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322" r:id="rId5"/>
    <p:sldId id="336" r:id="rId6"/>
    <p:sldId id="350" r:id="rId7"/>
    <p:sldId id="337" r:id="rId8"/>
    <p:sldId id="327" r:id="rId9"/>
    <p:sldId id="338" r:id="rId10"/>
    <p:sldId id="339" r:id="rId11"/>
    <p:sldId id="340" r:id="rId12"/>
    <p:sldId id="341" r:id="rId13"/>
    <p:sldId id="342" r:id="rId14"/>
    <p:sldId id="343" r:id="rId15"/>
    <p:sldId id="344" r:id="rId16"/>
    <p:sldId id="345" r:id="rId17"/>
    <p:sldId id="346" r:id="rId18"/>
    <p:sldId id="347" r:id="rId19"/>
    <p:sldId id="348" r:id="rId20"/>
    <p:sldId id="351" r:id="rId21"/>
    <p:sldId id="354" r:id="rId22"/>
    <p:sldId id="355" r:id="rId23"/>
    <p:sldId id="356" r:id="rId24"/>
    <p:sldId id="357" r:id="rId25"/>
    <p:sldId id="35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22523D-1AAC-4CDA-9148-9598C02F6EAF}" v="100" dt="2026-05-05T18:45:10.631"/>
    <p1510:client id="{AA248433-B2CD-E040-9D8F-2BD0FFF7D96F}" v="64" dt="2026-05-05T18:51:48.2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2" autoAdjust="0"/>
    <p:restoredTop sz="75479" autoAdjust="0"/>
  </p:normalViewPr>
  <p:slideViewPr>
    <p:cSldViewPr snapToGrid="0">
      <p:cViewPr varScale="1">
        <p:scale>
          <a:sx n="94" d="100"/>
          <a:sy n="94" d="100"/>
        </p:scale>
        <p:origin x="392" y="192"/>
      </p:cViewPr>
      <p:guideLst/>
    </p:cSldViewPr>
  </p:slideViewPr>
  <p:notesTextViewPr>
    <p:cViewPr>
      <p:scale>
        <a:sx n="1" d="1"/>
        <a:sy n="1" d="1"/>
      </p:scale>
      <p:origin x="0" y="0"/>
    </p:cViewPr>
  </p:notesTextViewPr>
  <p:notesViewPr>
    <p:cSldViewPr snapToGrid="0">
      <p:cViewPr varScale="1">
        <p:scale>
          <a:sx n="96" d="100"/>
          <a:sy n="96" d="100"/>
        </p:scale>
        <p:origin x="4328"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DD9E2-113E-4AE1-B456-FE163EC30770}" type="datetimeFigureOut">
              <a:rPr lang="en-US" smtClean="0"/>
              <a:t>5/4/26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7EF02-CA00-4995-B068-30F9CBBA3504}" type="slidenum">
              <a:rPr lang="en-US" smtClean="0"/>
              <a:t>‹#›</a:t>
            </a:fld>
            <a:endParaRPr lang="en-US"/>
          </a:p>
        </p:txBody>
      </p:sp>
    </p:spTree>
    <p:extLst>
      <p:ext uri="{BB962C8B-B14F-4D97-AF65-F5344CB8AC3E}">
        <p14:creationId xmlns:p14="http://schemas.microsoft.com/office/powerpoint/2010/main" val="906175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INTRODUCTION- Background </a:t>
            </a:r>
          </a:p>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2520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90F6C-276A-1FD2-589F-7052932965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D06EBF-2B2F-F340-E182-86CB5458398E}"/>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CC7AB06-24D6-5F28-5A2D-58B9B3E48690}"/>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a:extLst>
              <a:ext uri="{FF2B5EF4-FFF2-40B4-BE49-F238E27FC236}">
                <a16:creationId xmlns:a16="http://schemas.microsoft.com/office/drawing/2014/main" id="{01B15360-1841-621F-E7CB-A25A87DDD16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8991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39ECB-E044-6298-DEEC-2AC6ECA70D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E26342-B976-896E-2757-E935CF41998D}"/>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E482AB00-5842-DAC1-A69B-298CDA76722D}"/>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529B"/>
                </a:solidFill>
                <a:effectLst/>
                <a:uLnTx/>
                <a:uFillTx/>
                <a:latin typeface="+mn-lt"/>
                <a:ea typeface="+mn-ea"/>
                <a:cs typeface="+mn-cs"/>
              </a:rPr>
              <a:t>See the article about geeks vs non-geeks. Steph is  excited and Mike is cringing.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a:extLst>
              <a:ext uri="{FF2B5EF4-FFF2-40B4-BE49-F238E27FC236}">
                <a16:creationId xmlns:a16="http://schemas.microsoft.com/office/drawing/2014/main" id="{4EB56929-0E27-9B4F-EFF7-A5521246A70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3418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9AB58-9710-B1DB-2120-162E537400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27EB83-8221-77A5-72E7-99F1333AD9A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FA742449-D601-F067-D275-242A4530DD69}"/>
              </a:ext>
            </a:extLst>
          </p:cNvPr>
          <p:cNvSpPr>
            <a:spLocks noGrp="1"/>
          </p:cNvSpPr>
          <p:nvPr>
            <p:ph type="body" idx="1"/>
          </p:nvPr>
        </p:nvSpPr>
        <p:spPr/>
        <p:txBody>
          <a:bodyPr>
            <a:normAutofit/>
          </a:bodyPr>
          <a:lstStyle/>
          <a:p>
            <a:pPr marL="457200" indent="-457200">
              <a:buFont typeface="Arial" panose="020B0604020202020204" pitchFamily="34" charset="0"/>
              <a:buChar char="•"/>
              <a:defRPr/>
            </a:pPr>
            <a:r>
              <a:rPr lang="en-US" sz="1200" dirty="0">
                <a:solidFill>
                  <a:srgbClr val="00529B"/>
                </a:solidFill>
              </a:rPr>
              <a:t>This happens at ITEC too. Sometimes management ask us to move quickly to cease an opportunity, that often requires moving in current work to the back log. Context switching is hard on teams.</a:t>
            </a:r>
          </a:p>
          <a:p>
            <a:pPr marL="457200" indent="-457200">
              <a:buFont typeface="Arial" panose="020B0604020202020204" pitchFamily="34" charset="0"/>
              <a:buChar char="•"/>
              <a:defRPr/>
            </a:pPr>
            <a:r>
              <a:rPr lang="en-US" sz="1200" dirty="0">
                <a:solidFill>
                  <a:srgbClr val="00529B"/>
                </a:solidFill>
              </a:rPr>
              <a:t>What can we do to rein this?</a:t>
            </a:r>
          </a:p>
          <a:p>
            <a:pPr marL="457200" indent="-457200">
              <a:buFont typeface="Arial" panose="020B0604020202020204" pitchFamily="34" charset="0"/>
              <a:buChar char="•"/>
              <a:defRPr/>
            </a:pPr>
            <a:r>
              <a:rPr lang="en-US" sz="1200" dirty="0">
                <a:solidFill>
                  <a:srgbClr val="00529B"/>
                </a:solidFill>
              </a:rPr>
              <a:t>What Steph’s group is doing is not wrong, they are doing their jobs.</a:t>
            </a:r>
          </a:p>
          <a:p>
            <a:pPr marL="457200" indent="-457200">
              <a:buFont typeface="Arial" panose="020B0604020202020204" pitchFamily="34" charset="0"/>
              <a:buChar char="•"/>
              <a:defRPr/>
            </a:pPr>
            <a:r>
              <a:rPr lang="en-US" sz="1200" dirty="0">
                <a:solidFill>
                  <a:srgbClr val="00529B"/>
                </a:solidFill>
              </a:rPr>
              <a:t>There has to be a better way.</a:t>
            </a:r>
          </a:p>
        </p:txBody>
      </p:sp>
      <p:sp>
        <p:nvSpPr>
          <p:cNvPr id="4" name="Slide Number Placeholder 3">
            <a:extLst>
              <a:ext uri="{FF2B5EF4-FFF2-40B4-BE49-F238E27FC236}">
                <a16:creationId xmlns:a16="http://schemas.microsoft.com/office/drawing/2014/main" id="{29A2A56C-72DB-9B73-708B-046C0538F24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4354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88724-5F2C-50FB-07D1-78867EE5C4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3E2D9-A3AF-FBE3-0A0C-698674D7805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A1D9392B-15BB-E013-E0CA-69B4616EFD63}"/>
              </a:ext>
            </a:extLst>
          </p:cNvPr>
          <p:cNvSpPr>
            <a:spLocks noGrp="1"/>
          </p:cNvSpPr>
          <p:nvPr>
            <p:ph type="body" idx="1"/>
          </p:nvPr>
        </p:nvSpPr>
        <p:spPr/>
        <p:txBody>
          <a:bodyPr>
            <a:normAutofit/>
          </a:bodyPr>
          <a:lstStyle/>
          <a:p>
            <a:pPr lvl="3"/>
            <a:r>
              <a:rPr lang="en-US" sz="1200" kern="1200" dirty="0">
                <a:solidFill>
                  <a:schemeClr val="tx1"/>
                </a:solidFill>
                <a:effectLst/>
                <a:latin typeface="+mn-lt"/>
                <a:ea typeface="+mn-ea"/>
                <a:cs typeface="+mn-cs"/>
              </a:rPr>
              <a:t>Establishing the new service can be submitted as project after running through a design process.</a:t>
            </a:r>
          </a:p>
          <a:p>
            <a:pPr lvl="3"/>
            <a:r>
              <a:rPr lang="en-US" sz="1200" kern="1200" dirty="0">
                <a:solidFill>
                  <a:schemeClr val="tx1"/>
                </a:solidFill>
                <a:effectLst/>
                <a:latin typeface="+mn-lt"/>
                <a:ea typeface="+mn-ea"/>
                <a:cs typeface="+mn-cs"/>
              </a:rPr>
              <a:t>We’ll talk more about the process moving forward and you’ll see.</a:t>
            </a:r>
          </a:p>
          <a:p>
            <a:pPr lvl="3"/>
            <a:endParaRPr lang="en-US" sz="12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The change process would be established by the design process.</a:t>
            </a:r>
          </a:p>
        </p:txBody>
      </p:sp>
      <p:sp>
        <p:nvSpPr>
          <p:cNvPr id="4" name="Slide Number Placeholder 3">
            <a:extLst>
              <a:ext uri="{FF2B5EF4-FFF2-40B4-BE49-F238E27FC236}">
                <a16:creationId xmlns:a16="http://schemas.microsoft.com/office/drawing/2014/main" id="{EA0370DD-9FF3-F9F9-8068-BE7E5EC973E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28462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98CF6-9FC3-21EB-A8EB-F970B623DD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0902D2-5F48-236D-2511-70794AC8999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FA57C19-55AC-2C5F-DE2E-C7975A690751}"/>
              </a:ext>
            </a:extLst>
          </p:cNvPr>
          <p:cNvSpPr>
            <a:spLocks noGrp="1"/>
          </p:cNvSpPr>
          <p:nvPr>
            <p:ph type="body" idx="1"/>
          </p:nvPr>
        </p:nvSpPr>
        <p:spPr/>
        <p:txBody>
          <a:bodyPr>
            <a:normAutofit/>
          </a:bodyPr>
          <a:lstStyle/>
          <a:p>
            <a:pPr marL="1371600" marR="0" lvl="3"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What I’m sharing is general, and ITEC -centric. Things could be tailored to reflect specifics for a type of services or use what has been done for other services if requests are similar.</a:t>
            </a:r>
          </a:p>
          <a:p>
            <a:pPr lvl="3"/>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7710861-EDFE-1CB5-CAFB-08775CF024D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7909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A0F22-C35C-F9DB-ABC6-651796715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CDB7F4-C100-BA37-C9F3-80219923141C}"/>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921B5374-5D89-88C1-6E9E-7C95970D5A62}"/>
              </a:ext>
            </a:extLst>
          </p:cNvPr>
          <p:cNvSpPr>
            <a:spLocks noGrp="1"/>
          </p:cNvSpPr>
          <p:nvPr>
            <p:ph type="body" idx="1"/>
          </p:nvPr>
        </p:nvSpPr>
        <p:spPr/>
        <p:txBody>
          <a:bodyPr>
            <a:normAutofit fontScale="92500" lnSpcReduction="20000"/>
          </a:bodyPr>
          <a:lstStyle/>
          <a:p>
            <a:pPr marL="1371600" marR="0" lvl="3"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600" kern="1200" dirty="0">
                <a:solidFill>
                  <a:schemeClr val="tx1"/>
                </a:solidFill>
                <a:effectLst/>
                <a:latin typeface="+mn-lt"/>
                <a:ea typeface="+mn-ea"/>
                <a:cs typeface="+mn-cs"/>
              </a:rPr>
              <a:t>The idea for the business case comes from an internal or external request for a new service</a:t>
            </a:r>
          </a:p>
          <a:p>
            <a:pPr marL="1085850" lvl="2" indent="-171450">
              <a:buFont typeface="Arial" panose="020B0604020202020204" pitchFamily="34" charset="0"/>
              <a:buChar char="•"/>
            </a:pPr>
            <a:endParaRPr lang="en-US" sz="16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600" kern="1200" dirty="0">
                <a:solidFill>
                  <a:schemeClr val="tx1"/>
                </a:solidFill>
                <a:effectLst/>
                <a:latin typeface="+mn-lt"/>
                <a:ea typeface="+mn-ea"/>
                <a:cs typeface="+mn-cs"/>
              </a:rPr>
              <a:t>The purpose of the deliverables is put together a package for a committee/Board to review and decide whether ITEC should move forward with this service. Representatives from the technical teams, management, SMO, PMO, and Security teams make about the board. </a:t>
            </a:r>
          </a:p>
          <a:p>
            <a:pPr marL="1085850" lvl="2" indent="-171450">
              <a:buFont typeface="Arial" panose="020B0604020202020204" pitchFamily="34" charset="0"/>
              <a:buChar char="•"/>
            </a:pPr>
            <a:endParaRPr lang="en-US" sz="1600" kern="1200" dirty="0">
              <a:solidFill>
                <a:schemeClr val="tx1"/>
              </a:solidFill>
              <a:effectLst/>
              <a:latin typeface="+mn-lt"/>
              <a:ea typeface="+mn-ea"/>
              <a:cs typeface="+mn-cs"/>
            </a:endParaRPr>
          </a:p>
          <a:p>
            <a:pPr marL="1085850" lvl="2" indent="-171450">
              <a:buFont typeface="Arial" panose="020B0604020202020204" pitchFamily="34" charset="0"/>
              <a:buChar char="•"/>
            </a:pPr>
            <a:endParaRPr lang="en-US" sz="1600" kern="1200" dirty="0">
              <a:solidFill>
                <a:schemeClr val="tx1"/>
              </a:solidFill>
              <a:effectLst/>
              <a:latin typeface="+mn-lt"/>
              <a:ea typeface="+mn-ea"/>
              <a:cs typeface="+mn-cs"/>
            </a:endParaRP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At ITEC an SDM will put the Business case together for the committees review and be present at meeting.  Several meetings with the requestor and SDM maybe required to put the Business Case together. The request could be internal or external. The purpose of this is to keep Technical teams working and not spending cycles doing their own research.</a:t>
            </a:r>
            <a:r>
              <a:rPr lang="en-US" sz="1600" dirty="0">
                <a:effectLst/>
              </a:rPr>
              <a:t> </a:t>
            </a:r>
            <a:endParaRPr lang="en-US" sz="1600" kern="1200" dirty="0">
              <a:solidFill>
                <a:schemeClr val="tx1"/>
              </a:solidFill>
              <a:effectLst/>
              <a:latin typeface="+mn-lt"/>
              <a:ea typeface="+mn-ea"/>
              <a:cs typeface="+mn-cs"/>
            </a:endParaRPr>
          </a:p>
          <a:p>
            <a:pPr marL="1085850" lvl="2" indent="-171450">
              <a:buFont typeface="Arial" panose="020B0604020202020204" pitchFamily="34" charset="0"/>
              <a:buChar char="•"/>
            </a:pPr>
            <a:endParaRPr lang="en-US" sz="16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600" kern="1200" dirty="0">
                <a:solidFill>
                  <a:schemeClr val="tx1"/>
                </a:solidFill>
                <a:effectLst/>
                <a:latin typeface="+mn-lt"/>
                <a:ea typeface="+mn-ea"/>
                <a:cs typeface="+mn-cs"/>
              </a:rPr>
              <a:t>Templates with instructions and examples of how to create the documents should be created within and manage with TDX flows.</a:t>
            </a:r>
          </a:p>
          <a:p>
            <a:pPr marL="1085850" lvl="2" indent="-171450">
              <a:buFont typeface="Arial" panose="020B0604020202020204" pitchFamily="34" charset="0"/>
              <a:buChar char="•"/>
            </a:pPr>
            <a:endParaRPr lang="en-US" sz="16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28D1EA1-2BE6-5EA2-D2C4-D56152A7055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5081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D1725-314F-2800-19AB-0CB617F30D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29CFB-10EA-7A29-5BED-D4D9B29A0F18}"/>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213E8E01-6193-CFAE-1510-3BAC2E2D79C4}"/>
              </a:ext>
            </a:extLst>
          </p:cNvPr>
          <p:cNvSpPr>
            <a:spLocks noGrp="1"/>
          </p:cNvSpPr>
          <p:nvPr>
            <p:ph type="body" idx="1"/>
          </p:nvPr>
        </p:nvSpPr>
        <p:spPr/>
        <p:txBody>
          <a:bodyPr>
            <a:normAutofit fontScale="92500" lnSpcReduction="10000"/>
          </a:bodyPr>
          <a:lstStyle/>
          <a:p>
            <a:pPr marL="1371600" marR="0" lvl="3"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4EC9181-0437-824F-8D71-7AE9331C8CB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43441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2184E-0D52-FB69-D160-3B8F81C7A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F35747-3D11-9D53-D7CC-71D9A1106A63}"/>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59D2F45-7BD1-DA5E-28DD-40E9BD84829B}"/>
              </a:ext>
            </a:extLst>
          </p:cNvPr>
          <p:cNvSpPr>
            <a:spLocks noGrp="1"/>
          </p:cNvSpPr>
          <p:nvPr>
            <p:ph type="body" idx="1"/>
          </p:nvPr>
        </p:nvSpPr>
        <p:spPr/>
        <p:txBody>
          <a:bodyPr>
            <a:normAutofit/>
          </a:bodyPr>
          <a:lstStyle/>
          <a:p>
            <a:pPr marL="1371600" marR="0" lvl="3"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34672D5F-8003-16FA-79B5-6D1F7CBEC5B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3990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41A1F-FCB2-55B1-82AC-C6B8B6079C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E11402-E2F6-1865-D509-407073E53054}"/>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8646052E-7C39-B45A-68D7-B30447722A77}"/>
              </a:ext>
            </a:extLst>
          </p:cNvPr>
          <p:cNvSpPr>
            <a:spLocks noGrp="1"/>
          </p:cNvSpPr>
          <p:nvPr>
            <p:ph type="body" idx="1"/>
          </p:nvPr>
        </p:nvSpPr>
        <p:spPr/>
        <p:txBody>
          <a:bodyPr>
            <a:normAutofit/>
          </a:bodyPr>
          <a:lstStyle/>
          <a:p>
            <a:pPr marL="1371600" marR="0" lvl="3"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always mechanisms of Governance that would guide the policies around your Service.</a:t>
            </a:r>
          </a:p>
        </p:txBody>
      </p:sp>
      <p:sp>
        <p:nvSpPr>
          <p:cNvPr id="4" name="Slide Number Placeholder 3">
            <a:extLst>
              <a:ext uri="{FF2B5EF4-FFF2-40B4-BE49-F238E27FC236}">
                <a16:creationId xmlns:a16="http://schemas.microsoft.com/office/drawing/2014/main" id="{47812458-8F6B-A9EB-4E76-940A07AD342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92385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58333-B087-95EE-F717-93C62D7EEF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079090-9A29-C312-0EB5-370918728C5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BA1C845-5AAE-198A-1925-A84A1747CE36}"/>
              </a:ext>
            </a:extLst>
          </p:cNvPr>
          <p:cNvSpPr>
            <a:spLocks noGrp="1"/>
          </p:cNvSpPr>
          <p:nvPr>
            <p:ph type="body" idx="1"/>
          </p:nvPr>
        </p:nvSpPr>
        <p:spPr/>
        <p:txBody>
          <a:bodyPr>
            <a:normAutofit/>
          </a:bodyPr>
          <a:lstStyle/>
          <a:p>
            <a:pPr marL="1371600" marR="0" lvl="3"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591D40B-666F-7208-9437-C8FC43D0921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7143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lvl="2"/>
            <a:r>
              <a:rPr lang="en-US" sz="1200" kern="1200" dirty="0">
                <a:solidFill>
                  <a:schemeClr val="tx1"/>
                </a:solidFill>
                <a:effectLst/>
                <a:latin typeface="+mn-lt"/>
                <a:ea typeface="+mn-ea"/>
                <a:cs typeface="+mn-cs"/>
              </a:rPr>
              <a:t>What is ITEC?</a:t>
            </a:r>
          </a:p>
          <a:p>
            <a:pPr lvl="2"/>
            <a:r>
              <a:rPr lang="en-US" sz="1200" kern="1200" dirty="0">
                <a:solidFill>
                  <a:schemeClr val="tx1"/>
                </a:solidFill>
                <a:effectLst/>
                <a:latin typeface="+mn-lt"/>
                <a:ea typeface="+mn-ea"/>
                <a:cs typeface="+mn-cs"/>
              </a:rPr>
              <a:t>SUNY Information Technology Exchange Center. A sub-division of both Buffalo State University and SUNY System Administration.</a:t>
            </a:r>
          </a:p>
          <a:p>
            <a:pPr lvl="2"/>
            <a:r>
              <a:rPr lang="en-US" sz="1200" kern="1200" dirty="0">
                <a:solidFill>
                  <a:schemeClr val="tx1"/>
                </a:solidFill>
                <a:effectLst/>
                <a:latin typeface="+mn-lt"/>
                <a:ea typeface="+mn-ea"/>
                <a:cs typeface="+mn-cs"/>
              </a:rPr>
              <a:t>ITEC provides hosting and managed services to SUNY Campuses. </a:t>
            </a:r>
          </a:p>
          <a:p>
            <a:pPr lvl="2"/>
            <a:r>
              <a:rPr lang="en-US" sz="1200" kern="1200" dirty="0">
                <a:solidFill>
                  <a:schemeClr val="tx1"/>
                </a:solidFill>
                <a:effectLst/>
                <a:latin typeface="+mn-lt"/>
                <a:ea typeface="+mn-ea"/>
                <a:cs typeface="+mn-cs"/>
              </a:rPr>
              <a:t>Hosting: Databases, Web Sites, Application Servers, etc.</a:t>
            </a:r>
          </a:p>
          <a:p>
            <a:pPr lvl="2"/>
            <a:r>
              <a:rPr lang="en-US" sz="1200" kern="1200" dirty="0">
                <a:solidFill>
                  <a:schemeClr val="tx1"/>
                </a:solidFill>
                <a:effectLst/>
                <a:latin typeface="+mn-lt"/>
                <a:ea typeface="+mn-ea"/>
                <a:cs typeface="+mn-cs"/>
              </a:rPr>
              <a:t>Managed Services: CIOs, ISOs, DBA, Sys/Net Admin, PMs, etc.</a:t>
            </a:r>
          </a:p>
          <a:p>
            <a:pPr lvl="2"/>
            <a:endParaRPr lang="en-US" sz="12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What is an SDM?</a:t>
            </a:r>
          </a:p>
          <a:p>
            <a:pPr lvl="2"/>
            <a:r>
              <a:rPr lang="en-US" sz="1200" kern="1200" dirty="0">
                <a:solidFill>
                  <a:schemeClr val="tx1"/>
                </a:solidFill>
                <a:effectLst/>
                <a:latin typeface="+mn-lt"/>
                <a:ea typeface="+mn-ea"/>
                <a:cs typeface="+mn-cs"/>
              </a:rPr>
              <a:t>Like a Product Manager</a:t>
            </a:r>
          </a:p>
          <a:p>
            <a:pPr lvl="2"/>
            <a:r>
              <a:rPr lang="en-US" sz="1200" kern="1200" dirty="0">
                <a:solidFill>
                  <a:schemeClr val="tx1"/>
                </a:solidFill>
                <a:effectLst/>
                <a:latin typeface="+mn-lt"/>
                <a:ea typeface="+mn-ea"/>
                <a:cs typeface="+mn-cs"/>
              </a:rPr>
              <a:t>We keep services running optimally, by coordinate between campuses, SICAS, vendors and ITEC.</a:t>
            </a:r>
          </a:p>
          <a:p>
            <a:pPr lvl="2"/>
            <a:endParaRPr lang="en-US" sz="12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Diversification: Banner SaaS is a major paradigm shift on the horizon. We want more scalable services outside of the Banner realm.</a:t>
            </a:r>
          </a:p>
          <a:p>
            <a:pPr lvl="2"/>
            <a:endParaRPr lang="en-US" sz="1200" kern="1200" dirty="0">
              <a:solidFill>
                <a:schemeClr val="tx1"/>
              </a:solidFill>
              <a:effectLst/>
              <a:latin typeface="+mn-lt"/>
              <a:ea typeface="+mn-ea"/>
              <a:cs typeface="+mn-cs"/>
            </a:endParaRPr>
          </a:p>
          <a:p>
            <a:pPr lvl="4"/>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1970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FCE97-D20E-0033-765F-2DB2C652D0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2B5B6-2037-126F-B5A1-CC6707347A4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321824B-15D8-6D84-14DC-771FCCBB608D}"/>
              </a:ext>
            </a:extLst>
          </p:cNvPr>
          <p:cNvSpPr>
            <a:spLocks noGrp="1"/>
          </p:cNvSpPr>
          <p:nvPr>
            <p:ph type="body" idx="1"/>
          </p:nvPr>
        </p:nvSpPr>
        <p:spPr/>
        <p:txBody>
          <a:bodyPr>
            <a:normAutofit/>
          </a:bodyPr>
          <a:lstStyle/>
          <a:p>
            <a:pPr marL="1371600" marR="0" lvl="3"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8C8EA3D-418E-27B4-4234-98678F3FAAF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5980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63507-8296-6A8A-B5EF-C4D5371B3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D4D600-C8AF-5365-ED22-875B7897D3C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B873005-7B45-DBC4-4226-77AF8FAA867F}"/>
              </a:ext>
            </a:extLst>
          </p:cNvPr>
          <p:cNvSpPr>
            <a:spLocks noGrp="1"/>
          </p:cNvSpPr>
          <p:nvPr>
            <p:ph type="body" idx="1"/>
          </p:nvPr>
        </p:nvSpPr>
        <p:spPr/>
        <p:txBody>
          <a:bodyPr>
            <a:normAutofit/>
          </a:bodyPr>
          <a:lstStyle/>
          <a:p>
            <a:pPr lvl="3"/>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D70A920-EE38-096D-A878-DBF3A797D36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69014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9DC38-FAB2-D807-7372-629CFBC3FA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ECB537-9E35-ACF2-F261-4D33190CB22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6D3DC0E0-6634-32A0-D292-98A3FBB56352}"/>
              </a:ext>
            </a:extLst>
          </p:cNvPr>
          <p:cNvSpPr>
            <a:spLocks noGrp="1"/>
          </p:cNvSpPr>
          <p:nvPr>
            <p:ph type="body" idx="1"/>
          </p:nvPr>
        </p:nvSpPr>
        <p:spPr/>
        <p:txBody>
          <a:bodyPr>
            <a:normAutofit/>
          </a:bodyPr>
          <a:lstStyle/>
          <a:p>
            <a:pPr lvl="3"/>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FD046E4-23B9-1A82-0A28-A2A76F6D8E6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5434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9CA79-5E44-B33F-504E-BFE4614280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951A5E-35F4-1A95-42D7-B49700A497D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CEA14225-7798-546A-CCF1-14873CF44D74}"/>
              </a:ext>
            </a:extLst>
          </p:cNvPr>
          <p:cNvSpPr>
            <a:spLocks noGrp="1"/>
          </p:cNvSpPr>
          <p:nvPr>
            <p:ph type="body" idx="1"/>
          </p:nvPr>
        </p:nvSpPr>
        <p:spPr/>
        <p:txBody>
          <a:bodyPr>
            <a:normAutofit/>
          </a:bodyPr>
          <a:lstStyle/>
          <a:p>
            <a:pPr lvl="2"/>
            <a:endParaRPr lang="en-US" sz="1200" kern="1200" dirty="0">
              <a:solidFill>
                <a:schemeClr val="tx1"/>
              </a:solidFill>
              <a:effectLst/>
              <a:latin typeface="+mn-lt"/>
              <a:ea typeface="+mn-ea"/>
              <a:cs typeface="+mn-cs"/>
            </a:endParaRPr>
          </a:p>
          <a:p>
            <a:pPr lvl="4"/>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a:extLst>
              <a:ext uri="{FF2B5EF4-FFF2-40B4-BE49-F238E27FC236}">
                <a16:creationId xmlns:a16="http://schemas.microsoft.com/office/drawing/2014/main" id="{225A1CA8-3EF3-D905-3C2F-5556BA3D89A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9464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966A6-A210-5C86-837C-380E0FBCCB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514B32-82DE-1C8F-4C1E-64210F56038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30DB2C3-3087-A4A0-886F-98B0A57EB3E8}"/>
              </a:ext>
            </a:extLst>
          </p:cNvPr>
          <p:cNvSpPr>
            <a:spLocks noGrp="1"/>
          </p:cNvSpPr>
          <p:nvPr>
            <p:ph type="body" idx="1"/>
          </p:nvPr>
        </p:nvSpPr>
        <p:spPr/>
        <p:txBody>
          <a:bodyPr>
            <a:normAutofit/>
          </a:bodyPr>
          <a:lstStyle/>
          <a:p>
            <a:pPr lvl="2"/>
            <a:endParaRPr lang="en-US" sz="1200" kern="1200" dirty="0">
              <a:solidFill>
                <a:schemeClr val="tx1"/>
              </a:solidFill>
              <a:effectLst/>
              <a:latin typeface="+mn-lt"/>
              <a:ea typeface="+mn-ea"/>
              <a:cs typeface="+mn-cs"/>
            </a:endParaRPr>
          </a:p>
          <a:p>
            <a:pPr lvl="4"/>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a:extLst>
              <a:ext uri="{FF2B5EF4-FFF2-40B4-BE49-F238E27FC236}">
                <a16:creationId xmlns:a16="http://schemas.microsoft.com/office/drawing/2014/main" id="{7BA2443B-6E91-1286-8FE4-9D7F403FE3F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355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sz="1000" dirty="0">
                <a:solidFill>
                  <a:srgbClr val="00529B"/>
                </a:solidFill>
              </a:rPr>
              <a:t>The presentation is ITEC-centric, but applicable campuses.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7054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BA329-2C2F-47B1-3B4E-C029CCE7D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4614EA-BB4B-29FD-01A2-5B5A6FB05893}"/>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5605A2F-7407-1C3D-5B62-F761ECF742BD}"/>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a:extLst>
              <a:ext uri="{FF2B5EF4-FFF2-40B4-BE49-F238E27FC236}">
                <a16:creationId xmlns:a16="http://schemas.microsoft.com/office/drawing/2014/main" id="{93586287-B24A-53B5-563D-E7A45772CC5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9862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5F430-1B6B-2632-79D7-76FF679043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AE6553-7B1E-6E1F-BE3D-98E8431D506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535C7A30-9D89-B448-38AB-13518CA90087}"/>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Approvals is bold for a reason.</a:t>
            </a:r>
          </a:p>
        </p:txBody>
      </p:sp>
      <p:sp>
        <p:nvSpPr>
          <p:cNvPr id="4" name="Slide Number Placeholder 3">
            <a:extLst>
              <a:ext uri="{FF2B5EF4-FFF2-40B4-BE49-F238E27FC236}">
                <a16:creationId xmlns:a16="http://schemas.microsoft.com/office/drawing/2014/main" id="{55B34B8C-8456-2DE1-DF05-841E917DBBA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2789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2CD61-4A3C-393D-E0A2-083F4A17D5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BD7DA6-D8B3-0E5A-05EE-E0B53938701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51E190F0-18BF-56EA-B565-9A15C999B8C1}"/>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a:extLst>
              <a:ext uri="{FF2B5EF4-FFF2-40B4-BE49-F238E27FC236}">
                <a16:creationId xmlns:a16="http://schemas.microsoft.com/office/drawing/2014/main" id="{0955AB61-0198-4293-080F-263FABD5DB8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7741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5ADB0-69F7-FB92-E79B-F035CB22D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888699-179D-F6D0-AFFA-327933E71E0C}"/>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8A629AA7-55C8-27F8-5B6E-95DD392B04D5}"/>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Approvals is bold for a reason.</a:t>
            </a:r>
          </a:p>
        </p:txBody>
      </p:sp>
      <p:sp>
        <p:nvSpPr>
          <p:cNvPr id="4" name="Slide Number Placeholder 3">
            <a:extLst>
              <a:ext uri="{FF2B5EF4-FFF2-40B4-BE49-F238E27FC236}">
                <a16:creationId xmlns:a16="http://schemas.microsoft.com/office/drawing/2014/main" id="{7FDDF4D3-A39A-B137-E3E4-1734C4A11BC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342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397581C-DD5F-488F-A447-CF188CD9D603}" type="datetimeFigureOut">
              <a:rPr lang="en-US" smtClean="0"/>
              <a:t>5/4/26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216534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7581C-DD5F-488F-A447-CF188CD9D603}" type="datetimeFigureOut">
              <a:rPr lang="en-US" smtClean="0"/>
              <a:t>5/4/26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60732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7581C-DD5F-488F-A447-CF188CD9D603}" type="datetimeFigureOut">
              <a:rPr lang="en-US" smtClean="0"/>
              <a:t>5/4/26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757936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7581C-DD5F-488F-A447-CF188CD9D603}" type="datetimeFigureOut">
              <a:rPr lang="en-US" smtClean="0"/>
              <a:t>5/4/26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1268372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397581C-DD5F-488F-A447-CF188CD9D603}" type="datetimeFigureOut">
              <a:rPr lang="en-US" smtClean="0"/>
              <a:t>5/4/26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142709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97581C-DD5F-488F-A447-CF188CD9D603}" type="datetimeFigureOut">
              <a:rPr lang="en-US" smtClean="0"/>
              <a:t>5/4/26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2196978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397581C-DD5F-488F-A447-CF188CD9D603}" type="datetimeFigureOut">
              <a:rPr lang="en-US" smtClean="0"/>
              <a:t>5/4/26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183438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97581C-DD5F-488F-A447-CF188CD9D603}" type="datetimeFigureOut">
              <a:rPr lang="en-US" smtClean="0"/>
              <a:t>5/4/26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312988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7581C-DD5F-488F-A447-CF188CD9D603}" type="datetimeFigureOut">
              <a:rPr lang="en-US" smtClean="0"/>
              <a:t>5/4/26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3880548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397581C-DD5F-488F-A447-CF188CD9D603}" type="datetimeFigureOut">
              <a:rPr lang="en-US" smtClean="0"/>
              <a:t>5/4/26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861684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397581C-DD5F-488F-A447-CF188CD9D603}" type="datetimeFigureOut">
              <a:rPr lang="en-US" smtClean="0"/>
              <a:t>5/4/26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399635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7581C-DD5F-488F-A447-CF188CD9D603}" type="datetimeFigureOut">
              <a:rPr lang="en-US" smtClean="0"/>
              <a:t>5/4/26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1563E-322C-433D-AA2F-A8B214287720}" type="slidenum">
              <a:rPr lang="en-US" smtClean="0"/>
              <a:t>‹#›</a:t>
            </a:fld>
            <a:endParaRPr lang="en-US"/>
          </a:p>
        </p:txBody>
      </p:sp>
    </p:spTree>
    <p:extLst>
      <p:ext uri="{BB962C8B-B14F-4D97-AF65-F5344CB8AC3E}">
        <p14:creationId xmlns:p14="http://schemas.microsoft.com/office/powerpoint/2010/main" val="277542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GOLD LOGO.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920" y="1823589"/>
            <a:ext cx="8677840" cy="3029763"/>
          </a:xfrm>
          <a:prstGeom prst="rect">
            <a:avLst/>
          </a:prstGeom>
        </p:spPr>
      </p:pic>
      <p:pic>
        <p:nvPicPr>
          <p:cNvPr id="2" name="Picture 1" descr="Background 1.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angle 6"/>
          <p:cNvSpPr/>
          <p:nvPr/>
        </p:nvSpPr>
        <p:spPr>
          <a:xfrm>
            <a:off x="709685" y="1832026"/>
            <a:ext cx="5386316" cy="440500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kumimoji="0" lang="en-US" sz="6667" b="1" i="0" u="none" strike="noStrike" kern="1200" cap="none" spc="0" normalizeH="0" baseline="30000" noProof="0" dirty="0">
                <a:ln>
                  <a:noFill/>
                </a:ln>
                <a:solidFill>
                  <a:prstClr val="white"/>
                </a:solidFill>
                <a:effectLst/>
                <a:uLnTx/>
                <a:uFillTx/>
                <a:latin typeface="Arial"/>
                <a:ea typeface="+mn-ea"/>
                <a:cs typeface="Arial"/>
              </a:rPr>
              <a:t>Service Design</a:t>
            </a:r>
            <a:r>
              <a:rPr lang="en-US" sz="6667" baseline="30000" dirty="0">
                <a:solidFill>
                  <a:prstClr val="white"/>
                </a:solidFill>
                <a:latin typeface="Arial"/>
                <a:cs typeface="Arial"/>
              </a:rPr>
              <a:t> </a:t>
            </a: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lang="en-US" sz="4000" baseline="30000" dirty="0">
                <a:solidFill>
                  <a:prstClr val="white"/>
                </a:solidFill>
                <a:latin typeface="Arial"/>
                <a:cs typeface="Arial"/>
              </a:rPr>
              <a:t>Bringing Policy, Process, and Procedure to New Service Offerings</a:t>
            </a: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endParaRPr kumimoji="0" lang="en-US" sz="2400" b="0" i="0" u="none" strike="noStrike" kern="1200" cap="none" spc="0" normalizeH="0" baseline="30000" noProof="0" dirty="0">
              <a:ln>
                <a:noFill/>
              </a:ln>
              <a:solidFill>
                <a:prstClr val="white"/>
              </a:solidFill>
              <a:effectLst/>
              <a:uLnTx/>
              <a:uFillTx/>
              <a:latin typeface="Arial"/>
              <a:ea typeface="+mn-ea"/>
              <a:cs typeface="Arial"/>
            </a:endParaRP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lang="en-US" sz="2400" baseline="30000" dirty="0">
                <a:solidFill>
                  <a:prstClr val="white"/>
                </a:solidFill>
                <a:latin typeface="Arial"/>
                <a:cs typeface="Arial"/>
              </a:rPr>
              <a:t>Matt Tamburello 2026</a:t>
            </a:r>
            <a:endParaRPr kumimoji="0" lang="en-US" sz="2400" b="0" i="0" u="none" strike="noStrike" kern="1200" cap="none" spc="0" normalizeH="0" baseline="30000" noProof="0" dirty="0">
              <a:ln>
                <a:noFill/>
              </a:ln>
              <a:solidFill>
                <a:prstClr val="white"/>
              </a:solidFill>
              <a:effectLst/>
              <a:uLnTx/>
              <a:uFillTx/>
              <a:latin typeface="Arial"/>
              <a:ea typeface="+mn-ea"/>
              <a:cs typeface="Arial"/>
            </a:endParaRPr>
          </a:p>
        </p:txBody>
      </p:sp>
      <p:pic>
        <p:nvPicPr>
          <p:cNvPr id="8" name="Picture 7">
            <a:extLst>
              <a:ext uri="{FF2B5EF4-FFF2-40B4-BE49-F238E27FC236}">
                <a16:creationId xmlns:a16="http://schemas.microsoft.com/office/drawing/2014/main" id="{7AF9BACD-AB18-4C74-2DE0-F9298520016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18020" y="2513121"/>
            <a:ext cx="5005860" cy="1650697"/>
          </a:xfrm>
          <a:prstGeom prst="rect">
            <a:avLst/>
          </a:prstGeom>
        </p:spPr>
      </p:pic>
    </p:spTree>
    <p:extLst>
      <p:ext uri="{BB962C8B-B14F-4D97-AF65-F5344CB8AC3E}">
        <p14:creationId xmlns:p14="http://schemas.microsoft.com/office/powerpoint/2010/main" val="2521721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401CD-FDB0-E16B-CC51-A65BD7828BD0}"/>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33349CAF-25FD-B510-EB2B-D255826979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B0CD597F-4447-2DE6-FD38-1C5ED2929281}"/>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NEW Services – The “Request”</a:t>
            </a:r>
            <a:endParaRPr kumimoji="0" lang="en-US"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457200" indent="-457200">
              <a:buFont typeface="Arial" panose="020B0604020202020204" pitchFamily="34" charset="0"/>
              <a:buChar char="•"/>
              <a:defRPr/>
            </a:pPr>
            <a:r>
              <a:rPr lang="en-US" sz="2400" dirty="0">
                <a:solidFill>
                  <a:srgbClr val="00529B"/>
                </a:solidFill>
              </a:rPr>
              <a:t>The following is an example of how I see most new service requests handled.</a:t>
            </a:r>
          </a:p>
          <a:p>
            <a:pPr marL="457200" indent="-457200">
              <a:buFont typeface="Arial" panose="020B0604020202020204" pitchFamily="34" charset="0"/>
              <a:buChar char="•"/>
              <a:defRPr/>
            </a:pPr>
            <a:r>
              <a:rPr lang="en-US" sz="2400" dirty="0">
                <a:solidFill>
                  <a:srgbClr val="00529B"/>
                </a:solidFill>
              </a:rPr>
              <a:t>The scenario:</a:t>
            </a:r>
          </a:p>
          <a:p>
            <a:pPr marL="914400" lvl="1" indent="-457200">
              <a:buFont typeface="Arial" panose="020B0604020202020204" pitchFamily="34" charset="0"/>
              <a:buChar char="•"/>
              <a:defRPr/>
            </a:pPr>
            <a:r>
              <a:rPr lang="en-US" sz="2400" dirty="0">
                <a:solidFill>
                  <a:srgbClr val="00529B"/>
                </a:solidFill>
              </a:rPr>
              <a:t>Steph is a mid-level campus administrator with a few offices reporting to her.</a:t>
            </a:r>
          </a:p>
          <a:p>
            <a:pPr marL="914400" lvl="1" indent="-457200">
              <a:buFont typeface="Arial" panose="020B0604020202020204" pitchFamily="34" charset="0"/>
              <a:buChar char="•"/>
              <a:defRPr/>
            </a:pPr>
            <a:r>
              <a:rPr lang="en-US" sz="2400" dirty="0">
                <a:solidFill>
                  <a:srgbClr val="00529B"/>
                </a:solidFill>
              </a:rPr>
              <a:t>Mike is a mid-level manager within the IT team, focusing on academic computing.</a:t>
            </a:r>
          </a:p>
          <a:p>
            <a:pPr marL="914400" lvl="1" indent="-457200">
              <a:buFont typeface="Arial" panose="020B0604020202020204" pitchFamily="34" charset="0"/>
              <a:buChar char="•"/>
              <a:defRPr/>
            </a:pPr>
            <a:r>
              <a:rPr lang="en-US" sz="2400" dirty="0">
                <a:solidFill>
                  <a:srgbClr val="00529B"/>
                </a:solidFill>
              </a:rPr>
              <a:t>Application x is the new application that was sold as IT hands off…</a:t>
            </a: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E7E3815B-6DAB-6616-BD04-AFE84ECF1296}"/>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09D33440-25CB-6F76-D61E-84F109F7DE9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6923052F-FEA5-A56A-8887-A778BA3090B7}"/>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167974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9F184-8539-BF3F-B0C2-1D756FF40310}"/>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ABAA0869-076F-5D1B-3B84-9780B1EE4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9497A3F4-51A9-7BA8-CC9D-5A3705F929C3}"/>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NEW Services – The “Request”</a:t>
            </a:r>
            <a:endParaRPr lang="en-US" sz="1600" dirty="0">
              <a:solidFill>
                <a:srgbClr val="00529B"/>
              </a:solidFill>
            </a:endParaRPr>
          </a:p>
          <a:p>
            <a:pPr>
              <a:defRPr/>
            </a:pP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Steph -“Hi Mike. I have some great news. We’ve found some money in the budget and we are purchasing </a:t>
            </a:r>
            <a:r>
              <a:rPr kumimoji="0" lang="en-US" b="0" i="0" u="none" strike="noStrike" kern="1200" cap="none" spc="0" normalizeH="0" baseline="0" noProof="0" err="1">
                <a:ln>
                  <a:noFill/>
                </a:ln>
                <a:solidFill>
                  <a:srgbClr val="00529B"/>
                </a:solidFill>
                <a:effectLst/>
                <a:uLnTx/>
                <a:uFillTx/>
                <a:latin typeface="Calibri" panose="020F0502020204030204"/>
                <a:ea typeface="+mn-ea"/>
                <a:cs typeface="+mn-cs"/>
              </a:rPr>
              <a:t>ApplicationX</a:t>
            </a:r>
            <a:r>
              <a:rPr lang="en-US">
                <a:solidFill>
                  <a:srgbClr val="00529B"/>
                </a:solidFill>
                <a:latin typeface="Calibri" panose="020F0502020204030204"/>
              </a:rPr>
              <a:t>!" </a:t>
            </a:r>
            <a:endParaRPr lang="en-US">
              <a:solidFill>
                <a:srgbClr val="00529B"/>
              </a:solidFill>
              <a:latin typeface="Calibri" panose="020F0502020204030204"/>
              <a:ea typeface="Calibri"/>
              <a:cs typeface="Calibri"/>
            </a:endParaRPr>
          </a:p>
          <a:p>
            <a:pPr>
              <a:defRPr/>
            </a:pP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Mike -“Oh, what is that</a:t>
            </a:r>
            <a:r>
              <a:rPr lang="en-US">
                <a:solidFill>
                  <a:srgbClr val="00529B"/>
                </a:solidFill>
                <a:latin typeface="Calibri" panose="020F0502020204030204"/>
              </a:rPr>
              <a:t>?"</a:t>
            </a:r>
            <a:r>
              <a:rPr kumimoji="0" lang="en-US" b="0" i="0" u="none" strike="noStrike" kern="1200" cap="none" spc="0" normalizeH="0" baseline="0" noProof="0">
                <a:ln>
                  <a:noFill/>
                </a:ln>
                <a:solidFill>
                  <a:srgbClr val="00529B"/>
                </a:solidFill>
                <a:effectLst/>
                <a:uLnTx/>
                <a:uFillTx/>
                <a:latin typeface="Calibri" panose="020F0502020204030204"/>
                <a:ea typeface="+mn-ea"/>
                <a:cs typeface="+mn-cs"/>
              </a:rPr>
              <a:t> </a:t>
            </a: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Mike asks.</a:t>
            </a:r>
            <a:endParaRPr lang="en-US" b="0" i="0" u="none" strike="noStrike" kern="1200" cap="none" spc="0" normalizeH="0" baseline="0" noProof="0">
              <a:ln>
                <a:noFill/>
              </a:ln>
              <a:solidFill>
                <a:srgbClr val="00529B"/>
              </a:solidFill>
              <a:effectLst/>
              <a:uLnTx/>
              <a:uFillTx/>
              <a:latin typeface="Calibri" panose="020F0502020204030204"/>
              <a:ea typeface="Calibri"/>
              <a:cs typeface="Calibri"/>
            </a:endParaRPr>
          </a:p>
          <a:p>
            <a:pPr>
              <a:defRPr/>
            </a:pPr>
            <a:endPar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endParaRPr>
          </a:p>
          <a:p>
            <a:pPr>
              <a:defRPr/>
            </a:pP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Steph -“It’s an application that improves the student experience… The vendors says that we’ll need some minor IT involvement.” Mike - “Do you have the </a:t>
            </a:r>
            <a:r>
              <a:rPr lang="en-US">
                <a:solidFill>
                  <a:srgbClr val="00529B"/>
                </a:solidFill>
                <a:latin typeface="Calibri" panose="020F0502020204030204"/>
              </a:rPr>
              <a:t>documentation</a:t>
            </a: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 for the application?” Mike asks.</a:t>
            </a:r>
            <a:endParaRPr lang="en-US" b="0" i="0" u="none" strike="noStrike" kern="1200" cap="none" spc="0" normalizeH="0" baseline="0" noProof="0">
              <a:ln>
                <a:noFill/>
              </a:ln>
              <a:solidFill>
                <a:srgbClr val="00529B"/>
              </a:solidFill>
              <a:effectLst/>
              <a:uLnTx/>
              <a:uFillTx/>
              <a:latin typeface="Calibri" panose="020F0502020204030204"/>
              <a:ea typeface="Calibri"/>
              <a:cs typeface="Calibri"/>
            </a:endParaRPr>
          </a:p>
          <a:p>
            <a:pPr>
              <a:defRPr/>
            </a:pPr>
            <a:endPar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endParaRPr>
          </a:p>
          <a:p>
            <a:pPr>
              <a:defRPr/>
            </a:pP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Steph - “No, but you can email Phil and </a:t>
            </a:r>
            <a:r>
              <a:rPr lang="en-US" dirty="0">
                <a:solidFill>
                  <a:srgbClr val="00529B"/>
                </a:solidFill>
                <a:latin typeface="Calibri" panose="020F0502020204030204"/>
              </a:rPr>
              <a:t>he</a:t>
            </a: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’ll get you in contact with the right person to get you that.” </a:t>
            </a:r>
          </a:p>
          <a:p>
            <a:pPr>
              <a:defRPr/>
            </a:pP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Mike -“When will you need my team?  Where does this fit into our priorities?  The implementation project you gave us last week is our top priority.” </a:t>
            </a:r>
          </a:p>
          <a:p>
            <a:pPr>
              <a:defRPr/>
            </a:pPr>
            <a:endParaRPr lang="en-US" dirty="0">
              <a:solidFill>
                <a:srgbClr val="00529B"/>
              </a:solidFill>
              <a:latin typeface="Calibri" panose="020F0502020204030204"/>
            </a:endParaRPr>
          </a:p>
          <a:p>
            <a:pPr>
              <a:defRPr/>
            </a:pPr>
            <a:r>
              <a:rPr kumimoji="0" lang="en-US" b="0" i="0" u="none" strike="noStrike" kern="1200" cap="none" spc="0" normalizeH="0" baseline="0" noProof="0" dirty="0">
                <a:ln>
                  <a:noFill/>
                </a:ln>
                <a:solidFill>
                  <a:srgbClr val="00529B"/>
                </a:solidFill>
                <a:effectLst/>
                <a:uLnTx/>
                <a:uFillTx/>
                <a:latin typeface="Calibri" panose="020F0502020204030204"/>
                <a:ea typeface="+mn-ea"/>
                <a:cs typeface="+mn-cs"/>
              </a:rPr>
              <a:t>Steph -“We need IT involved right away. The vendor mentioned needing several servers and some data mapping done. I’d say this and last week’s project are both the top priority.”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E20A4079-70A9-C603-074D-6A44D4D4C0B5}"/>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B8E377E1-E5F4-1A8E-490C-8ADB5D9B95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5EC82670-C43E-9A1D-4811-F9A905C69C9E}"/>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765286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76641-C01A-CA32-A0A7-1652C3D5FB18}"/>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5B60F0A2-AA3B-748C-2695-FD5B3FC406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CE7ABECB-DFFD-2A6B-2ED8-3A901C3063E5}"/>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NEW Services – Skip to Approval</a:t>
            </a:r>
            <a:endParaRPr kumimoji="0" lang="en-US"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457200" indent="-457200">
              <a:buFont typeface="Arial" panose="020B0604020202020204" pitchFamily="34" charset="0"/>
              <a:buChar char="•"/>
              <a:defRPr/>
            </a:pPr>
            <a:r>
              <a:rPr lang="en-US" sz="2400" dirty="0">
                <a:solidFill>
                  <a:srgbClr val="00529B"/>
                </a:solidFill>
              </a:rPr>
              <a:t>Change Management and Project Management have several steps within their process before </a:t>
            </a:r>
            <a:r>
              <a:rPr lang="en-US" sz="2400" b="1" dirty="0">
                <a:solidFill>
                  <a:srgbClr val="00529B"/>
                </a:solidFill>
              </a:rPr>
              <a:t>approval.</a:t>
            </a:r>
          </a:p>
          <a:p>
            <a:pPr marL="457200" indent="-457200">
              <a:buFont typeface="Arial" panose="020B0604020202020204" pitchFamily="34" charset="0"/>
              <a:buChar char="•"/>
              <a:defRPr/>
            </a:pPr>
            <a:r>
              <a:rPr lang="en-US" sz="2400" dirty="0">
                <a:solidFill>
                  <a:srgbClr val="00529B"/>
                </a:solidFill>
              </a:rPr>
              <a:t>Why don’t new service requests get the same level of evaluation?</a:t>
            </a:r>
          </a:p>
          <a:p>
            <a:pPr marL="457200" indent="-457200">
              <a:buFont typeface="Arial" panose="020B0604020202020204" pitchFamily="34" charset="0"/>
              <a:buChar char="•"/>
              <a:defRPr/>
            </a:pPr>
            <a:r>
              <a:rPr lang="en-US" sz="2400" dirty="0">
                <a:solidFill>
                  <a:srgbClr val="00529B"/>
                </a:solidFill>
              </a:rPr>
              <a:t>What process did Steph and company follow?</a:t>
            </a: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A62CD90C-0119-DBF1-BAAC-2DDD55FC5EA4}"/>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7511EAF9-78E7-E4EC-ADD8-598492770C7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10D49211-9375-E07D-5ED4-4CCB9B9B4962}"/>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91848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06CC4-856E-3C8A-BB8F-1C6E7348929D}"/>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D29ACD18-62D9-B482-3412-33B3B161D4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B4AC4341-0183-9C73-9A51-058E7C212DA7}"/>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Service Design – Policy, Process, and Procedure</a:t>
            </a:r>
            <a:endParaRPr kumimoji="0" lang="en-US"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457200" indent="-457200">
              <a:buFont typeface="Arial" panose="020B0604020202020204" pitchFamily="34" charset="0"/>
              <a:buChar char="•"/>
              <a:defRPr/>
            </a:pPr>
            <a:r>
              <a:rPr lang="en-US" sz="2400" dirty="0">
                <a:solidFill>
                  <a:srgbClr val="00529B"/>
                </a:solidFill>
              </a:rPr>
              <a:t>New service design should be approached with the same calm and thoughtfulness as project and change management</a:t>
            </a:r>
            <a:r>
              <a:rPr lang="en-US" sz="2400">
                <a:solidFill>
                  <a:srgbClr val="00529B"/>
                </a:solidFill>
              </a:rPr>
              <a:t>.</a:t>
            </a:r>
            <a:endParaRPr lang="en-US" sz="2400">
              <a:solidFill>
                <a:srgbClr val="00529B"/>
              </a:solidFill>
              <a:ea typeface="Calibri"/>
              <a:cs typeface="Calibri"/>
            </a:endParaRPr>
          </a:p>
          <a:p>
            <a:pPr marL="457200" indent="-457200">
              <a:buFont typeface="Arial" panose="020B0604020202020204" pitchFamily="34" charset="0"/>
              <a:buChar char="•"/>
              <a:defRPr/>
            </a:pPr>
            <a:r>
              <a:rPr lang="en-US" sz="2400" dirty="0">
                <a:solidFill>
                  <a:srgbClr val="00529B"/>
                </a:solidFill>
              </a:rPr>
              <a:t>Is a new service request like Application X hosting the same as a project or is just a change request?</a:t>
            </a: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0E91439B-D772-663C-E4E1-8665F630A5CF}"/>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1871A1F5-5CF6-4EC4-B0CA-FA1D0B069F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8F938AA0-0D40-99D0-A62D-489C7E1BF447}"/>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323638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9D90A-F38E-2BC4-6AA0-A270B4950587}"/>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10687538-37EB-EB90-15AE-97B1FE6126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E984D6B8-90C7-76C7-3199-53E3A8DBD2CF}"/>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a:ln>
                  <a:noFill/>
                </a:ln>
                <a:solidFill>
                  <a:srgbClr val="00529B"/>
                </a:solidFill>
                <a:effectLst/>
                <a:uLnTx/>
                <a:uFillTx/>
                <a:latin typeface="Calibri" panose="020F0502020204030204"/>
                <a:ea typeface="+mn-ea"/>
                <a:cs typeface="+mn-cs"/>
              </a:rPr>
              <a:t>Service Design is about Deliverables</a:t>
            </a:r>
            <a:endParaRPr lang="en-US" sz="2400">
              <a:solidFill>
                <a:srgbClr val="00529B"/>
              </a:solidFill>
            </a:endParaRPr>
          </a:p>
          <a:p>
            <a:pPr marL="457200" indent="-457200">
              <a:buFont typeface="Arial" panose="020B0604020202020204" pitchFamily="34" charset="0"/>
              <a:buChar char="•"/>
              <a:defRPr/>
            </a:pPr>
            <a:r>
              <a:rPr lang="en-US" sz="2400">
                <a:solidFill>
                  <a:srgbClr val="00529B"/>
                </a:solidFill>
              </a:rPr>
              <a:t>Deliverables are the documentation generated during the design process that formalize the service policies, processes, and procedures.</a:t>
            </a:r>
            <a:endParaRPr lang="en-US" sz="2400">
              <a:solidFill>
                <a:srgbClr val="00529B"/>
              </a:solidFill>
              <a:ea typeface="Calibri"/>
              <a:cs typeface="Calibri"/>
            </a:endParaRPr>
          </a:p>
          <a:p>
            <a:pPr marL="457200" indent="-457200">
              <a:buFont typeface="Arial" panose="020B0604020202020204" pitchFamily="34" charset="0"/>
              <a:buChar char="•"/>
              <a:defRPr/>
            </a:pPr>
            <a:r>
              <a:rPr lang="en-US" sz="2400">
                <a:solidFill>
                  <a:srgbClr val="00529B"/>
                </a:solidFill>
              </a:rPr>
              <a:t>For simplicity I’ve broken up my service design process into 4 buckets.</a:t>
            </a:r>
            <a:endParaRPr lang="en-US" sz="2400">
              <a:solidFill>
                <a:srgbClr val="00529B"/>
              </a:solidFill>
              <a:ea typeface="Calibri" panose="020F0502020204030204"/>
              <a:cs typeface="Calibri" panose="020F0502020204030204"/>
            </a:endParaRPr>
          </a:p>
          <a:p>
            <a:pPr marL="457200" indent="-457200">
              <a:buFont typeface="Arial" panose="020B0604020202020204" pitchFamily="34" charset="0"/>
              <a:buChar char="•"/>
              <a:defRPr/>
            </a:pPr>
            <a:r>
              <a:rPr lang="en-US" sz="2400">
                <a:solidFill>
                  <a:srgbClr val="00529B"/>
                </a:solidFill>
              </a:rPr>
              <a:t>We’ll  look at some example documents from the following buckets.</a:t>
            </a:r>
          </a:p>
          <a:p>
            <a:pPr marL="914400" lvl="1" indent="-457200">
              <a:buFont typeface="Arial" panose="020B0604020202020204" pitchFamily="34" charset="0"/>
              <a:buChar char="•"/>
              <a:defRPr/>
            </a:pPr>
            <a:r>
              <a:rPr lang="en-US" sz="2400">
                <a:solidFill>
                  <a:srgbClr val="00529B"/>
                </a:solidFill>
              </a:rPr>
              <a:t>Business Case write up</a:t>
            </a:r>
            <a:endParaRPr lang="en-US" sz="2400">
              <a:solidFill>
                <a:srgbClr val="00529B"/>
              </a:solidFill>
              <a:ea typeface="Calibri"/>
              <a:cs typeface="Calibri"/>
            </a:endParaRPr>
          </a:p>
          <a:p>
            <a:pPr marL="914400" lvl="1" indent="-457200">
              <a:buFont typeface="Arial" panose="020B0604020202020204" pitchFamily="34" charset="0"/>
              <a:buChar char="•"/>
              <a:defRPr/>
            </a:pPr>
            <a:r>
              <a:rPr lang="en-US" sz="2400">
                <a:solidFill>
                  <a:srgbClr val="00529B"/>
                </a:solidFill>
              </a:rPr>
              <a:t>Gauging Customer Interest</a:t>
            </a:r>
            <a:endParaRPr lang="en-US" sz="2400">
              <a:solidFill>
                <a:srgbClr val="00529B"/>
              </a:solidFill>
              <a:ea typeface="Calibri"/>
              <a:cs typeface="Calibri"/>
            </a:endParaRPr>
          </a:p>
          <a:p>
            <a:pPr marL="914400" lvl="1" indent="-457200">
              <a:buFont typeface="Arial" panose="020B0604020202020204" pitchFamily="34" charset="0"/>
              <a:buChar char="•"/>
              <a:defRPr/>
            </a:pPr>
            <a:r>
              <a:rPr lang="en-US" sz="2400">
                <a:solidFill>
                  <a:srgbClr val="00529B"/>
                </a:solidFill>
              </a:rPr>
              <a:t>Governance Design </a:t>
            </a:r>
          </a:p>
          <a:p>
            <a:pPr marL="914400" lvl="1" indent="-457200">
              <a:buFont typeface="Arial" panose="020B0604020202020204" pitchFamily="34" charset="0"/>
              <a:buChar char="•"/>
              <a:defRPr/>
            </a:pPr>
            <a:r>
              <a:rPr lang="en-US" sz="2400">
                <a:solidFill>
                  <a:srgbClr val="00529B"/>
                </a:solidFill>
              </a:rPr>
              <a:t>Moving into operations</a:t>
            </a:r>
          </a:p>
          <a:p>
            <a:pPr marL="457200" indent="-457200">
              <a:buFont typeface="Arial" panose="020B0604020202020204" pitchFamily="34" charset="0"/>
              <a:buChar char="•"/>
              <a:defRPr/>
            </a:pPr>
            <a:endParaRPr lang="en-US" sz="240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0EC7060E-808D-F306-C0D8-E5C9FC8C53C3}"/>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A86DC7AC-26C9-D1D2-A6AE-CCC75ED742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78E44196-B87B-A822-C7C0-A22108025E05}"/>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517058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9F96C-F60D-FAA2-A04D-98BCD8EED27B}"/>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20B34728-25BC-B255-BD4B-E311AF1129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85BE8406-EBDD-E534-393D-78F6C41880AC}"/>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Business Case – Example Questions and Deliverables</a:t>
            </a:r>
            <a:endParaRPr lang="en-US" sz="2400" dirty="0">
              <a:solidFill>
                <a:srgbClr val="00529B"/>
              </a:solidFill>
            </a:endParaRPr>
          </a:p>
          <a:p>
            <a:pPr marL="457200" indent="-457200">
              <a:buFont typeface="Arial" panose="020B0604020202020204" pitchFamily="34" charset="0"/>
              <a:buChar char="•"/>
              <a:defRPr/>
            </a:pPr>
            <a:r>
              <a:rPr lang="en-US" sz="2400" dirty="0">
                <a:solidFill>
                  <a:srgbClr val="00529B"/>
                </a:solidFill>
              </a:rPr>
              <a:t>Questions</a:t>
            </a:r>
          </a:p>
          <a:p>
            <a:pPr marL="914400" lvl="1" indent="-457200">
              <a:buFont typeface="Arial" panose="020B0604020202020204" pitchFamily="34" charset="0"/>
              <a:buChar char="•"/>
              <a:defRPr/>
            </a:pPr>
            <a:r>
              <a:rPr lang="en-US" sz="2000" dirty="0">
                <a:solidFill>
                  <a:srgbClr val="00529B"/>
                </a:solidFill>
              </a:rPr>
              <a:t>What is the problem we are trying to solve or the need we are trying to fill?</a:t>
            </a:r>
          </a:p>
          <a:p>
            <a:pPr marL="914400" lvl="1" indent="-457200">
              <a:buFont typeface="Arial" panose="020B0604020202020204" pitchFamily="34" charset="0"/>
              <a:buChar char="•"/>
              <a:defRPr/>
            </a:pPr>
            <a:r>
              <a:rPr lang="en-US" sz="2000" dirty="0">
                <a:solidFill>
                  <a:srgbClr val="00529B"/>
                </a:solidFill>
              </a:rPr>
              <a:t>What will the SLA be for this service? </a:t>
            </a:r>
          </a:p>
          <a:p>
            <a:pPr marL="914400" lvl="1" indent="-457200">
              <a:buFont typeface="Arial" panose="020B0604020202020204" pitchFamily="34" charset="0"/>
              <a:buChar char="•"/>
              <a:defRPr/>
            </a:pPr>
            <a:r>
              <a:rPr lang="en-US" sz="2000" b="1" dirty="0">
                <a:solidFill>
                  <a:srgbClr val="00529B"/>
                </a:solidFill>
              </a:rPr>
              <a:t>Have substitutes or alternatives for this request been investigated?</a:t>
            </a:r>
          </a:p>
          <a:p>
            <a:pPr marL="1371600" lvl="2" indent="-457200">
              <a:buFont typeface="Arial" panose="020B0604020202020204" pitchFamily="34" charset="0"/>
              <a:buChar char="•"/>
              <a:defRPr/>
            </a:pPr>
            <a:r>
              <a:rPr lang="en-US" sz="2000" dirty="0">
                <a:solidFill>
                  <a:srgbClr val="00529B"/>
                </a:solidFill>
              </a:rPr>
              <a:t>Was this done for </a:t>
            </a:r>
            <a:r>
              <a:rPr lang="en-US" sz="2000" dirty="0" err="1">
                <a:solidFill>
                  <a:srgbClr val="00529B"/>
                </a:solidFill>
              </a:rPr>
              <a:t>ApplicationX</a:t>
            </a:r>
            <a:r>
              <a:rPr lang="en-US" sz="2000" dirty="0">
                <a:solidFill>
                  <a:srgbClr val="00529B"/>
                </a:solidFill>
              </a:rPr>
              <a:t>? Does the SIS natively perform any of </a:t>
            </a:r>
            <a:r>
              <a:rPr lang="en-US" sz="2000" dirty="0" err="1">
                <a:solidFill>
                  <a:srgbClr val="00529B"/>
                </a:solidFill>
              </a:rPr>
              <a:t>AppX’s</a:t>
            </a:r>
            <a:r>
              <a:rPr lang="en-US" sz="2000" dirty="0">
                <a:solidFill>
                  <a:srgbClr val="00529B"/>
                </a:solidFill>
              </a:rPr>
              <a:t> functions?</a:t>
            </a:r>
          </a:p>
          <a:p>
            <a:pPr marL="1371600" lvl="2" indent="-457200">
              <a:buFont typeface="Arial" panose="020B0604020202020204" pitchFamily="34" charset="0"/>
              <a:buChar char="•"/>
              <a:defRPr/>
            </a:pPr>
            <a:r>
              <a:rPr lang="en-US" sz="2000" dirty="0">
                <a:solidFill>
                  <a:srgbClr val="00529B"/>
                </a:solidFill>
              </a:rPr>
              <a:t>How many times have campuses purchased multiple apps that have similar functionality?</a:t>
            </a:r>
          </a:p>
          <a:p>
            <a:pPr marL="457200" indent="-457200">
              <a:buFont typeface="Arial" panose="020B0604020202020204" pitchFamily="34" charset="0"/>
              <a:buChar char="•"/>
              <a:defRPr/>
            </a:pPr>
            <a:r>
              <a:rPr lang="en-US" sz="2400" dirty="0">
                <a:solidFill>
                  <a:srgbClr val="00529B"/>
                </a:solidFill>
              </a:rPr>
              <a:t>Deliverables</a:t>
            </a:r>
          </a:p>
          <a:p>
            <a:pPr marL="914400" lvl="1" indent="-457200">
              <a:buFont typeface="Arial" panose="020B0604020202020204" pitchFamily="34" charset="0"/>
              <a:buChar char="•"/>
              <a:defRPr/>
            </a:pPr>
            <a:r>
              <a:rPr lang="en-US" sz="2000" dirty="0">
                <a:solidFill>
                  <a:srgbClr val="00529B"/>
                </a:solidFill>
              </a:rPr>
              <a:t>Service Description</a:t>
            </a:r>
          </a:p>
          <a:p>
            <a:pPr marL="914400" lvl="1" indent="-457200">
              <a:buFont typeface="Arial" panose="020B0604020202020204" pitchFamily="34" charset="0"/>
              <a:buChar char="•"/>
              <a:defRPr/>
            </a:pPr>
            <a:r>
              <a:rPr lang="en-US" sz="2000">
                <a:solidFill>
                  <a:srgbClr val="00529B"/>
                </a:solidFill>
              </a:rPr>
              <a:t>SLAs</a:t>
            </a:r>
            <a:endParaRPr lang="en-US" sz="2000">
              <a:solidFill>
                <a:srgbClr val="00529B"/>
              </a:solidFill>
              <a:ea typeface="Calibri"/>
              <a:cs typeface="Calibri"/>
            </a:endParaRPr>
          </a:p>
          <a:p>
            <a:pPr marL="914400" lvl="1" indent="-457200">
              <a:buFont typeface="Arial" panose="020B0604020202020204" pitchFamily="34" charset="0"/>
              <a:buChar char="•"/>
              <a:defRPr/>
            </a:pPr>
            <a:r>
              <a:rPr lang="en-US" sz="2000" dirty="0">
                <a:solidFill>
                  <a:srgbClr val="00529B"/>
                </a:solidFill>
              </a:rPr>
              <a:t>RACI Matrix (Responsible, Accountable, Consulted, and Informed)</a:t>
            </a:r>
          </a:p>
          <a:p>
            <a:pPr lvl="1">
              <a:defRPr/>
            </a:pPr>
            <a:endParaRPr lang="en-US" sz="2400" dirty="0">
              <a:solidFill>
                <a:srgbClr val="00529B"/>
              </a:solidFill>
            </a:endParaRP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27CAED66-3A06-BFB7-C8D5-26DC97CBFB4F}"/>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6C9F06F7-94A3-798A-2BAE-763E88139AC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ED7F9946-63EA-1C54-CE08-2560458BC291}"/>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369314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0A78C-4432-805F-BDE2-AD7AF145267D}"/>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1F32FC7F-3CE5-BC2A-C3A4-66997BD47F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30F8B3C7-9633-3594-340B-65B88B4405ED}"/>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Gauging Customer </a:t>
            </a:r>
            <a:r>
              <a:rPr lang="en-US" sz="4000" b="1" i="1">
                <a:solidFill>
                  <a:srgbClr val="00529B"/>
                </a:solidFill>
                <a:latin typeface="Calibri" panose="020F0502020204030204"/>
              </a:rPr>
              <a:t>Interest</a:t>
            </a: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 –  Questions and Deliverables</a:t>
            </a:r>
            <a:endParaRPr lang="en-US" sz="2400" dirty="0">
              <a:solidFill>
                <a:srgbClr val="00529B"/>
              </a:solidFill>
            </a:endParaRPr>
          </a:p>
          <a:p>
            <a:pPr marL="457200" indent="-457200">
              <a:buFont typeface="Arial" panose="020B0604020202020204" pitchFamily="34" charset="0"/>
              <a:buChar char="•"/>
              <a:defRPr/>
            </a:pPr>
            <a:r>
              <a:rPr lang="en-US" sz="2400" dirty="0">
                <a:solidFill>
                  <a:srgbClr val="00529B"/>
                </a:solidFill>
              </a:rPr>
              <a:t>Get the Business Case approved, then do market research.</a:t>
            </a:r>
          </a:p>
          <a:p>
            <a:pPr marL="457200" indent="-457200">
              <a:buFont typeface="Arial" panose="020B0604020202020204" pitchFamily="34" charset="0"/>
              <a:buChar char="•"/>
              <a:defRPr/>
            </a:pPr>
            <a:r>
              <a:rPr lang="en-US" sz="2400" dirty="0">
                <a:solidFill>
                  <a:srgbClr val="00529B"/>
                </a:solidFill>
              </a:rPr>
              <a:t>Engage the customers through conference presentation, Virtual town halls, virtual one on ones, emails, etc.</a:t>
            </a:r>
          </a:p>
          <a:p>
            <a:pPr marL="457200" indent="-457200">
              <a:buFont typeface="Arial" panose="020B0604020202020204" pitchFamily="34" charset="0"/>
              <a:buChar char="•"/>
              <a:defRPr/>
            </a:pPr>
            <a:endParaRPr lang="en-US" sz="2400" dirty="0">
              <a:solidFill>
                <a:srgbClr val="00529B"/>
              </a:solidFill>
            </a:endParaRPr>
          </a:p>
          <a:p>
            <a:pPr marL="457200" indent="-457200">
              <a:buFont typeface="Arial" panose="020B0604020202020204" pitchFamily="34" charset="0"/>
              <a:buChar char="•"/>
              <a:defRPr/>
            </a:pPr>
            <a:r>
              <a:rPr lang="en-US" sz="2400" dirty="0">
                <a:solidFill>
                  <a:srgbClr val="00529B"/>
                </a:solidFill>
              </a:rPr>
              <a:t>Questions</a:t>
            </a:r>
          </a:p>
          <a:p>
            <a:pPr marL="914400" lvl="1" indent="-457200">
              <a:buFont typeface="Arial" panose="020B0604020202020204" pitchFamily="34" charset="0"/>
              <a:buChar char="•"/>
              <a:defRPr/>
            </a:pPr>
            <a:r>
              <a:rPr lang="en-US" sz="2000" dirty="0">
                <a:solidFill>
                  <a:srgbClr val="00529B"/>
                </a:solidFill>
              </a:rPr>
              <a:t>Get feedback on your proposed service description, SLAs, RACIs, pricing, etc.</a:t>
            </a:r>
          </a:p>
          <a:p>
            <a:pPr marL="457200" indent="-457200">
              <a:buFont typeface="Arial" panose="020B0604020202020204" pitchFamily="34" charset="0"/>
              <a:buChar char="•"/>
              <a:defRPr/>
            </a:pPr>
            <a:r>
              <a:rPr lang="en-US" sz="2400" dirty="0">
                <a:solidFill>
                  <a:srgbClr val="00529B"/>
                </a:solidFill>
              </a:rPr>
              <a:t>Deliverables </a:t>
            </a:r>
            <a:r>
              <a:rPr lang="en-US" sz="1400" dirty="0">
                <a:solidFill>
                  <a:srgbClr val="00529B"/>
                </a:solidFill>
              </a:rPr>
              <a:t>(refined with customer’s input)</a:t>
            </a:r>
          </a:p>
          <a:p>
            <a:pPr marL="914400" lvl="1" indent="-457200">
              <a:buFont typeface="Arial" panose="020B0604020202020204" pitchFamily="34" charset="0"/>
              <a:buChar char="•"/>
              <a:defRPr/>
            </a:pPr>
            <a:r>
              <a:rPr lang="en-US" sz="2000" dirty="0">
                <a:solidFill>
                  <a:srgbClr val="00529B"/>
                </a:solidFill>
              </a:rPr>
              <a:t>Pricing</a:t>
            </a:r>
          </a:p>
          <a:p>
            <a:pPr marL="914400" lvl="1" indent="-457200">
              <a:buFont typeface="Arial" panose="020B0604020202020204" pitchFamily="34" charset="0"/>
              <a:buChar char="•"/>
              <a:defRPr/>
            </a:pPr>
            <a:r>
              <a:rPr lang="en-US" sz="2000" dirty="0">
                <a:solidFill>
                  <a:srgbClr val="00529B"/>
                </a:solidFill>
              </a:rPr>
              <a:t>SLAs</a:t>
            </a:r>
          </a:p>
          <a:p>
            <a:pPr marL="914400" lvl="1" indent="-457200">
              <a:buFont typeface="Arial" panose="020B0604020202020204" pitchFamily="34" charset="0"/>
              <a:buChar char="•"/>
              <a:defRPr/>
            </a:pPr>
            <a:r>
              <a:rPr lang="en-US" sz="2000" dirty="0">
                <a:solidFill>
                  <a:srgbClr val="00529B"/>
                </a:solidFill>
              </a:rPr>
              <a:t>RACI Matrix </a:t>
            </a:r>
          </a:p>
          <a:p>
            <a:pPr lvl="1">
              <a:defRPr/>
            </a:pPr>
            <a:endParaRPr lang="en-US" sz="2400" dirty="0">
              <a:solidFill>
                <a:srgbClr val="00529B"/>
              </a:solidFill>
            </a:endParaRP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CF582531-ACA7-D4A9-FB70-F54F88559696}"/>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A25DEE5B-6597-1C50-AC11-E341C8335D8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7483C7B8-F056-E58C-97F4-E255C1484AE1}"/>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1665940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0E525-5C04-CC03-35A9-920E1461C42A}"/>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8D522A3B-66D7-A9BD-64F5-75613ED7CB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BAA26B75-F379-444A-75B4-A407E404FC0E}"/>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Governance </a:t>
            </a: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 Boards, Tools, Processes</a:t>
            </a:r>
            <a:endParaRPr lang="en-US" sz="2400" dirty="0">
              <a:solidFill>
                <a:srgbClr val="00529B"/>
              </a:solidFill>
            </a:endParaRPr>
          </a:p>
          <a:p>
            <a:pPr marL="457200" indent="-457200">
              <a:buFont typeface="Arial" panose="020B0604020202020204" pitchFamily="34" charset="0"/>
              <a:buChar char="•"/>
              <a:defRPr/>
            </a:pPr>
            <a:r>
              <a:rPr lang="en-US" sz="2400" dirty="0">
                <a:solidFill>
                  <a:srgbClr val="00529B"/>
                </a:solidFill>
              </a:rPr>
              <a:t>Establish any committee, board, etc. required for this service.</a:t>
            </a:r>
          </a:p>
          <a:p>
            <a:pPr marL="457200" indent="-457200">
              <a:buFont typeface="Arial" panose="020B0604020202020204" pitchFamily="34" charset="0"/>
              <a:buChar char="•"/>
              <a:defRPr/>
            </a:pPr>
            <a:r>
              <a:rPr lang="en-US" sz="2400" dirty="0">
                <a:solidFill>
                  <a:srgbClr val="00529B"/>
                </a:solidFill>
              </a:rPr>
              <a:t>Define Tools and Processes</a:t>
            </a:r>
          </a:p>
          <a:p>
            <a:pPr marL="914400" lvl="1" indent="-457200">
              <a:buFont typeface="Arial" panose="020B0604020202020204" pitchFamily="34" charset="0"/>
              <a:buChar char="•"/>
              <a:defRPr/>
            </a:pPr>
            <a:r>
              <a:rPr lang="en-US" sz="2400" dirty="0">
                <a:solidFill>
                  <a:srgbClr val="00529B"/>
                </a:solidFill>
              </a:rPr>
              <a:t>Example Git</a:t>
            </a:r>
          </a:p>
          <a:p>
            <a:pPr marL="1371600" lvl="2" indent="-457200">
              <a:buFont typeface="Arial" panose="020B0604020202020204" pitchFamily="34" charset="0"/>
              <a:buChar char="•"/>
              <a:defRPr/>
            </a:pPr>
            <a:r>
              <a:rPr lang="en-US" sz="2400" dirty="0">
                <a:solidFill>
                  <a:srgbClr val="00529B"/>
                </a:solidFill>
              </a:rPr>
              <a:t>Create policy for Pull request.</a:t>
            </a:r>
          </a:p>
          <a:p>
            <a:pPr marL="1371600" lvl="2" indent="-457200">
              <a:buFont typeface="Arial" panose="020B0604020202020204" pitchFamily="34" charset="0"/>
              <a:buChar char="•"/>
              <a:defRPr/>
            </a:pPr>
            <a:r>
              <a:rPr lang="en-US" sz="2400" dirty="0">
                <a:solidFill>
                  <a:srgbClr val="00529B"/>
                </a:solidFill>
              </a:rPr>
              <a:t>Create Pull request processes.</a:t>
            </a:r>
          </a:p>
          <a:p>
            <a:pPr marL="1371600" lvl="2" indent="-457200">
              <a:buFont typeface="Arial" panose="020B0604020202020204" pitchFamily="34" charset="0"/>
              <a:buChar char="•"/>
              <a:defRPr/>
            </a:pPr>
            <a:r>
              <a:rPr lang="en-US" sz="2400" dirty="0">
                <a:solidFill>
                  <a:srgbClr val="00529B"/>
                </a:solidFill>
              </a:rPr>
              <a:t>Create procedures for the Pull request steps.</a:t>
            </a:r>
          </a:p>
          <a:p>
            <a:pPr marL="457200" indent="-457200">
              <a:buFont typeface="Arial" panose="020B0604020202020204" pitchFamily="34" charset="0"/>
              <a:buChar char="•"/>
              <a:defRPr/>
            </a:pPr>
            <a:r>
              <a:rPr lang="en-US" sz="2400" dirty="0">
                <a:solidFill>
                  <a:srgbClr val="00529B"/>
                </a:solidFill>
              </a:rPr>
              <a:t>Example CAPA - Corrective and Preventive Actions.</a:t>
            </a:r>
          </a:p>
          <a:p>
            <a:pPr marL="914400" lvl="1" indent="-457200">
              <a:buFont typeface="Arial" panose="020B0604020202020204" pitchFamily="34" charset="0"/>
              <a:buChar char="•"/>
              <a:defRPr/>
            </a:pPr>
            <a:r>
              <a:rPr lang="en-US" sz="2400" dirty="0">
                <a:solidFill>
                  <a:srgbClr val="00529B"/>
                </a:solidFill>
              </a:rPr>
              <a:t>Check out CAPA tables </a:t>
            </a:r>
            <a:r>
              <a:rPr lang="en-US" sz="2400">
                <a:solidFill>
                  <a:srgbClr val="00529B"/>
                </a:solidFill>
              </a:rPr>
              <a:t>if you are</a:t>
            </a:r>
            <a:r>
              <a:rPr lang="en-US" sz="2400" dirty="0">
                <a:solidFill>
                  <a:srgbClr val="00529B"/>
                </a:solidFill>
              </a:rPr>
              <a:t> not familiar.</a:t>
            </a:r>
          </a:p>
          <a:p>
            <a:pPr marL="457200" indent="-457200">
              <a:buFont typeface="Arial" panose="020B0604020202020204" pitchFamily="34" charset="0"/>
              <a:buChar char="•"/>
              <a:defRPr/>
            </a:pPr>
            <a:endParaRPr lang="en-US" sz="2400" dirty="0">
              <a:solidFill>
                <a:srgbClr val="00529B"/>
              </a:solidFill>
            </a:endParaRPr>
          </a:p>
          <a:p>
            <a:pPr lvl="1">
              <a:defRPr/>
            </a:pPr>
            <a:endParaRPr lang="en-US" sz="2400" dirty="0">
              <a:solidFill>
                <a:srgbClr val="00529B"/>
              </a:solidFill>
            </a:endParaRP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A9019723-3F63-C465-4E2A-915069BDD8D2}"/>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A870DFB9-1B17-5E6F-4E5C-391648F2CF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238C8458-4AF3-0861-ABBE-460169F35B23}"/>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890231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BD875-5CE0-2165-6E13-355C72107674}"/>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9D11C74D-95FC-98E1-8510-CD8284641E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D9D15C11-1D13-844B-A338-984B27D041D8}"/>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Governance </a:t>
            </a: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 Align with Institution’s Goals and Policy</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Align to ITEC's Strategic Plan.</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Align to ITEC's Security Policy.</a:t>
            </a:r>
            <a:endParaRPr lang="en-US" sz="2400">
              <a:solidFill>
                <a:srgbClr val="00529B"/>
              </a:solidFill>
              <a:ea typeface="Calibri"/>
              <a:cs typeface="Calibri"/>
            </a:endParaRP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Align to ITEC's guiding Principles.</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Align to ITEC's AI </a:t>
            </a:r>
            <a:r>
              <a:rPr lang="en-US" sz="2400">
                <a:solidFill>
                  <a:srgbClr val="00529B"/>
                </a:solidFill>
              </a:rPr>
              <a:t>Governance</a:t>
            </a:r>
            <a:r>
              <a:rPr lang="en-US" sz="2400" dirty="0">
                <a:solidFill>
                  <a:srgbClr val="00529B"/>
                </a:solidFill>
              </a:rPr>
              <a:t> policies.</a:t>
            </a:r>
            <a:endParaRPr lang="en-US" sz="2400">
              <a:solidFill>
                <a:srgbClr val="00529B"/>
              </a:solidFill>
              <a:ea typeface="Calibri"/>
              <a:cs typeface="Calibri"/>
            </a:endParaRP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Align to ITEC's Resource Management policies.</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400" dirty="0">
              <a:solidFill>
                <a:srgbClr val="00529B"/>
              </a:solidFill>
            </a:endParaRPr>
          </a:p>
          <a:p>
            <a:pPr lvl="1">
              <a:defRPr/>
            </a:pPr>
            <a:endParaRPr lang="en-US" sz="2400" dirty="0">
              <a:solidFill>
                <a:srgbClr val="00529B"/>
              </a:solidFill>
            </a:endParaRP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BC350BA6-B12F-C723-9374-9966C3F3F6F8}"/>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1FD6330D-C519-0887-220D-6EAA3477A0E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B92079C2-65AE-D15E-E644-3DEFE446738E}"/>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111205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98F62-A3DD-AD6A-2B21-6A00FC077667}"/>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7C3709B6-37AA-5BB1-F223-9DF5B23041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B6FED6DC-A242-E3D6-9393-E01AD06202DE}"/>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Governance </a:t>
            </a: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 Define Controls Examples</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You can’t manage what you can’t measure.</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KPIs – Key Performance Indicators (Deliverable)</a:t>
            </a:r>
          </a:p>
          <a:p>
            <a:pPr marL="800100" lvl="1" indent="-342900">
              <a:buFont typeface="Arial" panose="020B0604020202020204" pitchFamily="34" charset="0"/>
              <a:buChar char="•"/>
              <a:defRPr/>
            </a:pPr>
            <a:r>
              <a:rPr lang="en-US" sz="2400" dirty="0">
                <a:solidFill>
                  <a:srgbClr val="00529B"/>
                </a:solidFill>
              </a:rPr>
              <a:t>Current state.</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OKRs – Objective and Key Results (Deliverable)</a:t>
            </a:r>
          </a:p>
          <a:p>
            <a:pPr marL="800100" lvl="1" indent="-342900">
              <a:buFont typeface="Arial" panose="020B0604020202020204" pitchFamily="34" charset="0"/>
              <a:buChar char="•"/>
              <a:defRPr/>
            </a:pPr>
            <a:r>
              <a:rPr lang="en-US" sz="2400" dirty="0">
                <a:solidFill>
                  <a:srgbClr val="00529B"/>
                </a:solidFill>
              </a:rPr>
              <a:t>Where you want to be.</a:t>
            </a:r>
          </a:p>
          <a:p>
            <a:pPr marL="800100" lvl="1" indent="-342900">
              <a:buFont typeface="Arial" panose="020B0604020202020204" pitchFamily="34" charset="0"/>
              <a:buChar char="•"/>
              <a:defRPr/>
            </a:pPr>
            <a:r>
              <a:rPr lang="en-US" sz="2400" b="1" dirty="0">
                <a:solidFill>
                  <a:srgbClr val="00529B"/>
                </a:solidFill>
              </a:rPr>
              <a:t>Did Steph from our example have a measurement for the success of </a:t>
            </a:r>
            <a:r>
              <a:rPr lang="en-US" sz="2400" b="1" dirty="0" err="1">
                <a:solidFill>
                  <a:srgbClr val="00529B"/>
                </a:solidFill>
              </a:rPr>
              <a:t>ApplicationX</a:t>
            </a:r>
            <a:r>
              <a:rPr lang="en-US" sz="2400" b="1" dirty="0">
                <a:solidFill>
                  <a:srgbClr val="00529B"/>
                </a:solidFill>
              </a:rPr>
              <a:t>?</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Define code review process.</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Define change control process</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400" dirty="0">
              <a:solidFill>
                <a:srgbClr val="00529B"/>
              </a:solidFill>
            </a:endParaRPr>
          </a:p>
          <a:p>
            <a:pPr lvl="1">
              <a:defRPr/>
            </a:pPr>
            <a:endParaRPr lang="en-US" sz="2400" dirty="0">
              <a:solidFill>
                <a:srgbClr val="00529B"/>
              </a:solidFill>
            </a:endParaRP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B8C4AE0E-4CAC-897D-ABB5-6274F2137F38}"/>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E1334985-572A-A888-E765-2FC13FBC8C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E3AEC27D-8652-D790-3AFA-F1D99EFC4C64}"/>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387273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Introduction</a:t>
            </a: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b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Matt Tamburello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SUNY ITEC Service Delivery Manager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latin typeface="Calibri" panose="020F0502020204030204"/>
              </a:rPr>
              <a:t>19 years with SUNY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I spent 7.5 years in charge of ITEC’s Banner </a:t>
            </a:r>
            <a:r>
              <a:rPr lang="en-US" sz="2400">
                <a:solidFill>
                  <a:srgbClr val="00529B"/>
                </a:solidFill>
                <a:latin typeface="Calibri" panose="020F0502020204030204"/>
              </a:rPr>
              <a:t>hosting</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 Service </a:t>
            </a:r>
            <a:r>
              <a:rPr lang="en-US" sz="2400">
                <a:solidFill>
                  <a:srgbClr val="00529B"/>
                </a:solidFill>
                <a:latin typeface="Calibri" panose="020F0502020204030204"/>
              </a:rPr>
              <a:t>Delivery</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a:t>
            </a:r>
            <a:endParaRPr lang="en-US" sz="2400" b="0" i="0" u="none" strike="noStrike" kern="1200" cap="none" spc="0" normalizeH="0" baseline="0" noProof="0">
              <a:ln>
                <a:noFill/>
              </a:ln>
              <a:solidFill>
                <a:srgbClr val="00529B"/>
              </a:solidFill>
              <a:effectLst/>
              <a:uLnTx/>
              <a:uFillTx/>
              <a:latin typeface="Calibri" panose="020F0502020204030204"/>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latin typeface="Calibri" panose="020F0502020204030204"/>
              </a:rPr>
              <a:t>Currently working on diversifying ITEC’s service portfolio. </a:t>
            </a: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246732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E6B15-F6A2-3E8C-9834-D7A6FDB29F82}"/>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FA908E1E-015C-496F-264E-2834A9FC0E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3099794E-268F-325E-33EC-765C597A3CF6}"/>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Moving to Operations - Examples</a:t>
            </a:r>
            <a:endParaRPr lang="en-US" sz="2400" dirty="0">
              <a:solidFill>
                <a:srgbClr val="00529B"/>
              </a:solidFill>
            </a:endParaRP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Update your service catalog with Service description, price, request instructions, Service Owner contact info, etc.</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Create the proper service queue in </a:t>
            </a:r>
            <a:r>
              <a:rPr lang="en-US" sz="2400">
                <a:solidFill>
                  <a:srgbClr val="00529B"/>
                </a:solidFill>
              </a:rPr>
              <a:t>your</a:t>
            </a:r>
            <a:r>
              <a:rPr lang="en-US" sz="2400" dirty="0">
                <a:solidFill>
                  <a:srgbClr val="00529B"/>
                </a:solidFill>
              </a:rPr>
              <a:t> help desk app.</a:t>
            </a:r>
            <a:endParaRPr lang="en-US" sz="2400">
              <a:solidFill>
                <a:srgbClr val="00529B"/>
              </a:solidFill>
              <a:ea typeface="Calibri"/>
              <a:cs typeface="Calibri"/>
            </a:endParaRP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rPr>
              <a:t>Develop a marketing and communication plan.</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400" dirty="0">
              <a:solidFill>
                <a:srgbClr val="00529B"/>
              </a:solidFill>
            </a:endParaRPr>
          </a:p>
          <a:p>
            <a:pPr lvl="1">
              <a:defRPr/>
            </a:pPr>
            <a:endParaRPr lang="en-US" sz="2400" dirty="0">
              <a:solidFill>
                <a:srgbClr val="00529B"/>
              </a:solidFill>
            </a:endParaRPr>
          </a:p>
          <a:p>
            <a:pPr marL="457200" indent="-457200">
              <a:buFont typeface="Arial" panose="020B0604020202020204" pitchFamily="34" charset="0"/>
              <a:buChar char="•"/>
              <a:defRPr/>
            </a:pPr>
            <a:endParaRPr lang="en-US" sz="2400" dirty="0">
              <a:solidFill>
                <a:srgbClr val="00529B"/>
              </a:solidFill>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6133CC56-FAEE-A70F-E7D6-F212129DE5A2}"/>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245BFF9F-74BE-92CD-DF79-544336F0A04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E8410D17-E24C-8283-27C1-8D464B4EFFDF}"/>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78911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C227E-4E68-C993-F5B9-F1C1C8FFA7B6}"/>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DA1F402F-471C-8C7D-D528-36CBE6CA54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27E1D55A-9419-21EB-3A13-C933EBC05F8C}"/>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Service Design is about Outcomes</a:t>
            </a:r>
            <a:endParaRPr lang="en-US" sz="2400" dirty="0">
              <a:solidFill>
                <a:srgbClr val="00529B"/>
              </a:solidFill>
            </a:endParaRPr>
          </a:p>
          <a:p>
            <a:pPr marL="457200" indent="-457200">
              <a:buFont typeface="Arial" panose="020B0604020202020204" pitchFamily="34" charset="0"/>
              <a:buChar char="•"/>
              <a:defRPr/>
            </a:pPr>
            <a:r>
              <a:rPr lang="en-US" sz="2400" dirty="0">
                <a:solidFill>
                  <a:srgbClr val="00529B"/>
                </a:solidFill>
              </a:rPr>
              <a:t>Service design should make for an informed team that understands the mission.</a:t>
            </a:r>
          </a:p>
          <a:p>
            <a:pPr marL="457200" indent="-457200">
              <a:buFont typeface="Arial" panose="020B0604020202020204" pitchFamily="34" charset="0"/>
              <a:buChar char="•"/>
              <a:defRPr/>
            </a:pPr>
            <a:r>
              <a:rPr lang="en-US" sz="2400" dirty="0">
                <a:solidFill>
                  <a:srgbClr val="00529B"/>
                </a:solidFill>
              </a:rPr>
              <a:t>Reliable and </a:t>
            </a:r>
            <a:r>
              <a:rPr lang="en-US" sz="2400">
                <a:solidFill>
                  <a:srgbClr val="00529B"/>
                </a:solidFill>
              </a:rPr>
              <a:t>Resilient</a:t>
            </a:r>
            <a:r>
              <a:rPr lang="en-US" sz="2400" dirty="0">
                <a:solidFill>
                  <a:srgbClr val="00529B"/>
                </a:solidFill>
              </a:rPr>
              <a:t> Services.</a:t>
            </a:r>
            <a:endParaRPr lang="en-US" sz="2400">
              <a:solidFill>
                <a:srgbClr val="00529B"/>
              </a:solidFill>
              <a:ea typeface="Calibri"/>
              <a:cs typeface="Calibri"/>
            </a:endParaRPr>
          </a:p>
          <a:p>
            <a:pPr marL="457200" indent="-457200">
              <a:buFont typeface="Arial" panose="020B0604020202020204" pitchFamily="34" charset="0"/>
              <a:buChar char="•"/>
              <a:defRPr/>
            </a:pPr>
            <a:r>
              <a:rPr lang="en-US" sz="2400" dirty="0">
                <a:solidFill>
                  <a:srgbClr val="00529B"/>
                </a:solidFill>
              </a:rPr>
              <a:t>The biggest outcome is the cultural change that comes with getting stakeholders to use a formalized process. Especially those in positions of authority.</a:t>
            </a: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947657CA-E22B-927B-D14F-00806E770CED}"/>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D08DC4BB-FC54-EA73-DA9E-FA1D78359D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32479496-9689-6940-3367-1A19E24CCC11}"/>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537477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8724D-53F9-D1DF-E513-8C150F0569E4}"/>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901DE4D6-8C5D-E826-8171-C7F331E1F6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D4749C91-AC40-4E57-1D9A-4F7BD1803220}"/>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Thank you!</a:t>
            </a: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78E91997-4DCE-9777-B338-9D56CAB73803}"/>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96719090-51E3-8B4F-F4B4-32DE2FBD1CA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5B36DB2F-AA97-C804-D955-ACA3912F542C}"/>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4232403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2C160-7068-C289-C7EB-37557A217C8E}"/>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1099AD06-A92E-5EE0-7C66-689FEBD3F7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6FA63676-F341-8B0D-F8D7-720BE11BBA7E}"/>
              </a:ext>
            </a:extLst>
          </p:cNvPr>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Origin of this Project</a:t>
            </a:r>
          </a:p>
          <a:p>
            <a:pPr marL="342900" indent="-3429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ITEC is starting</a:t>
            </a:r>
            <a:r>
              <a:rPr lang="en-US" sz="2400">
                <a:solidFill>
                  <a:srgbClr val="00529B"/>
                </a:solidFill>
                <a:latin typeface="Calibri" panose="020F0502020204030204"/>
              </a:rPr>
              <a:t> a</a:t>
            </a:r>
            <a:r>
              <a:rPr kumimoji="0" lang="en-US" sz="2400" b="0" i="0" u="none" strike="noStrike" kern="1200" cap="none" spc="0" normalizeH="0" baseline="0" noProof="0">
                <a:ln>
                  <a:noFill/>
                </a:ln>
                <a:solidFill>
                  <a:srgbClr val="00529B"/>
                </a:solidFill>
                <a:effectLst/>
                <a:uLnTx/>
                <a:uFillTx/>
                <a:latin typeface="Calibri" panose="020F0502020204030204"/>
                <a:ea typeface="+mn-ea"/>
                <a:cs typeface="+mn-cs"/>
              </a:rPr>
              <a:t> </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new </a:t>
            </a:r>
            <a:r>
              <a:rPr lang="en-US" sz="2400" dirty="0">
                <a:solidFill>
                  <a:srgbClr val="00529B"/>
                </a:solidFill>
                <a:latin typeface="Calibri" panose="020F0502020204030204"/>
              </a:rPr>
              <a:t>Integrations Team and Services</a:t>
            </a:r>
            <a:endParaRPr lang="en-US" sz="2400" b="0" i="0" u="none" strike="noStrike" kern="1200" cap="none" spc="0" normalizeH="0" baseline="0" noProof="0">
              <a:ln>
                <a:noFill/>
              </a:ln>
              <a:solidFill>
                <a:srgbClr val="00529B"/>
              </a:solidFill>
              <a:effectLst/>
              <a:uLnTx/>
              <a:uFillTx/>
              <a:latin typeface="Calibri" panose="020F0502020204030204"/>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I was asked to design the services, without a formal process in place.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latin typeface="Calibri" panose="020F0502020204030204"/>
              </a:rPr>
              <a:t>Integrations is a very broad term, so I had figure out our options.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rgbClr val="00529B"/>
                </a:solidFill>
                <a:latin typeface="Calibri" panose="020F0502020204030204"/>
              </a:rPr>
              <a:t>I broke things down into the categories below.</a:t>
            </a:r>
          </a:p>
          <a:p>
            <a:pPr marL="800100" lvl="1" indent="-342900">
              <a:buFont typeface="Arial" panose="020B0604020202020204" pitchFamily="34" charset="0"/>
              <a:buChar char="•"/>
              <a:defRPr/>
            </a:pPr>
            <a:r>
              <a:rPr lang="en-US" sz="2400" dirty="0">
                <a:solidFill>
                  <a:srgbClr val="00529B"/>
                </a:solidFill>
                <a:latin typeface="Calibri" panose="020F0502020204030204"/>
              </a:rPr>
              <a:t>Third Party Application Management and Integration</a:t>
            </a:r>
          </a:p>
          <a:p>
            <a:pPr marL="800100" lvl="1" indent="-342900">
              <a:buFont typeface="Arial" panose="020B0604020202020204" pitchFamily="34" charset="0"/>
              <a:buChar char="•"/>
              <a:defRPr/>
            </a:pPr>
            <a:r>
              <a:rPr lang="en-US" sz="2400" dirty="0">
                <a:solidFill>
                  <a:srgbClr val="00529B"/>
                </a:solidFill>
                <a:latin typeface="Calibri" panose="020F0502020204030204"/>
              </a:rPr>
              <a:t>TDX iPaaS integrations and Automations.</a:t>
            </a:r>
          </a:p>
          <a:p>
            <a:pPr marL="800100" lvl="1" indent="-342900">
              <a:buFont typeface="Arial" panose="020B0604020202020204" pitchFamily="34" charset="0"/>
              <a:buChar char="•"/>
              <a:defRPr/>
            </a:pPr>
            <a:r>
              <a:rPr lang="en-US" sz="2400" dirty="0">
                <a:solidFill>
                  <a:srgbClr val="00529B"/>
                </a:solidFill>
                <a:latin typeface="Calibri" panose="020F0502020204030204"/>
              </a:rPr>
              <a:t>Python Development</a:t>
            </a:r>
          </a:p>
          <a:p>
            <a:pPr marL="800100" lvl="1" indent="-342900">
              <a:buFont typeface="Arial" panose="020B0604020202020204" pitchFamily="34" charset="0"/>
              <a:buChar char="•"/>
              <a:defRPr/>
            </a:pPr>
            <a:r>
              <a:rPr lang="en-US" sz="2400" dirty="0">
                <a:solidFill>
                  <a:srgbClr val="00529B"/>
                </a:solidFill>
                <a:latin typeface="Calibri" panose="020F0502020204030204"/>
              </a:rPr>
              <a:t>Cloud based serverless Python orchestration</a:t>
            </a:r>
          </a:p>
          <a:p>
            <a:pPr marL="342900" indent="-3429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It’s a lot. I needed a more formalized process</a:t>
            </a:r>
          </a:p>
          <a:p>
            <a:pPr marL="342900" indent="-342900">
              <a:buFont typeface="Arial" panose="020B0604020202020204" pitchFamily="34" charset="0"/>
              <a:buChar char="•"/>
              <a:defRPr/>
            </a:pPr>
            <a:r>
              <a:rPr lang="en-US" sz="2400" dirty="0">
                <a:solidFill>
                  <a:srgbClr val="00529B"/>
                </a:solidFill>
                <a:latin typeface="Calibri" panose="020F0502020204030204"/>
              </a:rPr>
              <a:t>Note: Work had already been started on this service before the design… </a:t>
            </a:r>
            <a:r>
              <a:rPr lang="en-US" sz="2400" dirty="0">
                <a:solidFill>
                  <a:srgbClr val="00529B"/>
                </a:solidFill>
                <a:latin typeface="Calibri" panose="020F0502020204030204"/>
                <a:sym typeface="Wingdings" pitchFamily="2" charset="2"/>
              </a:rPr>
              <a:t></a:t>
            </a: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25359ADF-123D-1CFA-922C-11C62409F9B3}"/>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7B716A2D-1F88-6EA3-E628-EEDDFBD03C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57DA50A9-239A-7CD0-AC78-CC2410D3349C}"/>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809041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CF0F8-4685-4FFB-E22A-DC2CB219DF88}"/>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DFDA344B-BF6D-7B5D-F6E4-1C562B4095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7D79AFB3-CC14-807B-BB0B-F463BF4A6A3A}"/>
              </a:ext>
            </a:extLst>
          </p:cNvPr>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What do you mean by Service Design?</a:t>
            </a: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b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Service design is the practice of planning and organizing a business’s people, infrastructure, communication, and material components to improve the interaction between a service provider and its customers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342900" lvl="0" indent="-342900">
              <a:buFont typeface="Arial" panose="020B0604020202020204" pitchFamily="34" charset="0"/>
              <a:buChar char="•"/>
              <a:defRPr/>
            </a:pPr>
            <a:r>
              <a:rPr lang="en-US" sz="2400" dirty="0">
                <a:solidFill>
                  <a:srgbClr val="00529B"/>
                </a:solidFill>
              </a:rPr>
              <a:t>planning and organizing = Documenting the Service’s policies, processes, and procedures.</a:t>
            </a:r>
          </a:p>
          <a:p>
            <a:pPr marL="342900" lvl="0" indent="-342900">
              <a:buFont typeface="Arial" panose="020B0604020202020204" pitchFamily="34" charset="0"/>
              <a:buChar char="•"/>
              <a:defRPr/>
            </a:pPr>
            <a:r>
              <a:rPr lang="en-US" sz="2400" dirty="0">
                <a:solidFill>
                  <a:srgbClr val="00529B"/>
                </a:solidFill>
              </a:rPr>
              <a:t>improve the interaction = Targeted outcomes</a:t>
            </a: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41729C78-01E3-4530-1E94-E52762095316}"/>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2B42F85E-0F9E-C39D-01D2-5028D6E5749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75268944-BAC1-9410-A136-68312CE69FCD}"/>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258482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We are all Service Organizations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342900" indent="-3429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Campus IT, ITEC, and SICAS are all service organizations.</a:t>
            </a:r>
          </a:p>
          <a:p>
            <a:pPr marL="342900" indent="-342900">
              <a:buFont typeface="Arial" panose="020B0604020202020204" pitchFamily="34" charset="0"/>
              <a:buChar char="•"/>
              <a:defRPr/>
            </a:pPr>
            <a:endPar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342900" indent="-3429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We all provide services in various forms to students, parents, faculty, staff, other SUNY business units, etc.</a:t>
            </a: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673903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5E297-8274-73D7-02A2-8892109B562A}"/>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76D460D9-3A7F-A443-CCA8-3AEEE10592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8B815EE4-2AC8-9494-A430-A8B9A807EC4D}"/>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Established Services - Change Control </a:t>
            </a: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342900" indent="-3429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Change Control processes. </a:t>
            </a:r>
          </a:p>
          <a:p>
            <a:pPr marL="800100" lvl="1" indent="-3429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Changes applied to enhance and maintain existing services.</a:t>
            </a:r>
          </a:p>
          <a:p>
            <a:pPr marL="800100" lvl="1" indent="-3429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We all have some methodology for change control within our units.</a:t>
            </a:r>
          </a:p>
          <a:p>
            <a:pPr marL="800100" lvl="1" indent="-3429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Regardless of team size or processes</a:t>
            </a:r>
            <a:r>
              <a:rPr lang="en-US" sz="2400">
                <a:solidFill>
                  <a:srgbClr val="00529B"/>
                </a:solidFill>
                <a:latin typeface="Calibri" panose="020F0502020204030204"/>
              </a:rPr>
              <a:t>, </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you’ll target the </a:t>
            </a:r>
            <a:r>
              <a:rPr lang="en-US" sz="2400">
                <a:solidFill>
                  <a:srgbClr val="00529B"/>
                </a:solidFill>
                <a:latin typeface="Calibri" panose="020F0502020204030204"/>
              </a:rPr>
              <a:t>following</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 elements of the change process</a:t>
            </a:r>
            <a:r>
              <a:rPr lang="en-US" sz="2400">
                <a:solidFill>
                  <a:srgbClr val="00529B"/>
                </a:solidFill>
                <a:latin typeface="Calibri" panose="020F0502020204030204"/>
              </a:rPr>
              <a:t>:</a:t>
            </a:r>
            <a:endParaRPr lang="en-US" sz="2400" b="0" i="0" u="none" strike="noStrike" kern="1200" cap="none" spc="0" normalizeH="0" baseline="0" noProof="0">
              <a:ln>
                <a:noFill/>
              </a:ln>
              <a:solidFill>
                <a:srgbClr val="00529B"/>
              </a:solidFill>
              <a:effectLst/>
              <a:uLnTx/>
              <a:uFillTx/>
              <a:latin typeface="Calibri" panose="020F0502020204030204"/>
              <a:ea typeface="Calibri"/>
              <a:cs typeface="Calibri"/>
            </a:endParaRP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819021E1-F2D8-AD15-E82D-E279C6667B39}"/>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78EB2032-E7ED-D05C-E089-8638CFCBF5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7C4CAB71-F0C5-A310-6CE1-344388E34CD7}"/>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389886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8917-DFB5-D943-6D42-3817C126DDB3}"/>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4A268736-3297-79CC-B432-5FADBE8C2D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F07069C1-168F-E429-BFD6-C9B709DBC5F2}"/>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Established Services - Change Control </a:t>
            </a:r>
            <a:r>
              <a:rPr kumimoji="0" lang="en-US" b="1" i="1" u="none" strike="noStrike" kern="1200" cap="none" spc="0" normalizeH="0" baseline="0" noProof="0" dirty="0">
                <a:ln>
                  <a:noFill/>
                </a:ln>
                <a:solidFill>
                  <a:srgbClr val="00529B"/>
                </a:solidFill>
                <a:effectLst/>
                <a:uLnTx/>
                <a:uFillTx/>
                <a:latin typeface="Calibri" panose="020F0502020204030204"/>
                <a:ea typeface="+mn-ea"/>
                <a:cs typeface="+mn-cs"/>
              </a:rPr>
              <a:t>(cont.)</a:t>
            </a:r>
          </a:p>
          <a:p>
            <a:pPr marL="457200" indent="-457200">
              <a:buFont typeface="+mj-lt"/>
              <a:buAutoNum type="arabicPeriod"/>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A request is made.</a:t>
            </a:r>
          </a:p>
          <a:p>
            <a:pPr marL="457200" indent="-457200">
              <a:buFont typeface="+mj-lt"/>
              <a:buAutoNum type="arabicPeriod"/>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Impact analysis is completed. (Risk, Costs, Benefits, </a:t>
            </a:r>
            <a:r>
              <a:rPr lang="en-US" sz="2400">
                <a:solidFill>
                  <a:srgbClr val="00529B"/>
                </a:solidFill>
                <a:latin typeface="Calibri" panose="020F0502020204030204"/>
              </a:rPr>
              <a:t>Side</a:t>
            </a:r>
            <a:r>
              <a:rPr kumimoji="0" lang="en-US" sz="2400" b="0" i="0" u="none" strike="noStrike" kern="1200" cap="none" spc="0" normalizeH="0" baseline="0" noProof="0">
                <a:ln>
                  <a:noFill/>
                </a:ln>
                <a:solidFill>
                  <a:srgbClr val="00529B"/>
                </a:solidFill>
                <a:effectLst/>
                <a:uLnTx/>
                <a:uFillTx/>
                <a:latin typeface="Calibri" panose="020F0502020204030204"/>
                <a:ea typeface="+mn-ea"/>
                <a:cs typeface="+mn-cs"/>
              </a:rPr>
              <a:t> </a:t>
            </a:r>
            <a:r>
              <a:rPr lang="en-US" sz="2400">
                <a:solidFill>
                  <a:srgbClr val="00529B"/>
                </a:solidFill>
                <a:latin typeface="Calibri" panose="020F0502020204030204"/>
              </a:rPr>
              <a:t>Effects</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a:t>
            </a:r>
            <a:endParaRPr lang="en-US" sz="2400" b="0" i="0" u="none" strike="noStrike" kern="1200" cap="none" spc="0" normalizeH="0" baseline="0" noProof="0">
              <a:ln>
                <a:noFill/>
              </a:ln>
              <a:solidFill>
                <a:srgbClr val="00529B"/>
              </a:solidFill>
              <a:effectLst/>
              <a:uLnTx/>
              <a:uFillTx/>
              <a:latin typeface="Calibri" panose="020F0502020204030204"/>
              <a:ea typeface="Calibri"/>
              <a:cs typeface="Calibri"/>
            </a:endParaRPr>
          </a:p>
          <a:p>
            <a:pPr marL="457200" indent="-457200">
              <a:buFont typeface="+mj-lt"/>
              <a:buAutoNum type="arabicPeriod"/>
              <a:defRPr/>
            </a:pPr>
            <a:r>
              <a:rPr kumimoji="0" lang="en-US" sz="2400" b="1" i="0" u="none" strike="noStrike" kern="1200" cap="none" spc="0" normalizeH="0" baseline="0" noProof="0" dirty="0">
                <a:ln>
                  <a:noFill/>
                </a:ln>
                <a:solidFill>
                  <a:srgbClr val="00529B"/>
                </a:solidFill>
                <a:effectLst/>
                <a:uLnTx/>
                <a:uFillTx/>
                <a:latin typeface="Calibri" panose="020F0502020204030204"/>
                <a:ea typeface="+mn-ea"/>
                <a:cs typeface="+mn-cs"/>
              </a:rPr>
              <a:t>Approvals</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 are made. (Decisions are not made in a vacuum)</a:t>
            </a:r>
          </a:p>
          <a:p>
            <a:pPr marL="457200" indent="-457200">
              <a:buFont typeface="+mj-lt"/>
              <a:buAutoNum type="arabicPeriod"/>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A plan is made. (Indicates that you’re not just shooting from the hip)</a:t>
            </a:r>
          </a:p>
          <a:p>
            <a:pPr marL="914400" lvl="1" indent="-4572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Communication </a:t>
            </a:r>
            <a:r>
              <a:rPr lang="en-US" sz="2400" dirty="0">
                <a:solidFill>
                  <a:srgbClr val="00529B"/>
                </a:solidFill>
                <a:latin typeface="Calibri" panose="020F0502020204030204"/>
              </a:rPr>
              <a:t>and </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Rollback plans</a:t>
            </a:r>
          </a:p>
          <a:p>
            <a:pPr marL="457200" indent="-457200">
              <a:buFont typeface="+mj-lt"/>
              <a:buAutoNum type="arabicPeriod"/>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Implementation</a:t>
            </a:r>
          </a:p>
          <a:p>
            <a:pPr marL="457200" indent="-457200">
              <a:buFont typeface="+mj-lt"/>
              <a:buAutoNum type="arabicPeriod"/>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Testing</a:t>
            </a:r>
          </a:p>
          <a:p>
            <a:pPr marL="457200" indent="-457200">
              <a:buFont typeface="+mj-lt"/>
              <a:buAutoNum type="arabicPeriod"/>
              <a:defRPr/>
            </a:pPr>
            <a:r>
              <a:rPr lang="en-US" sz="2400">
                <a:solidFill>
                  <a:srgbClr val="00529B"/>
                </a:solidFill>
                <a:latin typeface="Calibri" panose="020F0502020204030204"/>
              </a:rPr>
              <a:t>Documenting</a:t>
            </a:r>
            <a:endParaRPr lang="en-US" sz="2400" b="0" i="0" u="none" strike="noStrike" kern="1200" cap="none" spc="0" normalizeH="0" baseline="0" noProof="0">
              <a:ln>
                <a:noFill/>
              </a:ln>
              <a:solidFill>
                <a:srgbClr val="00529B"/>
              </a:solidFill>
              <a:effectLst/>
              <a:uLnTx/>
              <a:uFillTx/>
              <a:latin typeface="Calibri" panose="020F0502020204030204"/>
              <a:ea typeface="Calibri"/>
              <a:cs typeface="Calibri"/>
            </a:endParaRPr>
          </a:p>
          <a:p>
            <a:pPr marL="457200" indent="-457200">
              <a:buFont typeface="+mj-lt"/>
              <a:buAutoNum type="arabicPeriod"/>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Post implementation review and close.</a:t>
            </a: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A7748D53-BEDF-3A07-738C-B78A3F535928}"/>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7A7336E4-0A4A-524F-4A34-1E2660FDA1A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C67946E1-DA05-92BE-013A-8ADF4EDAF46A}"/>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883066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05151-5306-922D-F111-5A99AF777495}"/>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1589A186-1904-38BE-7631-9F94A2B3DD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C53E8116-B2F3-4865-00AB-F05193ECDC66}"/>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Established Services – </a:t>
            </a:r>
            <a:r>
              <a:rPr lang="en-US" sz="4000" b="1" i="1" dirty="0">
                <a:solidFill>
                  <a:srgbClr val="00529B"/>
                </a:solidFill>
                <a:latin typeface="Calibri" panose="020F0502020204030204"/>
              </a:rPr>
              <a:t>Project Management</a:t>
            </a:r>
            <a:endParaRPr kumimoji="0" lang="en-US"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457200" indent="-4572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Project Management</a:t>
            </a:r>
          </a:p>
          <a:p>
            <a:pPr marL="914400" lvl="1" indent="-4572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Managing projects around existing services</a:t>
            </a:r>
          </a:p>
          <a:p>
            <a:pPr marL="914400" lvl="1" indent="-457200">
              <a:buFont typeface="Arial" panose="020B0604020202020204" pitchFamily="34" charset="0"/>
              <a:buChar char="•"/>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Whether you have an official PMO or not your team will have an established project intake process. Regardless of the setup</a:t>
            </a:r>
            <a:r>
              <a:rPr lang="en-US" sz="2400">
                <a:solidFill>
                  <a:srgbClr val="00529B"/>
                </a:solidFill>
                <a:latin typeface="Calibri" panose="020F0502020204030204"/>
              </a:rPr>
              <a:t>,</a:t>
            </a: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 you establish the following key elements to initiation of a project:</a:t>
            </a:r>
          </a:p>
          <a:p>
            <a:pP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C7C085B1-0A06-B862-BB66-20AF5AB11EB4}"/>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488FBCDB-EBD7-0184-BE3A-C136282F5A6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15CF2AD5-5417-A923-60DE-020ED17C8FB9}"/>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4144530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5F921-8381-31FB-E37F-432C8F41DF15}"/>
            </a:ext>
          </a:extLst>
        </p:cNvPr>
        <p:cNvGrpSpPr/>
        <p:nvPr/>
      </p:nvGrpSpPr>
      <p:grpSpPr>
        <a:xfrm>
          <a:off x="0" y="0"/>
          <a:ext cx="0" cy="0"/>
          <a:chOff x="0" y="0"/>
          <a:chExt cx="0" cy="0"/>
        </a:xfrm>
      </p:grpSpPr>
      <p:pic>
        <p:nvPicPr>
          <p:cNvPr id="4" name="Picture 3" descr="Background 2.jpg">
            <a:extLst>
              <a:ext uri="{FF2B5EF4-FFF2-40B4-BE49-F238E27FC236}">
                <a16:creationId xmlns:a16="http://schemas.microsoft.com/office/drawing/2014/main" id="{D4960CE7-43C7-101E-6B76-F1DD315694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12192000" cy="6858000"/>
          </a:xfrm>
          <a:prstGeom prst="rect">
            <a:avLst/>
          </a:prstGeom>
        </p:spPr>
      </p:pic>
      <p:sp>
        <p:nvSpPr>
          <p:cNvPr id="5" name="Rectangle 4">
            <a:extLst>
              <a:ext uri="{FF2B5EF4-FFF2-40B4-BE49-F238E27FC236}">
                <a16:creationId xmlns:a16="http://schemas.microsoft.com/office/drawing/2014/main" id="{9A8055B7-64CC-E087-FB1C-7D8C057F0DD8}"/>
              </a:ext>
            </a:extLst>
          </p:cNvPr>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3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Established Services – </a:t>
            </a:r>
            <a:r>
              <a:rPr lang="en-US" sz="4000" b="1" i="1" dirty="0">
                <a:solidFill>
                  <a:srgbClr val="00529B"/>
                </a:solidFill>
                <a:latin typeface="Calibri" panose="020F0502020204030204"/>
              </a:rPr>
              <a:t>Project Management</a:t>
            </a: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 </a:t>
            </a:r>
            <a:r>
              <a:rPr kumimoji="0" lang="en-US" b="1" i="1" u="none" strike="noStrike" kern="1200" cap="none" spc="0" normalizeH="0" baseline="0" noProof="0" dirty="0">
                <a:ln>
                  <a:noFill/>
                </a:ln>
                <a:solidFill>
                  <a:srgbClr val="00529B"/>
                </a:solidFill>
                <a:effectLst/>
                <a:uLnTx/>
                <a:uFillTx/>
                <a:latin typeface="Calibri" panose="020F0502020204030204"/>
                <a:ea typeface="+mn-ea"/>
                <a:cs typeface="+mn-cs"/>
              </a:rPr>
              <a:t>(cont.)</a:t>
            </a:r>
          </a:p>
          <a:p>
            <a:pPr marL="457200" indent="-457200">
              <a:buFont typeface="+mj-lt"/>
              <a:buAutoNum type="arabicPeriod"/>
              <a:defRPr/>
            </a:pPr>
            <a:r>
              <a:rPr lang="en-US" sz="2400" dirty="0">
                <a:solidFill>
                  <a:srgbClr val="00529B"/>
                </a:solidFill>
              </a:rPr>
              <a:t>Project request</a:t>
            </a:r>
            <a:endParaRPr lang="en-US" sz="2400">
              <a:solidFill>
                <a:srgbClr val="00529B"/>
              </a:solidFill>
              <a:ea typeface="Calibri"/>
              <a:cs typeface="Calibri"/>
            </a:endParaRPr>
          </a:p>
          <a:p>
            <a:pPr marL="457200" indent="-457200">
              <a:buFont typeface="+mj-lt"/>
              <a:buAutoNum type="arabicPeriod"/>
              <a:defRPr/>
            </a:pPr>
            <a:r>
              <a:rPr lang="en-US" sz="2400" dirty="0">
                <a:solidFill>
                  <a:srgbClr val="00529B"/>
                </a:solidFill>
              </a:rPr>
              <a:t>Business Alignment</a:t>
            </a:r>
          </a:p>
          <a:p>
            <a:pPr marL="457200" indent="-457200">
              <a:buFont typeface="+mj-lt"/>
              <a:buAutoNum type="arabicPeriod"/>
              <a:defRPr/>
            </a:pPr>
            <a:r>
              <a:rPr lang="en-US" sz="2400" dirty="0">
                <a:solidFill>
                  <a:srgbClr val="00529B"/>
                </a:solidFill>
              </a:rPr>
              <a:t>Define Scope (Definition of done)</a:t>
            </a:r>
          </a:p>
          <a:p>
            <a:pPr marL="457200" indent="-457200">
              <a:buFont typeface="+mj-lt"/>
              <a:buAutoNum type="arabicPeriod"/>
              <a:defRPr/>
            </a:pPr>
            <a:r>
              <a:rPr lang="en-US" sz="2400">
                <a:solidFill>
                  <a:srgbClr val="00529B"/>
                </a:solidFill>
              </a:rPr>
              <a:t>Pricing</a:t>
            </a:r>
            <a:r>
              <a:rPr lang="en-US" sz="2400" dirty="0">
                <a:solidFill>
                  <a:srgbClr val="00529B"/>
                </a:solidFill>
              </a:rPr>
              <a:t> and resourcing (Resourcing is normally the biggest piece for us)</a:t>
            </a:r>
            <a:endParaRPr lang="en-US" sz="2400">
              <a:solidFill>
                <a:srgbClr val="00529B"/>
              </a:solidFill>
              <a:ea typeface="Calibri"/>
              <a:cs typeface="Calibri"/>
            </a:endParaRPr>
          </a:p>
          <a:p>
            <a:pPr marL="457200" indent="-457200">
              <a:buFont typeface="+mj-lt"/>
              <a:buAutoNum type="arabicPeriod"/>
              <a:defRPr/>
            </a:pPr>
            <a:r>
              <a:rPr lang="en-US" sz="2400" dirty="0">
                <a:solidFill>
                  <a:srgbClr val="00529B"/>
                </a:solidFill>
              </a:rPr>
              <a:t>Governance</a:t>
            </a:r>
          </a:p>
          <a:p>
            <a:pPr marL="457200" indent="-457200">
              <a:buFont typeface="+mj-lt"/>
              <a:buAutoNum type="arabicPeriod"/>
              <a:defRPr/>
            </a:pPr>
            <a:r>
              <a:rPr lang="en-US" sz="2400" b="1" dirty="0">
                <a:solidFill>
                  <a:srgbClr val="00529B"/>
                </a:solidFill>
              </a:rPr>
              <a:t>Approval</a:t>
            </a:r>
          </a:p>
          <a:p>
            <a:pPr marL="457200" indent="-457200">
              <a:buFont typeface="+mj-lt"/>
              <a:buAutoNum type="arabicPeriod"/>
              <a:defRPr/>
            </a:pPr>
            <a:r>
              <a:rPr lang="en-US" sz="2400" dirty="0">
                <a:solidFill>
                  <a:srgbClr val="00529B"/>
                </a:solidFill>
              </a:rPr>
              <a:t>Documentation</a:t>
            </a:r>
          </a:p>
          <a:p>
            <a:pPr marL="457200" indent="-457200">
              <a:buFont typeface="+mj-lt"/>
              <a:buAutoNum type="arabicPeriod"/>
              <a:defRPr/>
            </a:pPr>
            <a:r>
              <a:rPr lang="en-US" sz="2400" dirty="0">
                <a:solidFill>
                  <a:srgbClr val="00529B"/>
                </a:solidFill>
              </a:rPr>
              <a:t>Move to operations</a:t>
            </a:r>
          </a:p>
          <a:p>
            <a:pPr marL="342900" indent="-342900">
              <a:buFont typeface="Arial" panose="020B0604020202020204" pitchFamily="34" charset="0"/>
              <a:buChar char="•"/>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a:extLst>
              <a:ext uri="{FF2B5EF4-FFF2-40B4-BE49-F238E27FC236}">
                <a16:creationId xmlns:a16="http://schemas.microsoft.com/office/drawing/2014/main" id="{6A25522A-99B7-CF05-FA4B-C971B0931F9F}"/>
              </a:ext>
            </a:extLst>
          </p:cNvPr>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a:extLst>
              <a:ext uri="{FF2B5EF4-FFF2-40B4-BE49-F238E27FC236}">
                <a16:creationId xmlns:a16="http://schemas.microsoft.com/office/drawing/2014/main" id="{16768E74-5AD2-3436-65E6-1E2EC4C4770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a:extLst>
              <a:ext uri="{FF2B5EF4-FFF2-40B4-BE49-F238E27FC236}">
                <a16:creationId xmlns:a16="http://schemas.microsoft.com/office/drawing/2014/main" id="{FDC08C8C-C512-76DE-4976-86FD08D6F8DB}"/>
              </a:ext>
            </a:extLst>
          </p:cNvPr>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661886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E4D3165A5BB840B2499A65744FABDF" ma:contentTypeVersion="13" ma:contentTypeDescription="Create a new document." ma:contentTypeScope="" ma:versionID="7f8627cf2da6d4abdfd7a4c39af4fd58">
  <xsd:schema xmlns:xsd="http://www.w3.org/2001/XMLSchema" xmlns:xs="http://www.w3.org/2001/XMLSchema" xmlns:p="http://schemas.microsoft.com/office/2006/metadata/properties" xmlns:ns3="7026c271-1313-452e-a57f-90a875a43503" xmlns:ns4="488285d6-3875-4509-b2fb-703f10ffbcf1" targetNamespace="http://schemas.microsoft.com/office/2006/metadata/properties" ma:root="true" ma:fieldsID="671e098b0e68fde34a86993191eaa243" ns3:_="" ns4:_="">
    <xsd:import namespace="7026c271-1313-452e-a57f-90a875a43503"/>
    <xsd:import namespace="488285d6-3875-4509-b2fb-703f10ffbcf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26c271-1313-452e-a57f-90a875a435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285d6-3875-4509-b2fb-703f10ffbcf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C3FFA5-83EF-4536-9467-56ED3AD2B4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26c271-1313-452e-a57f-90a875a43503"/>
    <ds:schemaRef ds:uri="488285d6-3875-4509-b2fb-703f10ffbc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2D335A-66B0-465F-93A8-0849327A7E3C}">
  <ds:schemaRefs>
    <ds:schemaRef ds:uri="488285d6-3875-4509-b2fb-703f10ffbcf1"/>
    <ds:schemaRef ds:uri="7026c271-1313-452e-a57f-90a875a43503"/>
    <ds:schemaRef ds:uri="http://purl.org/dc/dcmitype/"/>
    <ds:schemaRef ds:uri="http://purl.org/dc/term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21A19448-B7BF-4AD8-A82B-CB4D0162A5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3973</TotalTime>
  <Words>1731</Words>
  <Application>Microsoft Macintosh PowerPoint</Application>
  <PresentationFormat>Widescreen</PresentationFormat>
  <Paragraphs>243</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SUNY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McKasty, Merissa</dc:creator>
  <cp:lastModifiedBy>Tamburello, Matt</cp:lastModifiedBy>
  <cp:revision>157</cp:revision>
  <cp:lastPrinted>2026-05-05T18:23:37Z</cp:lastPrinted>
  <dcterms:created xsi:type="dcterms:W3CDTF">2019-03-28T13:59:09Z</dcterms:created>
  <dcterms:modified xsi:type="dcterms:W3CDTF">2026-05-05T18:51:48Z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0x010100E5E4D3165A5BB840B2499A65744FABDF</vt:lpwstr>
  </property>
</Properties>
</file>