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322" r:id="rId6"/>
    <p:sldId id="340" r:id="rId7"/>
    <p:sldId id="336" r:id="rId8"/>
    <p:sldId id="345" r:id="rId9"/>
    <p:sldId id="258" r:id="rId10"/>
    <p:sldId id="342" r:id="rId11"/>
    <p:sldId id="259" r:id="rId12"/>
    <p:sldId id="347" r:id="rId13"/>
    <p:sldId id="346" r:id="rId14"/>
    <p:sldId id="344" r:id="rId15"/>
    <p:sldId id="341" r:id="rId16"/>
    <p:sldId id="343" r:id="rId17"/>
    <p:sldId id="260" r:id="rId18"/>
    <p:sldId id="348" r:id="rId19"/>
    <p:sldId id="33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B5E2A-FFA2-4DA4-A22C-B1808624514D}" v="31" dt="2026-05-04T19:59:33.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0" autoAdjust="0"/>
    <p:restoredTop sz="75573" autoAdjust="0"/>
  </p:normalViewPr>
  <p:slideViewPr>
    <p:cSldViewPr snapToGrid="0">
      <p:cViewPr varScale="1">
        <p:scale>
          <a:sx n="96" d="100"/>
          <a:sy n="96" d="100"/>
        </p:scale>
        <p:origin x="918" y="7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afin, Rick" userId="a1b79458-0882-487d-b39c-d6670b3bd451" providerId="ADAL" clId="{FFFBE950-D428-4A20-B01F-7C8F1DDFE738}"/>
    <pc:docChg chg="undo custSel modSld">
      <pc:chgData name="Serafin, Rick" userId="a1b79458-0882-487d-b39c-d6670b3bd451" providerId="ADAL" clId="{FFFBE950-D428-4A20-B01F-7C8F1DDFE738}" dt="2026-05-01T19:23:25.002" v="2293" actId="20577"/>
      <pc:docMkLst>
        <pc:docMk/>
      </pc:docMkLst>
      <pc:sldChg chg="addSp delSp modSp mod modNotesTx">
        <pc:chgData name="Serafin, Rick" userId="a1b79458-0882-487d-b39c-d6670b3bd451" providerId="ADAL" clId="{FFFBE950-D428-4A20-B01F-7C8F1DDFE738}" dt="2026-05-01T18:58:53.425" v="1459" actId="1076"/>
        <pc:sldMkLst>
          <pc:docMk/>
          <pc:sldMk cId="832674451" sldId="258"/>
        </pc:sldMkLst>
        <pc:spChg chg="mod">
          <ac:chgData name="Serafin, Rick" userId="a1b79458-0882-487d-b39c-d6670b3bd451" providerId="ADAL" clId="{FFFBE950-D428-4A20-B01F-7C8F1DDFE738}" dt="2026-05-01T18:54:21.312" v="1448" actId="20577"/>
          <ac:spMkLst>
            <pc:docMk/>
            <pc:sldMk cId="832674451" sldId="258"/>
            <ac:spMk id="11" creationId="{11A331A9-B0D3-1F1E-8B29-A981771DF288}"/>
          </ac:spMkLst>
        </pc:spChg>
      </pc:sldChg>
      <pc:sldChg chg="modSp mod modNotesTx">
        <pc:chgData name="Serafin, Rick" userId="a1b79458-0882-487d-b39c-d6670b3bd451" providerId="ADAL" clId="{FFFBE950-D428-4A20-B01F-7C8F1DDFE738}" dt="2026-05-01T19:14:15.724" v="1727" actId="20577"/>
        <pc:sldMkLst>
          <pc:docMk/>
          <pc:sldMk cId="2355110632" sldId="259"/>
        </pc:sldMkLst>
      </pc:sldChg>
      <pc:sldChg chg="modSp mod modNotesTx">
        <pc:chgData name="Serafin, Rick" userId="a1b79458-0882-487d-b39c-d6670b3bd451" providerId="ADAL" clId="{FFFBE950-D428-4A20-B01F-7C8F1DDFE738}" dt="2026-05-01T19:23:25.002" v="2293" actId="20577"/>
        <pc:sldMkLst>
          <pc:docMk/>
          <pc:sldMk cId="3539274366" sldId="260"/>
        </pc:sldMkLst>
      </pc:sldChg>
      <pc:sldChg chg="modNotesTx">
        <pc:chgData name="Serafin, Rick" userId="a1b79458-0882-487d-b39c-d6670b3bd451" providerId="ADAL" clId="{FFFBE950-D428-4A20-B01F-7C8F1DDFE738}" dt="2026-05-01T18:20:38.617" v="0" actId="20577"/>
        <pc:sldMkLst>
          <pc:docMk/>
          <pc:sldMk cId="2521721610" sldId="322"/>
        </pc:sldMkLst>
      </pc:sldChg>
      <pc:sldChg chg="modSp mod">
        <pc:chgData name="Serafin, Rick" userId="a1b79458-0882-487d-b39c-d6670b3bd451" providerId="ADAL" clId="{FFFBE950-D428-4A20-B01F-7C8F1DDFE738}" dt="2026-05-01T18:37:03.560" v="807" actId="20577"/>
        <pc:sldMkLst>
          <pc:docMk/>
          <pc:sldMk cId="3448971947" sldId="334"/>
        </pc:sldMkLst>
        <pc:spChg chg="mod">
          <ac:chgData name="Serafin, Rick" userId="a1b79458-0882-487d-b39c-d6670b3bd451" providerId="ADAL" clId="{FFFBE950-D428-4A20-B01F-7C8F1DDFE738}" dt="2026-05-01T18:37:03.560" v="807" actId="20577"/>
          <ac:spMkLst>
            <pc:docMk/>
            <pc:sldMk cId="3448971947" sldId="334"/>
            <ac:spMk id="5" creationId="{00000000-0000-0000-0000-000000000000}"/>
          </ac:spMkLst>
        </pc:spChg>
      </pc:sldChg>
      <pc:sldChg chg="modNotesTx">
        <pc:chgData name="Serafin, Rick" userId="a1b79458-0882-487d-b39c-d6670b3bd451" providerId="ADAL" clId="{FFFBE950-D428-4A20-B01F-7C8F1DDFE738}" dt="2026-05-01T18:50:32.114" v="1318" actId="6549"/>
        <pc:sldMkLst>
          <pc:docMk/>
          <pc:sldMk cId="3608455760" sldId="336"/>
        </pc:sldMkLst>
      </pc:sldChg>
    </pc:docChg>
  </pc:docChgLst>
  <pc:docChgLst>
    <pc:chgData name="Serafin, Rick" userId="a1b79458-0882-487d-b39c-d6670b3bd451" providerId="ADAL" clId="{C1820301-D004-4ABD-96B1-2CBE4337499E}"/>
    <pc:docChg chg="undo redo custSel addSld delSld modSld sldOrd">
      <pc:chgData name="Serafin, Rick" userId="a1b79458-0882-487d-b39c-d6670b3bd451" providerId="ADAL" clId="{C1820301-D004-4ABD-96B1-2CBE4337499E}" dt="2026-05-04T20:02:09.539" v="18296" actId="313"/>
      <pc:docMkLst>
        <pc:docMk/>
      </pc:docMkLst>
      <pc:sldChg chg="addSp delSp modSp add mod modNotesTx">
        <pc:chgData name="Serafin, Rick" userId="a1b79458-0882-487d-b39c-d6670b3bd451" providerId="ADAL" clId="{C1820301-D004-4ABD-96B1-2CBE4337499E}" dt="2026-05-04T15:59:30.349" v="14449" actId="20577"/>
        <pc:sldMkLst>
          <pc:docMk/>
          <pc:sldMk cId="832674451" sldId="258"/>
        </pc:sldMkLst>
        <pc:spChg chg="add mod">
          <ac:chgData name="Serafin, Rick" userId="a1b79458-0882-487d-b39c-d6670b3bd451" providerId="ADAL" clId="{C1820301-D004-4ABD-96B1-2CBE4337499E}" dt="2026-05-04T15:56:30.950" v="14436" actId="20577"/>
          <ac:spMkLst>
            <pc:docMk/>
            <pc:sldMk cId="832674451" sldId="258"/>
            <ac:spMk id="6" creationId="{C45E825E-AA2B-40DE-0C59-730393AEA171}"/>
          </ac:spMkLst>
        </pc:spChg>
        <pc:spChg chg="add mod">
          <ac:chgData name="Serafin, Rick" userId="a1b79458-0882-487d-b39c-d6670b3bd451" providerId="ADAL" clId="{C1820301-D004-4ABD-96B1-2CBE4337499E}" dt="2026-05-03T12:23:05.212" v="10088" actId="1076"/>
          <ac:spMkLst>
            <pc:docMk/>
            <pc:sldMk cId="832674451" sldId="258"/>
            <ac:spMk id="7" creationId="{FA6CF91B-FD41-6322-7386-5445F7DF115A}"/>
          </ac:spMkLst>
        </pc:spChg>
        <pc:spChg chg="add mod">
          <ac:chgData name="Serafin, Rick" userId="a1b79458-0882-487d-b39c-d6670b3bd451" providerId="ADAL" clId="{C1820301-D004-4ABD-96B1-2CBE4337499E}" dt="2026-05-03T12:23:05.212" v="10088" actId="1076"/>
          <ac:spMkLst>
            <pc:docMk/>
            <pc:sldMk cId="832674451" sldId="258"/>
            <ac:spMk id="8" creationId="{A17D2F0B-0621-6AD9-8E9F-568235653912}"/>
          </ac:spMkLst>
        </pc:spChg>
        <pc:spChg chg="add mod">
          <ac:chgData name="Serafin, Rick" userId="a1b79458-0882-487d-b39c-d6670b3bd451" providerId="ADAL" clId="{C1820301-D004-4ABD-96B1-2CBE4337499E}" dt="2026-05-03T12:23:05.212" v="10088" actId="1076"/>
          <ac:spMkLst>
            <pc:docMk/>
            <pc:sldMk cId="832674451" sldId="258"/>
            <ac:spMk id="9" creationId="{14E4E19C-78A9-4A24-7EAD-6BD3512599CB}"/>
          </ac:spMkLst>
        </pc:spChg>
        <pc:spChg chg="add mod">
          <ac:chgData name="Serafin, Rick" userId="a1b79458-0882-487d-b39c-d6670b3bd451" providerId="ADAL" clId="{C1820301-D004-4ABD-96B1-2CBE4337499E}" dt="2026-05-03T12:23:05.212" v="10088" actId="1076"/>
          <ac:spMkLst>
            <pc:docMk/>
            <pc:sldMk cId="832674451" sldId="258"/>
            <ac:spMk id="10" creationId="{8EC23C2F-94E3-815F-6D80-37769FB176E6}"/>
          </ac:spMkLst>
        </pc:spChg>
        <pc:spChg chg="add mod">
          <ac:chgData name="Serafin, Rick" userId="a1b79458-0882-487d-b39c-d6670b3bd451" providerId="ADAL" clId="{C1820301-D004-4ABD-96B1-2CBE4337499E}" dt="2026-05-04T13:06:11.761" v="12224" actId="20577"/>
          <ac:spMkLst>
            <pc:docMk/>
            <pc:sldMk cId="832674451" sldId="258"/>
            <ac:spMk id="11" creationId="{11A331A9-B0D3-1F1E-8B29-A981771DF288}"/>
          </ac:spMkLst>
        </pc:spChg>
        <pc:spChg chg="add mod">
          <ac:chgData name="Serafin, Rick" userId="a1b79458-0882-487d-b39c-d6670b3bd451" providerId="ADAL" clId="{C1820301-D004-4ABD-96B1-2CBE4337499E}" dt="2026-05-03T12:23:34.484" v="10091" actId="1076"/>
          <ac:spMkLst>
            <pc:docMk/>
            <pc:sldMk cId="832674451" sldId="258"/>
            <ac:spMk id="17" creationId="{AA5EE8DC-3ECD-6E57-778D-FE4DA6B5284C}"/>
          </ac:spMkLst>
        </pc:spChg>
        <pc:spChg chg="add del mod">
          <ac:chgData name="Serafin, Rick" userId="a1b79458-0882-487d-b39c-d6670b3bd451" providerId="ADAL" clId="{C1820301-D004-4ABD-96B1-2CBE4337499E}" dt="2026-05-03T12:21:26.182" v="10073" actId="21"/>
          <ac:spMkLst>
            <pc:docMk/>
            <pc:sldMk cId="832674451" sldId="258"/>
            <ac:spMk id="19" creationId="{13247909-F5BD-DA75-79AD-79FD6DCFCBDD}"/>
          </ac:spMkLst>
        </pc:spChg>
        <pc:spChg chg="add del mod">
          <ac:chgData name="Serafin, Rick" userId="a1b79458-0882-487d-b39c-d6670b3bd451" providerId="ADAL" clId="{C1820301-D004-4ABD-96B1-2CBE4337499E}" dt="2026-05-03T12:22:02.120" v="10079" actId="21"/>
          <ac:spMkLst>
            <pc:docMk/>
            <pc:sldMk cId="832674451" sldId="258"/>
            <ac:spMk id="20" creationId="{A64F052B-2B55-A081-71F1-FF886EAB2FEE}"/>
          </ac:spMkLst>
        </pc:spChg>
        <pc:picChg chg="add mod">
          <ac:chgData name="Serafin, Rick" userId="a1b79458-0882-487d-b39c-d6670b3bd451" providerId="ADAL" clId="{C1820301-D004-4ABD-96B1-2CBE4337499E}" dt="2026-05-03T12:23:05.212" v="10088" actId="1076"/>
          <ac:picMkLst>
            <pc:docMk/>
            <pc:sldMk cId="832674451" sldId="258"/>
            <ac:picMk id="5" creationId="{94136337-337F-22D6-E1BA-5B56977662BB}"/>
          </ac:picMkLst>
        </pc:picChg>
        <pc:picChg chg="del">
          <ac:chgData name="Serafin, Rick" userId="a1b79458-0882-487d-b39c-d6670b3bd451" providerId="ADAL" clId="{C1820301-D004-4ABD-96B1-2CBE4337499E}" dt="2026-05-03T12:22:02.120" v="10079" actId="21"/>
          <ac:picMkLst>
            <pc:docMk/>
            <pc:sldMk cId="832674451" sldId="258"/>
            <ac:picMk id="12" creationId="{3E07C4E8-30A2-CE35-83AC-D7E5681A1265}"/>
          </ac:picMkLst>
        </pc:picChg>
        <pc:picChg chg="add del mod">
          <ac:chgData name="Serafin, Rick" userId="a1b79458-0882-487d-b39c-d6670b3bd451" providerId="ADAL" clId="{C1820301-D004-4ABD-96B1-2CBE4337499E}" dt="2026-05-03T12:22:02.120" v="10079" actId="21"/>
          <ac:picMkLst>
            <pc:docMk/>
            <pc:sldMk cId="832674451" sldId="258"/>
            <ac:picMk id="15" creationId="{5597F262-AE7C-AE4C-82BA-FE0A2086A5B7}"/>
          </ac:picMkLst>
        </pc:picChg>
      </pc:sldChg>
      <pc:sldChg chg="addSp delSp modSp add mod ord modNotesTx">
        <pc:chgData name="Serafin, Rick" userId="a1b79458-0882-487d-b39c-d6670b3bd451" providerId="ADAL" clId="{C1820301-D004-4ABD-96B1-2CBE4337499E}" dt="2026-05-04T19:56:48.967" v="18274" actId="1076"/>
        <pc:sldMkLst>
          <pc:docMk/>
          <pc:sldMk cId="2355110632" sldId="259"/>
        </pc:sldMkLst>
        <pc:spChg chg="add del mod">
          <ac:chgData name="Serafin, Rick" userId="a1b79458-0882-487d-b39c-d6670b3bd451" providerId="ADAL" clId="{C1820301-D004-4ABD-96B1-2CBE4337499E}" dt="2026-05-04T19:56:14.981" v="18268" actId="478"/>
          <ac:spMkLst>
            <pc:docMk/>
            <pc:sldMk cId="2355110632" sldId="259"/>
            <ac:spMk id="2" creationId="{BF14972C-2027-E711-0828-F58B3E654EFF}"/>
          </ac:spMkLst>
        </pc:spChg>
        <pc:spChg chg="add del mod">
          <ac:chgData name="Serafin, Rick" userId="a1b79458-0882-487d-b39c-d6670b3bd451" providerId="ADAL" clId="{C1820301-D004-4ABD-96B1-2CBE4337499E}" dt="2026-05-04T19:56:19.277" v="18270" actId="478"/>
          <ac:spMkLst>
            <pc:docMk/>
            <pc:sldMk cId="2355110632" sldId="259"/>
            <ac:spMk id="3" creationId="{2A6CECAF-5446-BCBA-CA62-6DB3A278F72F}"/>
          </ac:spMkLst>
        </pc:spChg>
        <pc:spChg chg="add mod">
          <ac:chgData name="Serafin, Rick" userId="a1b79458-0882-487d-b39c-d6670b3bd451" providerId="ADAL" clId="{C1820301-D004-4ABD-96B1-2CBE4337499E}" dt="2026-05-04T19:56:48.967" v="18274" actId="1076"/>
          <ac:spMkLst>
            <pc:docMk/>
            <pc:sldMk cId="2355110632" sldId="259"/>
            <ac:spMk id="4" creationId="{40677EDA-81C9-0ED6-8F20-C4C2B349AF45}"/>
          </ac:spMkLst>
        </pc:spChg>
      </pc:sldChg>
      <pc:sldChg chg="addSp delSp modSp add mod ord modNotesTx">
        <pc:chgData name="Serafin, Rick" userId="a1b79458-0882-487d-b39c-d6670b3bd451" providerId="ADAL" clId="{C1820301-D004-4ABD-96B1-2CBE4337499E}" dt="2026-05-04T19:59:15.927" v="18291" actId="14100"/>
        <pc:sldMkLst>
          <pc:docMk/>
          <pc:sldMk cId="3539274366" sldId="260"/>
        </pc:sldMkLst>
        <pc:spChg chg="add mod">
          <ac:chgData name="Serafin, Rick" userId="a1b79458-0882-487d-b39c-d6670b3bd451" providerId="ADAL" clId="{C1820301-D004-4ABD-96B1-2CBE4337499E}" dt="2026-05-04T19:59:15.927" v="18291" actId="14100"/>
          <ac:spMkLst>
            <pc:docMk/>
            <pc:sldMk cId="3539274366" sldId="260"/>
            <ac:spMk id="2" creationId="{47381B37-09E9-0C5E-E814-225E791808DD}"/>
          </ac:spMkLst>
        </pc:spChg>
        <pc:spChg chg="add del mod">
          <ac:chgData name="Serafin, Rick" userId="a1b79458-0882-487d-b39c-d6670b3bd451" providerId="ADAL" clId="{C1820301-D004-4ABD-96B1-2CBE4337499E}" dt="2026-05-04T19:59:03.209" v="18288" actId="478"/>
          <ac:spMkLst>
            <pc:docMk/>
            <pc:sldMk cId="3539274366" sldId="260"/>
            <ac:spMk id="3" creationId="{19C6950F-92B7-BCB3-2AAA-FAF428F27AE9}"/>
          </ac:spMkLst>
        </pc:spChg>
      </pc:sldChg>
      <pc:sldChg chg="modNotesTx">
        <pc:chgData name="Serafin, Rick" userId="a1b79458-0882-487d-b39c-d6670b3bd451" providerId="ADAL" clId="{C1820301-D004-4ABD-96B1-2CBE4337499E}" dt="2026-04-30T23:05:09.734" v="3906" actId="20577"/>
        <pc:sldMkLst>
          <pc:docMk/>
          <pc:sldMk cId="2521721610" sldId="322"/>
        </pc:sldMkLst>
      </pc:sldChg>
      <pc:sldChg chg="modSp del mod modNotesTx">
        <pc:chgData name="Serafin, Rick" userId="a1b79458-0882-487d-b39c-d6670b3bd451" providerId="ADAL" clId="{C1820301-D004-4ABD-96B1-2CBE4337499E}" dt="2026-05-04T19:55:44.840" v="18264" actId="47"/>
        <pc:sldMkLst>
          <pc:docMk/>
          <pc:sldMk cId="673903959" sldId="327"/>
        </pc:sldMkLst>
        <pc:spChg chg="mod">
          <ac:chgData name="Serafin, Rick" userId="a1b79458-0882-487d-b39c-d6670b3bd451" providerId="ADAL" clId="{C1820301-D004-4ABD-96B1-2CBE4337499E}" dt="2026-05-03T12:17:29.436" v="10023" actId="20577"/>
          <ac:spMkLst>
            <pc:docMk/>
            <pc:sldMk cId="673903959" sldId="327"/>
            <ac:spMk id="5" creationId="{00000000-0000-0000-0000-000000000000}"/>
          </ac:spMkLst>
        </pc:spChg>
      </pc:sldChg>
      <pc:sldChg chg="addSp delSp modSp del mod modNotesTx">
        <pc:chgData name="Serafin, Rick" userId="a1b79458-0882-487d-b39c-d6670b3bd451" providerId="ADAL" clId="{C1820301-D004-4ABD-96B1-2CBE4337499E}" dt="2026-05-04T19:57:20.465" v="18275" actId="47"/>
        <pc:sldMkLst>
          <pc:docMk/>
          <pc:sldMk cId="2863124686" sldId="332"/>
        </pc:sldMkLst>
        <pc:spChg chg="add mod">
          <ac:chgData name="Serafin, Rick" userId="a1b79458-0882-487d-b39c-d6670b3bd451" providerId="ADAL" clId="{C1820301-D004-4ABD-96B1-2CBE4337499E}" dt="2026-05-03T12:29:59.099" v="10190" actId="20577"/>
          <ac:spMkLst>
            <pc:docMk/>
            <pc:sldMk cId="2863124686" sldId="332"/>
            <ac:spMk id="7" creationId="{C143CD01-ED1C-C5F3-C77A-D5FE0D2E2964}"/>
          </ac:spMkLst>
        </pc:spChg>
      </pc:sldChg>
      <pc:sldChg chg="delSp modSp del mod ord modNotesTx">
        <pc:chgData name="Serafin, Rick" userId="a1b79458-0882-487d-b39c-d6670b3bd451" providerId="ADAL" clId="{C1820301-D004-4ABD-96B1-2CBE4337499E}" dt="2026-05-04T19:59:38.793" v="18292" actId="47"/>
        <pc:sldMkLst>
          <pc:docMk/>
          <pc:sldMk cId="2004672808" sldId="333"/>
        </pc:sldMkLst>
        <pc:spChg chg="mod">
          <ac:chgData name="Serafin, Rick" userId="a1b79458-0882-487d-b39c-d6670b3bd451" providerId="ADAL" clId="{C1820301-D004-4ABD-96B1-2CBE4337499E}" dt="2026-05-03T12:48:31.505" v="11098" actId="255"/>
          <ac:spMkLst>
            <pc:docMk/>
            <pc:sldMk cId="2004672808" sldId="333"/>
            <ac:spMk id="5" creationId="{00000000-0000-0000-0000-000000000000}"/>
          </ac:spMkLst>
        </pc:spChg>
      </pc:sldChg>
      <pc:sldChg chg="delSp modSp mod modNotesTx">
        <pc:chgData name="Serafin, Rick" userId="a1b79458-0882-487d-b39c-d6670b3bd451" providerId="ADAL" clId="{C1820301-D004-4ABD-96B1-2CBE4337499E}" dt="2026-05-04T19:21:36.037" v="18027" actId="20577"/>
        <pc:sldMkLst>
          <pc:docMk/>
          <pc:sldMk cId="3448971947" sldId="334"/>
        </pc:sldMkLst>
        <pc:spChg chg="mod">
          <ac:chgData name="Serafin, Rick" userId="a1b79458-0882-487d-b39c-d6670b3bd451" providerId="ADAL" clId="{C1820301-D004-4ABD-96B1-2CBE4337499E}" dt="2026-05-04T19:13:25.758" v="17994" actId="20577"/>
          <ac:spMkLst>
            <pc:docMk/>
            <pc:sldMk cId="3448971947" sldId="334"/>
            <ac:spMk id="5" creationId="{00000000-0000-0000-0000-000000000000}"/>
          </ac:spMkLst>
        </pc:spChg>
      </pc:sldChg>
      <pc:sldChg chg="addSp modSp add mod modNotesTx">
        <pc:chgData name="Serafin, Rick" userId="a1b79458-0882-487d-b39c-d6670b3bd451" providerId="ADAL" clId="{C1820301-D004-4ABD-96B1-2CBE4337499E}" dt="2026-05-04T20:02:09.539" v="18296" actId="313"/>
        <pc:sldMkLst>
          <pc:docMk/>
          <pc:sldMk cId="3608455760" sldId="336"/>
        </pc:sldMkLst>
        <pc:spChg chg="add mod">
          <ac:chgData name="Serafin, Rick" userId="a1b79458-0882-487d-b39c-d6670b3bd451" providerId="ADAL" clId="{C1820301-D004-4ABD-96B1-2CBE4337499E}" dt="2026-04-30T15:12:52.032" v="2339" actId="255"/>
          <ac:spMkLst>
            <pc:docMk/>
            <pc:sldMk cId="3608455760" sldId="336"/>
            <ac:spMk id="3" creationId="{75250B5C-819E-D4BA-A960-33464DC334D6}"/>
          </ac:spMkLst>
        </pc:spChg>
      </pc:sldChg>
      <pc:sldChg chg="addSp delSp modSp add del mod modNotes modNotesTx">
        <pc:chgData name="Serafin, Rick" userId="a1b79458-0882-487d-b39c-d6670b3bd451" providerId="ADAL" clId="{C1820301-D004-4ABD-96B1-2CBE4337499E}" dt="2026-05-04T19:58:33.111" v="18285" actId="47"/>
        <pc:sldMkLst>
          <pc:docMk/>
          <pc:sldMk cId="1539608393" sldId="338"/>
        </pc:sldMkLst>
        <pc:spChg chg="add mod">
          <ac:chgData name="Serafin, Rick" userId="a1b79458-0882-487d-b39c-d6670b3bd451" providerId="ADAL" clId="{C1820301-D004-4ABD-96B1-2CBE4337499E}" dt="2026-05-04T13:56:50.199" v="13853" actId="12"/>
          <ac:spMkLst>
            <pc:docMk/>
            <pc:sldMk cId="1539608393" sldId="338"/>
            <ac:spMk id="6" creationId="{F535EAAD-1368-7EFC-95CC-E7F8D67888CF}"/>
          </ac:spMkLst>
        </pc:spChg>
        <pc:spChg chg="add del mod">
          <ac:chgData name="Serafin, Rick" userId="a1b79458-0882-487d-b39c-d6670b3bd451" providerId="ADAL" clId="{C1820301-D004-4ABD-96B1-2CBE4337499E}" dt="2026-05-03T11:46:17.778" v="9177" actId="21"/>
          <ac:spMkLst>
            <pc:docMk/>
            <pc:sldMk cId="1539608393" sldId="338"/>
            <ac:spMk id="7" creationId="{F0CF78FC-804B-B3F6-C945-E2DC62B842BB}"/>
          </ac:spMkLst>
        </pc:spChg>
      </pc:sldChg>
      <pc:sldChg chg="addSp delSp modSp new mod ord modNotesTx">
        <pc:chgData name="Serafin, Rick" userId="a1b79458-0882-487d-b39c-d6670b3bd451" providerId="ADAL" clId="{C1820301-D004-4ABD-96B1-2CBE4337499E}" dt="2026-05-04T19:03:29.190" v="17899" actId="20577"/>
        <pc:sldMkLst>
          <pc:docMk/>
          <pc:sldMk cId="4169956282" sldId="340"/>
        </pc:sldMkLst>
        <pc:picChg chg="add mod">
          <ac:chgData name="Serafin, Rick" userId="a1b79458-0882-487d-b39c-d6670b3bd451" providerId="ADAL" clId="{C1820301-D004-4ABD-96B1-2CBE4337499E}" dt="2026-05-02T18:32:38.636" v="7633" actId="1076"/>
          <ac:picMkLst>
            <pc:docMk/>
            <pc:sldMk cId="4169956282" sldId="340"/>
            <ac:picMk id="4" creationId="{43E01AA8-915D-508D-193F-D3D69A982075}"/>
          </ac:picMkLst>
        </pc:picChg>
      </pc:sldChg>
      <pc:sldChg chg="addSp delSp modSp new mod ord modNotesTx">
        <pc:chgData name="Serafin, Rick" userId="a1b79458-0882-487d-b39c-d6670b3bd451" providerId="ADAL" clId="{C1820301-D004-4ABD-96B1-2CBE4337499E}" dt="2026-05-04T19:28:02.695" v="18243" actId="6549"/>
        <pc:sldMkLst>
          <pc:docMk/>
          <pc:sldMk cId="3435819616" sldId="341"/>
        </pc:sldMkLst>
        <pc:spChg chg="del">
          <ac:chgData name="Serafin, Rick" userId="a1b79458-0882-487d-b39c-d6670b3bd451" providerId="ADAL" clId="{C1820301-D004-4ABD-96B1-2CBE4337499E}" dt="2026-05-03T11:46:24.757" v="9178" actId="478"/>
          <ac:spMkLst>
            <pc:docMk/>
            <pc:sldMk cId="3435819616" sldId="341"/>
            <ac:spMk id="2" creationId="{17525432-9C8C-C6EC-37F0-92F52B9B8D50}"/>
          </ac:spMkLst>
        </pc:spChg>
        <pc:spChg chg="del">
          <ac:chgData name="Serafin, Rick" userId="a1b79458-0882-487d-b39c-d6670b3bd451" providerId="ADAL" clId="{C1820301-D004-4ABD-96B1-2CBE4337499E}" dt="2026-05-03T11:46:27.133" v="9179" actId="478"/>
          <ac:spMkLst>
            <pc:docMk/>
            <pc:sldMk cId="3435819616" sldId="341"/>
            <ac:spMk id="3" creationId="{C7DDDB53-2364-C5CE-E554-E493652AE6EC}"/>
          </ac:spMkLst>
        </pc:spChg>
        <pc:spChg chg="add mod">
          <ac:chgData name="Serafin, Rick" userId="a1b79458-0882-487d-b39c-d6670b3bd451" providerId="ADAL" clId="{C1820301-D004-4ABD-96B1-2CBE4337499E}" dt="2026-05-04T17:53:39.989" v="16340" actId="255"/>
          <ac:spMkLst>
            <pc:docMk/>
            <pc:sldMk cId="3435819616" sldId="341"/>
            <ac:spMk id="4" creationId="{86C0D89D-637D-1CF9-F5A8-5D12CAC8348D}"/>
          </ac:spMkLst>
        </pc:spChg>
        <pc:spChg chg="add del mod">
          <ac:chgData name="Serafin, Rick" userId="a1b79458-0882-487d-b39c-d6670b3bd451" providerId="ADAL" clId="{C1820301-D004-4ABD-96B1-2CBE4337499E}" dt="2026-05-03T12:08:34.131" v="9729" actId="478"/>
          <ac:spMkLst>
            <pc:docMk/>
            <pc:sldMk cId="3435819616" sldId="341"/>
            <ac:spMk id="7" creationId="{F0CF78FC-804B-B3F6-C945-E2DC62B842BB}"/>
          </ac:spMkLst>
        </pc:spChg>
      </pc:sldChg>
      <pc:sldChg chg="addSp delSp modSp new mod modNotesTx">
        <pc:chgData name="Serafin, Rick" userId="a1b79458-0882-487d-b39c-d6670b3bd451" providerId="ADAL" clId="{C1820301-D004-4ABD-96B1-2CBE4337499E}" dt="2026-05-04T16:00:18.166" v="14465" actId="20577"/>
        <pc:sldMkLst>
          <pc:docMk/>
          <pc:sldMk cId="2116366039" sldId="342"/>
        </pc:sldMkLst>
        <pc:spChg chg="del">
          <ac:chgData name="Serafin, Rick" userId="a1b79458-0882-487d-b39c-d6670b3bd451" providerId="ADAL" clId="{C1820301-D004-4ABD-96B1-2CBE4337499E}" dt="2026-05-03T12:21:14.395" v="10071" actId="478"/>
          <ac:spMkLst>
            <pc:docMk/>
            <pc:sldMk cId="2116366039" sldId="342"/>
            <ac:spMk id="2" creationId="{6EDDADCC-1AA7-2D5B-9563-AE165727ED96}"/>
          </ac:spMkLst>
        </pc:spChg>
        <pc:spChg chg="del">
          <ac:chgData name="Serafin, Rick" userId="a1b79458-0882-487d-b39c-d6670b3bd451" providerId="ADAL" clId="{C1820301-D004-4ABD-96B1-2CBE4337499E}" dt="2026-05-03T12:21:18.009" v="10072" actId="478"/>
          <ac:spMkLst>
            <pc:docMk/>
            <pc:sldMk cId="2116366039" sldId="342"/>
            <ac:spMk id="3" creationId="{B6DBE608-C8A9-3834-AD53-653D1709C67B}"/>
          </ac:spMkLst>
        </pc:spChg>
        <pc:spChg chg="add del mod">
          <ac:chgData name="Serafin, Rick" userId="a1b79458-0882-487d-b39c-d6670b3bd451" providerId="ADAL" clId="{C1820301-D004-4ABD-96B1-2CBE4337499E}" dt="2026-05-03T12:26:06.834" v="10153" actId="478"/>
          <ac:spMkLst>
            <pc:docMk/>
            <pc:sldMk cId="2116366039" sldId="342"/>
            <ac:spMk id="5" creationId="{C29E4036-0B87-A7CC-C141-EED144978599}"/>
          </ac:spMkLst>
        </pc:spChg>
        <pc:spChg chg="add mod">
          <ac:chgData name="Serafin, Rick" userId="a1b79458-0882-487d-b39c-d6670b3bd451" providerId="ADAL" clId="{C1820301-D004-4ABD-96B1-2CBE4337499E}" dt="2026-05-03T12:25:16.953" v="10141" actId="1076"/>
          <ac:spMkLst>
            <pc:docMk/>
            <pc:sldMk cId="2116366039" sldId="342"/>
            <ac:spMk id="7" creationId="{7EAF0F8C-7B85-A1BD-27B5-27F6A7F64E9D}"/>
          </ac:spMkLst>
        </pc:spChg>
        <pc:spChg chg="add mod">
          <ac:chgData name="Serafin, Rick" userId="a1b79458-0882-487d-b39c-d6670b3bd451" providerId="ADAL" clId="{C1820301-D004-4ABD-96B1-2CBE4337499E}" dt="2026-05-03T12:25:53.972" v="10152" actId="14100"/>
          <ac:spMkLst>
            <pc:docMk/>
            <pc:sldMk cId="2116366039" sldId="342"/>
            <ac:spMk id="8" creationId="{5CA54A29-7C60-B5B1-63D7-949DB48F1CCA}"/>
          </ac:spMkLst>
        </pc:spChg>
        <pc:spChg chg="add mod">
          <ac:chgData name="Serafin, Rick" userId="a1b79458-0882-487d-b39c-d6670b3bd451" providerId="ADAL" clId="{C1820301-D004-4ABD-96B1-2CBE4337499E}" dt="2026-05-03T12:25:50.245" v="10151" actId="1076"/>
          <ac:spMkLst>
            <pc:docMk/>
            <pc:sldMk cId="2116366039" sldId="342"/>
            <ac:spMk id="9" creationId="{9F17AE51-4887-7DEF-ACA3-F2E312516CED}"/>
          </ac:spMkLst>
        </pc:spChg>
        <pc:spChg chg="add del mod">
          <ac:chgData name="Serafin, Rick" userId="a1b79458-0882-487d-b39c-d6670b3bd451" providerId="ADAL" clId="{C1820301-D004-4ABD-96B1-2CBE4337499E}" dt="2026-05-03T12:22:45.863" v="10085" actId="478"/>
          <ac:spMkLst>
            <pc:docMk/>
            <pc:sldMk cId="2116366039" sldId="342"/>
            <ac:spMk id="10" creationId="{C460BCD0-E696-35B9-1145-C57943F4CB52}"/>
          </ac:spMkLst>
        </pc:spChg>
        <pc:spChg chg="add mod">
          <ac:chgData name="Serafin, Rick" userId="a1b79458-0882-487d-b39c-d6670b3bd451" providerId="ADAL" clId="{C1820301-D004-4ABD-96B1-2CBE4337499E}" dt="2026-05-04T15:59:45.861" v="14459" actId="20577"/>
          <ac:spMkLst>
            <pc:docMk/>
            <pc:sldMk cId="2116366039" sldId="342"/>
            <ac:spMk id="19" creationId="{13247909-F5BD-DA75-79AD-79FD6DCFCBDD}"/>
          </ac:spMkLst>
        </pc:spChg>
        <pc:picChg chg="add mod">
          <ac:chgData name="Serafin, Rick" userId="a1b79458-0882-487d-b39c-d6670b3bd451" providerId="ADAL" clId="{C1820301-D004-4ABD-96B1-2CBE4337499E}" dt="2026-05-03T12:22:11.191" v="10081" actId="1076"/>
          <ac:picMkLst>
            <pc:docMk/>
            <pc:sldMk cId="2116366039" sldId="342"/>
            <ac:picMk id="4" creationId="{51D0BF54-7C82-FE00-81F0-A09FEAFF40DC}"/>
          </ac:picMkLst>
        </pc:picChg>
        <pc:picChg chg="add mod">
          <ac:chgData name="Serafin, Rick" userId="a1b79458-0882-487d-b39c-d6670b3bd451" providerId="ADAL" clId="{C1820301-D004-4ABD-96B1-2CBE4337499E}" dt="2026-05-03T12:25:43.708" v="10150" actId="1076"/>
          <ac:picMkLst>
            <pc:docMk/>
            <pc:sldMk cId="2116366039" sldId="342"/>
            <ac:picMk id="6" creationId="{6EE5DEB7-6215-7A8F-BA9E-57BD54D7B447}"/>
          </ac:picMkLst>
        </pc:picChg>
      </pc:sldChg>
      <pc:sldChg chg="addSp delSp modSp add mod modNotesTx">
        <pc:chgData name="Serafin, Rick" userId="a1b79458-0882-487d-b39c-d6670b3bd451" providerId="ADAL" clId="{C1820301-D004-4ABD-96B1-2CBE4337499E}" dt="2026-05-04T17:58:32.586" v="17058" actId="20577"/>
        <pc:sldMkLst>
          <pc:docMk/>
          <pc:sldMk cId="3259084964" sldId="343"/>
        </pc:sldMkLst>
        <pc:spChg chg="add del mod">
          <ac:chgData name="Serafin, Rick" userId="a1b79458-0882-487d-b39c-d6670b3bd451" providerId="ADAL" clId="{C1820301-D004-4ABD-96B1-2CBE4337499E}" dt="2026-05-03T12:44:24.571" v="11071" actId="478"/>
          <ac:spMkLst>
            <pc:docMk/>
            <pc:sldMk cId="3259084964" sldId="343"/>
            <ac:spMk id="3" creationId="{E6850DAC-4BA7-2FAC-5938-0ADABB6A5806}"/>
          </ac:spMkLst>
        </pc:spChg>
        <pc:spChg chg="mod">
          <ac:chgData name="Serafin, Rick" userId="a1b79458-0882-487d-b39c-d6670b3bd451" providerId="ADAL" clId="{C1820301-D004-4ABD-96B1-2CBE4337499E}" dt="2026-05-04T17:56:21.016" v="16645" actId="20577"/>
          <ac:spMkLst>
            <pc:docMk/>
            <pc:sldMk cId="3259084964" sldId="343"/>
            <ac:spMk id="4" creationId="{CA8CB1D3-E358-7AAB-CAF5-6BB522847B60}"/>
          </ac:spMkLst>
        </pc:spChg>
      </pc:sldChg>
      <pc:sldChg chg="add del ord">
        <pc:chgData name="Serafin, Rick" userId="a1b79458-0882-487d-b39c-d6670b3bd451" providerId="ADAL" clId="{C1820301-D004-4ABD-96B1-2CBE4337499E}" dt="2026-05-04T13:13:45.047" v="12784" actId="47"/>
        <pc:sldMkLst>
          <pc:docMk/>
          <pc:sldMk cId="625350093" sldId="344"/>
        </pc:sldMkLst>
      </pc:sldChg>
      <pc:sldChg chg="modSp add mod modNotesTx">
        <pc:chgData name="Serafin, Rick" userId="a1b79458-0882-487d-b39c-d6670b3bd451" providerId="ADAL" clId="{C1820301-D004-4ABD-96B1-2CBE4337499E}" dt="2026-05-04T17:48:54.661" v="16151" actId="20577"/>
        <pc:sldMkLst>
          <pc:docMk/>
          <pc:sldMk cId="3018271023" sldId="344"/>
        </pc:sldMkLst>
        <pc:spChg chg="mod">
          <ac:chgData name="Serafin, Rick" userId="a1b79458-0882-487d-b39c-d6670b3bd451" providerId="ADAL" clId="{C1820301-D004-4ABD-96B1-2CBE4337499E}" dt="2026-05-04T17:45:33.349" v="15896" actId="113"/>
          <ac:spMkLst>
            <pc:docMk/>
            <pc:sldMk cId="3018271023" sldId="344"/>
            <ac:spMk id="2" creationId="{4DD84F1D-9269-219C-0E30-8E62C69BDA03}"/>
          </ac:spMkLst>
        </pc:spChg>
        <pc:spChg chg="mod">
          <ac:chgData name="Serafin, Rick" userId="a1b79458-0882-487d-b39c-d6670b3bd451" providerId="ADAL" clId="{C1820301-D004-4ABD-96B1-2CBE4337499E}" dt="2026-05-04T17:29:59.762" v="15047" actId="20577"/>
          <ac:spMkLst>
            <pc:docMk/>
            <pc:sldMk cId="3018271023" sldId="344"/>
            <ac:spMk id="3" creationId="{ABD0DD18-2FB8-DF2F-155C-462164575328}"/>
          </ac:spMkLst>
        </pc:spChg>
      </pc:sldChg>
      <pc:sldChg chg="addSp delSp modSp add mod">
        <pc:chgData name="Serafin, Rick" userId="a1b79458-0882-487d-b39c-d6670b3bd451" providerId="ADAL" clId="{C1820301-D004-4ABD-96B1-2CBE4337499E}" dt="2026-05-04T19:55:21.508" v="18262" actId="20577"/>
        <pc:sldMkLst>
          <pc:docMk/>
          <pc:sldMk cId="2356396834" sldId="345"/>
        </pc:sldMkLst>
        <pc:spChg chg="del">
          <ac:chgData name="Serafin, Rick" userId="a1b79458-0882-487d-b39c-d6670b3bd451" providerId="ADAL" clId="{C1820301-D004-4ABD-96B1-2CBE4337499E}" dt="2026-05-04T19:55:07.192" v="18258" actId="478"/>
          <ac:spMkLst>
            <pc:docMk/>
            <pc:sldMk cId="2356396834" sldId="345"/>
            <ac:spMk id="3" creationId="{CF05A96A-0F8C-2435-BBEE-577E950BE46D}"/>
          </ac:spMkLst>
        </pc:spChg>
        <pc:spChg chg="add mod">
          <ac:chgData name="Serafin, Rick" userId="a1b79458-0882-487d-b39c-d6670b3bd451" providerId="ADAL" clId="{C1820301-D004-4ABD-96B1-2CBE4337499E}" dt="2026-05-04T19:55:21.508" v="18262" actId="20577"/>
          <ac:spMkLst>
            <pc:docMk/>
            <pc:sldMk cId="2356396834" sldId="345"/>
            <ac:spMk id="4" creationId="{65DF7A3E-DC71-3722-7890-1932036E273A}"/>
          </ac:spMkLst>
        </pc:spChg>
      </pc:sldChg>
      <pc:sldChg chg="add">
        <pc:chgData name="Serafin, Rick" userId="a1b79458-0882-487d-b39c-d6670b3bd451" providerId="ADAL" clId="{C1820301-D004-4ABD-96B1-2CBE4337499E}" dt="2026-05-04T19:55:54.757" v="18265" actId="2890"/>
        <pc:sldMkLst>
          <pc:docMk/>
          <pc:sldMk cId="1315984642" sldId="346"/>
        </pc:sldMkLst>
      </pc:sldChg>
      <pc:sldChg chg="addSp delSp modSp add mod">
        <pc:chgData name="Serafin, Rick" userId="a1b79458-0882-487d-b39c-d6670b3bd451" providerId="ADAL" clId="{C1820301-D004-4ABD-96B1-2CBE4337499E}" dt="2026-05-04T19:58:09.054" v="18284" actId="1076"/>
        <pc:sldMkLst>
          <pc:docMk/>
          <pc:sldMk cId="820079704" sldId="347"/>
        </pc:sldMkLst>
        <pc:spChg chg="add mod">
          <ac:chgData name="Serafin, Rick" userId="a1b79458-0882-487d-b39c-d6670b3bd451" providerId="ADAL" clId="{C1820301-D004-4ABD-96B1-2CBE4337499E}" dt="2026-05-04T19:57:56.075" v="18282" actId="1076"/>
          <ac:spMkLst>
            <pc:docMk/>
            <pc:sldMk cId="820079704" sldId="347"/>
            <ac:spMk id="2" creationId="{722DD5E8-71A9-82A5-97BA-2CF9792C4E24}"/>
          </ac:spMkLst>
        </pc:spChg>
        <pc:spChg chg="add mod">
          <ac:chgData name="Serafin, Rick" userId="a1b79458-0882-487d-b39c-d6670b3bd451" providerId="ADAL" clId="{C1820301-D004-4ABD-96B1-2CBE4337499E}" dt="2026-05-04T19:58:09.054" v="18284" actId="1076"/>
          <ac:spMkLst>
            <pc:docMk/>
            <pc:sldMk cId="820079704" sldId="347"/>
            <ac:spMk id="3" creationId="{CA7F0599-A203-B7D4-77A6-64CC5BA01D44}"/>
          </ac:spMkLst>
        </pc:spChg>
        <pc:spChg chg="del mod">
          <ac:chgData name="Serafin, Rick" userId="a1b79458-0882-487d-b39c-d6670b3bd451" providerId="ADAL" clId="{C1820301-D004-4ABD-96B1-2CBE4337499E}" dt="2026-05-04T19:57:33.564" v="18278" actId="478"/>
          <ac:spMkLst>
            <pc:docMk/>
            <pc:sldMk cId="820079704" sldId="347"/>
            <ac:spMk id="4" creationId="{9AA99524-49D2-0A81-9013-7880016F6FAA}"/>
          </ac:spMkLst>
        </pc:spChg>
      </pc:sldChg>
      <pc:sldChg chg="add">
        <pc:chgData name="Serafin, Rick" userId="a1b79458-0882-487d-b39c-d6670b3bd451" providerId="ADAL" clId="{C1820301-D004-4ABD-96B1-2CBE4337499E}" dt="2026-05-04T19:58:48.543" v="18286" actId="2890"/>
        <pc:sldMkLst>
          <pc:docMk/>
          <pc:sldMk cId="897143444" sldId="3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DD9E2-113E-4AE1-B456-FE163EC30770}" type="datetimeFigureOut">
              <a:rPr lang="en-US" smtClean="0"/>
              <a:t>5/4/2026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7EF02-CA00-4995-B068-30F9CBBA3504}" type="slidenum">
              <a:rPr lang="en-US" smtClean="0"/>
              <a:t>‹#›</a:t>
            </a:fld>
            <a:endParaRPr lang="en-US"/>
          </a:p>
        </p:txBody>
      </p:sp>
    </p:spTree>
    <p:extLst>
      <p:ext uri="{BB962C8B-B14F-4D97-AF65-F5344CB8AC3E}">
        <p14:creationId xmlns:p14="http://schemas.microsoft.com/office/powerpoint/2010/main" val="90617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A6502-EEF5-4ABE-8183-4E5906979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520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D72B-5946-3B6C-CA44-1FDE8178E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27F35-4183-C126-50B8-84D0CEADA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D07F4-77FF-1CB5-8B7D-550763BCC4FC}"/>
              </a:ext>
            </a:extLst>
          </p:cNvPr>
          <p:cNvSpPr>
            <a:spLocks noGrp="1"/>
          </p:cNvSpPr>
          <p:nvPr>
            <p:ph type="body" idx="1"/>
          </p:nvPr>
        </p:nvSpPr>
        <p:spPr/>
        <p:txBody>
          <a:bodyPr/>
          <a:lstStyle/>
          <a:p>
            <a:endParaRPr lang="en-US" dirty="0"/>
          </a:p>
          <a:p>
            <a:r>
              <a:rPr lang="en-US" dirty="0"/>
              <a:t>We narrowed the selection of card types down to SE, Seos, and SE or Seos with Prox available</a:t>
            </a:r>
          </a:p>
          <a:p>
            <a:endParaRPr lang="en-US" dirty="0"/>
          </a:p>
          <a:p>
            <a:r>
              <a:rPr lang="en-US" dirty="0"/>
              <a:t>And then we had teams  go out and test the cards. Sample cards went out to  OAS, Desktop support , Networking,  and the Systems team </a:t>
            </a:r>
          </a:p>
          <a:p>
            <a:endParaRPr lang="en-US" dirty="0"/>
          </a:p>
          <a:p>
            <a:r>
              <a:rPr lang="en-US" dirty="0"/>
              <a:t>We found that Certain readers and swipes needed to be replaced and certain ones could just be reconfigured. </a:t>
            </a:r>
          </a:p>
          <a:p>
            <a:endParaRPr lang="en-US" dirty="0"/>
          </a:p>
          <a:p>
            <a:r>
              <a:rPr lang="en-US" dirty="0"/>
              <a:t>So, There will be work to do over the summer to prepare </a:t>
            </a:r>
          </a:p>
        </p:txBody>
      </p:sp>
      <p:sp>
        <p:nvSpPr>
          <p:cNvPr id="4" name="Slide Number Placeholder 3">
            <a:extLst>
              <a:ext uri="{FF2B5EF4-FFF2-40B4-BE49-F238E27FC236}">
                <a16:creationId xmlns:a16="http://schemas.microsoft.com/office/drawing/2014/main" id="{AF2B99C0-75C8-4BF6-3B9A-54422BD062AE}"/>
              </a:ext>
            </a:extLst>
          </p:cNvPr>
          <p:cNvSpPr>
            <a:spLocks noGrp="1"/>
          </p:cNvSpPr>
          <p:nvPr>
            <p:ph type="sldNum" sz="quarter" idx="5"/>
          </p:nvPr>
        </p:nvSpPr>
        <p:spPr/>
        <p:txBody>
          <a:bodyPr/>
          <a:lstStyle/>
          <a:p>
            <a:fld id="{F8B7EF02-CA00-4995-B068-30F9CBBA3504}" type="slidenum">
              <a:rPr lang="en-US" smtClean="0"/>
              <a:t>10</a:t>
            </a:fld>
            <a:endParaRPr lang="en-US"/>
          </a:p>
        </p:txBody>
      </p:sp>
    </p:spTree>
    <p:extLst>
      <p:ext uri="{BB962C8B-B14F-4D97-AF65-F5344CB8AC3E}">
        <p14:creationId xmlns:p14="http://schemas.microsoft.com/office/powerpoint/2010/main" val="124902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end the card with a single technology, Seos, was chosen. It offered 128 bit encryption, the longer read range high frequency, and the inability to clone unlike the </a:t>
            </a:r>
            <a:r>
              <a:rPr lang="en-US" dirty="0" err="1"/>
              <a:t>prox</a:t>
            </a:r>
            <a:r>
              <a:rPr lang="en-US" dirty="0"/>
              <a:t> card.</a:t>
            </a:r>
          </a:p>
        </p:txBody>
      </p:sp>
      <p:sp>
        <p:nvSpPr>
          <p:cNvPr id="4" name="Slide Number Placeholder 3"/>
          <p:cNvSpPr>
            <a:spLocks noGrp="1"/>
          </p:cNvSpPr>
          <p:nvPr>
            <p:ph type="sldNum" sz="quarter" idx="5"/>
          </p:nvPr>
        </p:nvSpPr>
        <p:spPr/>
        <p:txBody>
          <a:bodyPr/>
          <a:lstStyle/>
          <a:p>
            <a:fld id="{F8B7EF02-CA00-4995-B068-30F9CBBA3504}" type="slidenum">
              <a:rPr lang="en-US" smtClean="0"/>
              <a:t>11</a:t>
            </a:fld>
            <a:endParaRPr lang="en-US"/>
          </a:p>
        </p:txBody>
      </p:sp>
    </p:spTree>
    <p:extLst>
      <p:ext uri="{BB962C8B-B14F-4D97-AF65-F5344CB8AC3E}">
        <p14:creationId xmlns:p14="http://schemas.microsoft.com/office/powerpoint/2010/main" val="120907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services were good to go</a:t>
            </a:r>
          </a:p>
          <a:p>
            <a:endParaRPr lang="en-US" dirty="0"/>
          </a:p>
          <a:p>
            <a:r>
              <a:rPr lang="en-US" dirty="0"/>
              <a:t>there are 30 card access door readers that will need be replaced</a:t>
            </a:r>
          </a:p>
          <a:p>
            <a:endParaRPr lang="en-US" dirty="0"/>
          </a:p>
          <a:p>
            <a:r>
              <a:rPr lang="en-US" dirty="0"/>
              <a:t>There are about 100 printers that will need their readers either replaced or re-configured</a:t>
            </a:r>
          </a:p>
          <a:p>
            <a:endParaRPr lang="en-US" dirty="0"/>
          </a:p>
          <a:p>
            <a:r>
              <a:rPr lang="en-US" dirty="0"/>
              <a:t>The ID Card office as a part of testing got an upgraded reader/swipe for provisioning cards to cardholders in the Millennium Ultra Card Access system</a:t>
            </a:r>
          </a:p>
          <a:p>
            <a:endParaRPr lang="en-US" dirty="0"/>
          </a:p>
          <a:p>
            <a:r>
              <a:rPr lang="en-US" dirty="0"/>
              <a:t>There are a handful of swipes and verification readers that are either good, need to be configured, or replaced and that will get done this summer. </a:t>
            </a:r>
          </a:p>
          <a:p>
            <a:endParaRPr lang="en-US" dirty="0"/>
          </a:p>
          <a:p>
            <a:endParaRPr lang="en-US" dirty="0"/>
          </a:p>
        </p:txBody>
      </p:sp>
      <p:sp>
        <p:nvSpPr>
          <p:cNvPr id="4" name="Slide Number Placeholder 3"/>
          <p:cNvSpPr>
            <a:spLocks noGrp="1"/>
          </p:cNvSpPr>
          <p:nvPr>
            <p:ph type="sldNum" sz="quarter" idx="5"/>
          </p:nvPr>
        </p:nvSpPr>
        <p:spPr/>
        <p:txBody>
          <a:bodyPr/>
          <a:lstStyle/>
          <a:p>
            <a:fld id="{F8B7EF02-CA00-4995-B068-30F9CBBA3504}" type="slidenum">
              <a:rPr lang="en-US" smtClean="0"/>
              <a:t>12</a:t>
            </a:fld>
            <a:endParaRPr lang="en-US"/>
          </a:p>
        </p:txBody>
      </p:sp>
    </p:spTree>
    <p:extLst>
      <p:ext uri="{BB962C8B-B14F-4D97-AF65-F5344CB8AC3E}">
        <p14:creationId xmlns:p14="http://schemas.microsoft.com/office/powerpoint/2010/main" val="58561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529B"/>
                </a:solidFill>
                <a:latin typeface="+mn-lt"/>
              </a:rPr>
              <a:t>The initial assumption was that these cards would be two to three times the cost of our existing cards and the 280 </a:t>
            </a:r>
            <a:r>
              <a:rPr lang="en-US" sz="1200" dirty="0" err="1">
                <a:solidFill>
                  <a:srgbClr val="00529B"/>
                </a:solidFill>
                <a:latin typeface="+mn-lt"/>
              </a:rPr>
              <a:t>iClass</a:t>
            </a:r>
            <a:r>
              <a:rPr lang="en-US" sz="1200" dirty="0">
                <a:solidFill>
                  <a:srgbClr val="00529B"/>
                </a:solidFill>
                <a:latin typeface="+mn-lt"/>
              </a:rPr>
              <a:t> readers would need to be replaced with </a:t>
            </a:r>
            <a:r>
              <a:rPr lang="en-US" sz="1200" dirty="0" err="1">
                <a:solidFill>
                  <a:srgbClr val="00529B"/>
                </a:solidFill>
                <a:latin typeface="+mn-lt"/>
              </a:rPr>
              <a:t>signo</a:t>
            </a:r>
            <a:r>
              <a:rPr lang="en-US" sz="1200" dirty="0">
                <a:solidFill>
                  <a:srgbClr val="00529B"/>
                </a:solidFill>
                <a:latin typeface="+mn-lt"/>
              </a:rPr>
              <a:t>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00529B"/>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529B"/>
                </a:solidFill>
              </a:rPr>
              <a:t>There was significant operational uncertainty regarding the technology we had in the field currently using the </a:t>
            </a:r>
            <a:r>
              <a:rPr lang="en-US" sz="1200" dirty="0" err="1">
                <a:solidFill>
                  <a:srgbClr val="00529B"/>
                </a:solidFill>
              </a:rPr>
              <a:t>prox</a:t>
            </a:r>
            <a:r>
              <a:rPr lang="en-US" sz="1200" dirty="0">
                <a:solidFill>
                  <a:srgbClr val="00529B"/>
                </a:solidFill>
              </a:rPr>
              <a:t> ID Cards and we didn’t know what would work with a newer Seos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00529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00529B"/>
                </a:solidFill>
              </a:rPr>
              <a:t>And Time is always a concern, we need to replace these cards ASAP</a:t>
            </a:r>
            <a:endParaRPr lang="en-US" baseline="0" dirty="0"/>
          </a:p>
        </p:txBody>
      </p:sp>
      <p:sp>
        <p:nvSpPr>
          <p:cNvPr id="4" name="Slide Number Placeholder 3"/>
          <p:cNvSpPr>
            <a:spLocks noGrp="1"/>
          </p:cNvSpPr>
          <p:nvPr>
            <p:ph type="sldNum" sz="quarter" idx="5"/>
          </p:nvPr>
        </p:nvSpPr>
        <p:spPr/>
        <p:txBody>
          <a:bodyPr/>
          <a:lstStyle/>
          <a:p>
            <a:fld id="{F8B7EF02-CA00-4995-B068-30F9CBBA3504}" type="slidenum">
              <a:rPr lang="en-US" smtClean="0"/>
              <a:t>13</a:t>
            </a:fld>
            <a:endParaRPr lang="en-US"/>
          </a:p>
        </p:txBody>
      </p:sp>
    </p:spTree>
    <p:extLst>
      <p:ext uri="{BB962C8B-B14F-4D97-AF65-F5344CB8AC3E}">
        <p14:creationId xmlns:p14="http://schemas.microsoft.com/office/powerpoint/2010/main" val="3044157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6FEDC-A965-6D95-DB34-E84382E90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F3170-AC18-E3EE-7311-46AC29BBB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FFD5B-D0A1-CB89-510E-EF465BC314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529B"/>
                </a:solidFill>
              </a:rPr>
              <a:t>Our high performance teams worked with the vendors and got pricing to match our existing card cost. This means over a roughly 5-year period there shouldn’t be any significant cost increase in the service.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529B"/>
                </a:solidFill>
              </a:rPr>
              <a:t>Manual </a:t>
            </a:r>
            <a:r>
              <a:rPr kumimoji="0" lang="en-US" sz="1200" i="0" u="none" strike="noStrike" kern="1200" cap="none" spc="0" normalizeH="0" baseline="0" noProof="0" dirty="0">
                <a:ln>
                  <a:noFill/>
                </a:ln>
                <a:solidFill>
                  <a:srgbClr val="00529B"/>
                </a:solidFill>
                <a:effectLst/>
                <a:uLnTx/>
                <a:uFillTx/>
                <a:ea typeface="+mn-ea"/>
                <a:cs typeface="+mn-cs"/>
              </a:rPr>
              <a:t>testing of printers, dining hall and library card swipes, visiting all 280 </a:t>
            </a:r>
            <a:r>
              <a:rPr kumimoji="0" lang="en-US" sz="1200" i="0" u="none" strike="noStrike" kern="1200" cap="none" spc="0" normalizeH="0" baseline="0" noProof="0" dirty="0" err="1">
                <a:ln>
                  <a:noFill/>
                </a:ln>
                <a:solidFill>
                  <a:srgbClr val="00529B"/>
                </a:solidFill>
                <a:effectLst/>
                <a:uLnTx/>
                <a:uFillTx/>
                <a:ea typeface="+mn-ea"/>
                <a:cs typeface="+mn-cs"/>
              </a:rPr>
              <a:t>iClass</a:t>
            </a:r>
            <a:r>
              <a:rPr kumimoji="0" lang="en-US" sz="1200" i="0" u="none" strike="noStrike" kern="1200" cap="none" spc="0" normalizeH="0" baseline="0" noProof="0" dirty="0">
                <a:ln>
                  <a:noFill/>
                </a:ln>
                <a:solidFill>
                  <a:srgbClr val="00529B"/>
                </a:solidFill>
                <a:effectLst/>
                <a:uLnTx/>
                <a:uFillTx/>
                <a:ea typeface="+mn-ea"/>
                <a:cs typeface="+mn-cs"/>
              </a:rPr>
              <a:t> readers still in service and testing them with the Seos card proved it was good almost everywhere,</a:t>
            </a:r>
          </a:p>
          <a:p>
            <a:endParaRPr lang="en-US" dirty="0"/>
          </a:p>
          <a:p>
            <a:r>
              <a:rPr lang="en-US" dirty="0"/>
              <a:t>The time factors are 30 card access readers that need to be replaced, 100 printer readers that need to be reconfigured, and a phased rollout to get new cards in production ASAP</a:t>
            </a:r>
          </a:p>
        </p:txBody>
      </p:sp>
      <p:sp>
        <p:nvSpPr>
          <p:cNvPr id="4" name="Slide Number Placeholder 3">
            <a:extLst>
              <a:ext uri="{FF2B5EF4-FFF2-40B4-BE49-F238E27FC236}">
                <a16:creationId xmlns:a16="http://schemas.microsoft.com/office/drawing/2014/main" id="{2EE27E62-6EA5-A0A6-F8A7-AEC0348D43DC}"/>
              </a:ext>
            </a:extLst>
          </p:cNvPr>
          <p:cNvSpPr>
            <a:spLocks noGrp="1"/>
          </p:cNvSpPr>
          <p:nvPr>
            <p:ph type="sldNum" sz="quarter" idx="5"/>
          </p:nvPr>
        </p:nvSpPr>
        <p:spPr/>
        <p:txBody>
          <a:bodyPr/>
          <a:lstStyle/>
          <a:p>
            <a:fld id="{F8B7EF02-CA00-4995-B068-30F9CBBA3504}" type="slidenum">
              <a:rPr lang="en-US" smtClean="0"/>
              <a:t>14</a:t>
            </a:fld>
            <a:endParaRPr lang="en-US"/>
          </a:p>
        </p:txBody>
      </p:sp>
    </p:spTree>
    <p:extLst>
      <p:ext uri="{BB962C8B-B14F-4D97-AF65-F5344CB8AC3E}">
        <p14:creationId xmlns:p14="http://schemas.microsoft.com/office/powerpoint/2010/main" val="2545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Final Thoughts and Reflections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Don’t work in Silos like the retired Facilities card access coordinator did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Communication is 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offer solutions not problems like a phased roll out or send the new guy out to card swipe 280 doors for testing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A6502-EEF5-4ABE-8183-4E5906979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61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I’m Rick Serafin and I work at SUNY Oneonta in the ITS department where I have worked since my graduation there in 1997. I am an Alum of Oneonta and that ID card with my mug shot from almost 30 years ago is still in my wallet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F8B7EF02-CA00-4995-B068-30F9CBBA3504}" type="slidenum">
              <a:rPr lang="en-US" smtClean="0"/>
              <a:t>2</a:t>
            </a:fld>
            <a:endParaRPr lang="en-US"/>
          </a:p>
        </p:txBody>
      </p:sp>
    </p:spTree>
    <p:extLst>
      <p:ext uri="{BB962C8B-B14F-4D97-AF65-F5344CB8AC3E}">
        <p14:creationId xmlns:p14="http://schemas.microsoft.com/office/powerpoint/2010/main" val="318063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Card Access has been on campus almost as long as I </a:t>
            </a:r>
            <a:r>
              <a:rPr lang="en-US" baseline="0"/>
              <a:t>have beginning </a:t>
            </a:r>
            <a:r>
              <a:rPr lang="en-US" baseline="0" dirty="0"/>
              <a:t>in 1999 and my project is titled Re-Carding Campus. </a:t>
            </a:r>
          </a:p>
          <a:p>
            <a:endParaRPr lang="en-US" dirty="0"/>
          </a:p>
        </p:txBody>
      </p:sp>
      <p:sp>
        <p:nvSpPr>
          <p:cNvPr id="4" name="Slide Number Placeholder 3"/>
          <p:cNvSpPr>
            <a:spLocks noGrp="1"/>
          </p:cNvSpPr>
          <p:nvPr>
            <p:ph type="sldNum" sz="quarter" idx="5"/>
          </p:nvPr>
        </p:nvSpPr>
        <p:spPr/>
        <p:txBody>
          <a:bodyPr/>
          <a:lstStyle/>
          <a:p>
            <a:fld id="{F8B7EF02-CA00-4995-B068-30F9CBBA3504}" type="slidenum">
              <a:rPr lang="en-US" smtClean="0"/>
              <a:t>3</a:t>
            </a:fld>
            <a:endParaRPr lang="en-US"/>
          </a:p>
        </p:txBody>
      </p:sp>
    </p:spTree>
    <p:extLst>
      <p:ext uri="{BB962C8B-B14F-4D97-AF65-F5344CB8AC3E}">
        <p14:creationId xmlns:p14="http://schemas.microsoft.com/office/powerpoint/2010/main" val="298130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2DCE3-03E5-2723-B90E-D70206362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F5D0D-80C9-82F8-BB3E-DBF97F28E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58155-E075-833D-D8BB-9A0651173B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Over those 27 years almost every exterior door, residence hall, computer lab, laundry room, science lab, meeting room, </a:t>
            </a:r>
            <a:r>
              <a:rPr lang="en-US" baseline="0" dirty="0" err="1"/>
              <a:t>telecomm</a:t>
            </a:r>
            <a:r>
              <a:rPr lang="en-US" baseline="0" dirty="0"/>
              <a:t> closet have all had card access added…. over 850 doors.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with that we have over 10,000 </a:t>
            </a:r>
            <a:r>
              <a:rPr lang="en-US" sz="1800" baseline="0" dirty="0"/>
              <a:t>cardholder records in the system including students, employees, contractors, guests, temporary IDs, even some retirees, you name it.</a:t>
            </a:r>
          </a:p>
          <a:p>
            <a:endParaRPr lang="en-US" dirty="0"/>
          </a:p>
        </p:txBody>
      </p:sp>
      <p:sp>
        <p:nvSpPr>
          <p:cNvPr id="4" name="Slide Number Placeholder 3">
            <a:extLst>
              <a:ext uri="{FF2B5EF4-FFF2-40B4-BE49-F238E27FC236}">
                <a16:creationId xmlns:a16="http://schemas.microsoft.com/office/drawing/2014/main" id="{05EC1661-BE5E-63C6-5F6A-34433ECB0DE4}"/>
              </a:ext>
            </a:extLst>
          </p:cNvPr>
          <p:cNvSpPr>
            <a:spLocks noGrp="1"/>
          </p:cNvSpPr>
          <p:nvPr>
            <p:ph type="sldNum" sz="quarter" idx="5"/>
          </p:nvPr>
        </p:nvSpPr>
        <p:spPr/>
        <p:txBody>
          <a:bodyPr/>
          <a:lstStyle/>
          <a:p>
            <a:fld id="{F8B7EF02-CA00-4995-B068-30F9CBBA3504}" type="slidenum">
              <a:rPr lang="en-US" smtClean="0"/>
              <a:t>4</a:t>
            </a:fld>
            <a:endParaRPr lang="en-US"/>
          </a:p>
        </p:txBody>
      </p:sp>
    </p:spTree>
    <p:extLst>
      <p:ext uri="{BB962C8B-B14F-4D97-AF65-F5344CB8AC3E}">
        <p14:creationId xmlns:p14="http://schemas.microsoft.com/office/powerpoint/2010/main" val="316550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upgraded our card readers </a:t>
            </a:r>
          </a:p>
          <a:p>
            <a:endParaRPr lang="en-US" dirty="0"/>
          </a:p>
          <a:p>
            <a:r>
              <a:rPr lang="en-US" dirty="0"/>
              <a:t>We started with the INDALA low frequency readers </a:t>
            </a:r>
          </a:p>
          <a:p>
            <a:r>
              <a:rPr lang="en-US" dirty="0"/>
              <a:t>Which started getting replaced with ICLASS readers around 2010 </a:t>
            </a:r>
          </a:p>
          <a:p>
            <a:r>
              <a:rPr lang="en-US" dirty="0"/>
              <a:t>Which then started getting phased out with Signo readers about 6 years ago</a:t>
            </a:r>
            <a:br>
              <a:rPr lang="en-US" dirty="0"/>
            </a:br>
            <a:endParaRPr lang="en-US" dirty="0"/>
          </a:p>
          <a:p>
            <a:r>
              <a:rPr lang="en-US" dirty="0"/>
              <a:t>We still have 2 of those </a:t>
            </a:r>
            <a:r>
              <a:rPr lang="en-US" dirty="0" err="1"/>
              <a:t>Indala</a:t>
            </a:r>
            <a:r>
              <a:rPr lang="en-US" dirty="0"/>
              <a:t> readers in service that only have low frequency </a:t>
            </a:r>
            <a:r>
              <a:rPr lang="en-US" dirty="0" err="1"/>
              <a:t>prox</a:t>
            </a:r>
            <a:r>
              <a:rPr lang="en-US" dirty="0"/>
              <a:t> capability</a:t>
            </a:r>
          </a:p>
          <a:p>
            <a:r>
              <a:rPr lang="en-US" dirty="0"/>
              <a:t>And we still have 280 of the </a:t>
            </a:r>
            <a:r>
              <a:rPr lang="en-US" dirty="0" err="1"/>
              <a:t>iClass</a:t>
            </a:r>
            <a:r>
              <a:rPr lang="en-US" dirty="0"/>
              <a:t> readers with additional high frequency capability</a:t>
            </a:r>
          </a:p>
          <a:p>
            <a:r>
              <a:rPr lang="en-US" dirty="0"/>
              <a:t>But the majority have been replaced with Singo readers that do High and Low frequency plus NFC (near field communication) and Blue Tooth</a:t>
            </a:r>
          </a:p>
        </p:txBody>
      </p:sp>
      <p:sp>
        <p:nvSpPr>
          <p:cNvPr id="4" name="Slide Number Placeholder 3"/>
          <p:cNvSpPr>
            <a:spLocks noGrp="1"/>
          </p:cNvSpPr>
          <p:nvPr>
            <p:ph type="sldNum" sz="quarter" idx="5"/>
          </p:nvPr>
        </p:nvSpPr>
        <p:spPr/>
        <p:txBody>
          <a:bodyPr/>
          <a:lstStyle/>
          <a:p>
            <a:fld id="{F8B7EF02-CA00-4995-B068-30F9CBBA3504}" type="slidenum">
              <a:rPr lang="en-US" smtClean="0"/>
              <a:t>5</a:t>
            </a:fld>
            <a:endParaRPr lang="en-US"/>
          </a:p>
        </p:txBody>
      </p:sp>
    </p:spTree>
    <p:extLst>
      <p:ext uri="{BB962C8B-B14F-4D97-AF65-F5344CB8AC3E}">
        <p14:creationId xmlns:p14="http://schemas.microsoft.com/office/powerpoint/2010/main" val="247432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 Cards although you can go get replacement card if you lose yours or it stops working… have not changed.</a:t>
            </a:r>
          </a:p>
          <a:p>
            <a:endParaRPr lang="en-US" dirty="0"/>
          </a:p>
          <a:p>
            <a:r>
              <a:rPr lang="en-US" dirty="0"/>
              <a:t>They are the same low frequency proximity card from years ago. </a:t>
            </a:r>
          </a:p>
        </p:txBody>
      </p:sp>
      <p:sp>
        <p:nvSpPr>
          <p:cNvPr id="4" name="Slide Number Placeholder 3"/>
          <p:cNvSpPr>
            <a:spLocks noGrp="1"/>
          </p:cNvSpPr>
          <p:nvPr>
            <p:ph type="sldNum" sz="quarter" idx="5"/>
          </p:nvPr>
        </p:nvSpPr>
        <p:spPr/>
        <p:txBody>
          <a:bodyPr/>
          <a:lstStyle/>
          <a:p>
            <a:fld id="{F8B7EF02-CA00-4995-B068-30F9CBBA3504}" type="slidenum">
              <a:rPr lang="en-US" smtClean="0"/>
              <a:t>6</a:t>
            </a:fld>
            <a:endParaRPr lang="en-US"/>
          </a:p>
        </p:txBody>
      </p:sp>
    </p:spTree>
    <p:extLst>
      <p:ext uri="{BB962C8B-B14F-4D97-AF65-F5344CB8AC3E}">
        <p14:creationId xmlns:p14="http://schemas.microsoft.com/office/powerpoint/2010/main" val="207908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the goal of the project is to replace all of those low frequency </a:t>
            </a:r>
            <a:r>
              <a:rPr lang="en-US" baseline="0" dirty="0" err="1"/>
              <a:t>prox</a:t>
            </a:r>
            <a:r>
              <a:rPr lang="en-US" baseline="0" dirty="0"/>
              <a:t> cards on campus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 cards using Seos technology from HID that has 128 bit encryption, a higher frequency with longer read range and put the campus in a better situation to potentially migrate to NFC or </a:t>
            </a:r>
            <a:r>
              <a:rPr lang="en-US" baseline="0" dirty="0" err="1"/>
              <a:t>BlueTooth</a:t>
            </a:r>
            <a:r>
              <a:rPr lang="en-US" baseline="0" dirty="0"/>
              <a:t> for mobile credentials in the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they desire.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as of right now the decision has been made that we won’t be going mobile for at least 3-5 years if at all.</a:t>
            </a:r>
          </a:p>
          <a:p>
            <a:endParaRPr lang="en-US" dirty="0"/>
          </a:p>
        </p:txBody>
      </p:sp>
      <p:sp>
        <p:nvSpPr>
          <p:cNvPr id="4" name="Slide Number Placeholder 3"/>
          <p:cNvSpPr>
            <a:spLocks noGrp="1"/>
          </p:cNvSpPr>
          <p:nvPr>
            <p:ph type="sldNum" sz="quarter" idx="5"/>
          </p:nvPr>
        </p:nvSpPr>
        <p:spPr/>
        <p:txBody>
          <a:bodyPr/>
          <a:lstStyle/>
          <a:p>
            <a:fld id="{F8B7EF02-CA00-4995-B068-30F9CBBA3504}" type="slidenum">
              <a:rPr lang="en-US" smtClean="0"/>
              <a:t>7</a:t>
            </a:fld>
            <a:endParaRPr lang="en-US"/>
          </a:p>
        </p:txBody>
      </p:sp>
    </p:spTree>
    <p:extLst>
      <p:ext uri="{BB962C8B-B14F-4D97-AF65-F5344CB8AC3E}">
        <p14:creationId xmlns:p14="http://schemas.microsoft.com/office/powerpoint/2010/main" val="82425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B19D0-3A70-FBB5-51C4-C268A12F9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3F1FB-2D92-700A-0CDE-906F99040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F5FBE-B0C7-F881-E092-C963ECB4CB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we put together a team and held our first meetings in February to start discussing what re-carding the campus would look like…  we needed to gather information, share it, and make a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key thing to note here is that up until last year card access was under the management of Facilities and the guy who did it decided to retire.   With that Card Access got handed of to ITS. </a:t>
            </a:r>
          </a:p>
          <a:p>
            <a:endParaRPr lang="en-US" dirty="0"/>
          </a:p>
        </p:txBody>
      </p:sp>
      <p:sp>
        <p:nvSpPr>
          <p:cNvPr id="4" name="Slide Number Placeholder 3">
            <a:extLst>
              <a:ext uri="{FF2B5EF4-FFF2-40B4-BE49-F238E27FC236}">
                <a16:creationId xmlns:a16="http://schemas.microsoft.com/office/drawing/2014/main" id="{1F555C6C-FA7D-D4BC-9CC9-EA5739B788DA}"/>
              </a:ext>
            </a:extLst>
          </p:cNvPr>
          <p:cNvSpPr>
            <a:spLocks noGrp="1"/>
          </p:cNvSpPr>
          <p:nvPr>
            <p:ph type="sldNum" sz="quarter" idx="5"/>
          </p:nvPr>
        </p:nvSpPr>
        <p:spPr/>
        <p:txBody>
          <a:bodyPr/>
          <a:lstStyle/>
          <a:p>
            <a:fld id="{F8B7EF02-CA00-4995-B068-30F9CBBA3504}" type="slidenum">
              <a:rPr lang="en-US" smtClean="0"/>
              <a:t>8</a:t>
            </a:fld>
            <a:endParaRPr lang="en-US"/>
          </a:p>
        </p:txBody>
      </p:sp>
    </p:spTree>
    <p:extLst>
      <p:ext uri="{BB962C8B-B14F-4D97-AF65-F5344CB8AC3E}">
        <p14:creationId xmlns:p14="http://schemas.microsoft.com/office/powerpoint/2010/main" val="127228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AEC7C-1A46-2CC6-33A9-3B628BB94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F83EC-01C3-B07E-331E-324FCCD0A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83790-BDBF-C949-044F-229F096141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from those meetings we broke out into teams to do Discovery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Door access isn’t the only way ID Cards are used on campus, so we needed to know what offices and services would potentially be impacted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hardware technology is being utilized like Prox card readers and mag stripe readers?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data is being read from the card…  </a:t>
            </a:r>
            <a:r>
              <a:rPr lang="en-US" baseline="0" dirty="0" err="1"/>
              <a:t>CardProx</a:t>
            </a:r>
            <a:r>
              <a:rPr lang="en-US" baseline="0" dirty="0"/>
              <a:t> Number, student or employee A# from Banner, and there is an ISO Number on the 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what are our options were in new card technologies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I mentioned the guy who knew the answers to all these questions worked in Facilities and retired last year… he was a one man show.  We had literally zero experience with the software and hardware before last year and so now we had a lot of homework to do.</a:t>
            </a:r>
          </a:p>
          <a:p>
            <a:endParaRPr lang="en-US" dirty="0"/>
          </a:p>
        </p:txBody>
      </p:sp>
      <p:sp>
        <p:nvSpPr>
          <p:cNvPr id="4" name="Slide Number Placeholder 3">
            <a:extLst>
              <a:ext uri="{FF2B5EF4-FFF2-40B4-BE49-F238E27FC236}">
                <a16:creationId xmlns:a16="http://schemas.microsoft.com/office/drawing/2014/main" id="{FEB864EC-AA8A-47A4-7068-EA86360E0FA6}"/>
              </a:ext>
            </a:extLst>
          </p:cNvPr>
          <p:cNvSpPr>
            <a:spLocks noGrp="1"/>
          </p:cNvSpPr>
          <p:nvPr>
            <p:ph type="sldNum" sz="quarter" idx="5"/>
          </p:nvPr>
        </p:nvSpPr>
        <p:spPr/>
        <p:txBody>
          <a:bodyPr/>
          <a:lstStyle/>
          <a:p>
            <a:fld id="{F8B7EF02-CA00-4995-B068-30F9CBBA3504}" type="slidenum">
              <a:rPr lang="en-US" smtClean="0"/>
              <a:t>9</a:t>
            </a:fld>
            <a:endParaRPr lang="en-US"/>
          </a:p>
        </p:txBody>
      </p:sp>
    </p:spTree>
    <p:extLst>
      <p:ext uri="{BB962C8B-B14F-4D97-AF65-F5344CB8AC3E}">
        <p14:creationId xmlns:p14="http://schemas.microsoft.com/office/powerpoint/2010/main" val="268355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97581C-DD5F-488F-A447-CF188CD9D60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216534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7581C-DD5F-488F-A447-CF188CD9D60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60732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7581C-DD5F-488F-A447-CF188CD9D60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75793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3956-9C61-F821-2B28-40E79436F9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85BC2A-8A90-08A3-05A0-893ACDFE1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2067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70FD-189B-8AF2-217A-C090CB1B5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60616-2312-40C6-CC39-4B183C458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0939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5F1B-2B40-A767-BEF4-5C9220BD83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63DF69-7BA6-D49F-66DF-94DB67916D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2E79B2-5551-50BB-EEEB-8A72ECEC84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867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2476-696A-DD75-AF6D-FAA2FD9452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DE87A8-958C-C2DE-6117-9903FAACA3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1847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7581C-DD5F-488F-A447-CF188CD9D60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126837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97581C-DD5F-488F-A447-CF188CD9D60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142709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7581C-DD5F-488F-A447-CF188CD9D603}"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219697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97581C-DD5F-488F-A447-CF188CD9D603}"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183438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97581C-DD5F-488F-A447-CF188CD9D603}"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31298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7581C-DD5F-488F-A447-CF188CD9D603}"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388054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97581C-DD5F-488F-A447-CF188CD9D603}"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86168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97581C-DD5F-488F-A447-CF188CD9D603}"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399635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7581C-DD5F-488F-A447-CF188CD9D603}" type="datetimeFigureOut">
              <a:rPr lang="en-US" smtClean="0"/>
              <a:t>5/4/2026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1563E-322C-433D-AA2F-A8B214287720}" type="slidenum">
              <a:rPr lang="en-US" smtClean="0"/>
              <a:t>‹#›</a:t>
            </a:fld>
            <a:endParaRPr lang="en-US"/>
          </a:p>
        </p:txBody>
      </p:sp>
    </p:spTree>
    <p:extLst>
      <p:ext uri="{BB962C8B-B14F-4D97-AF65-F5344CB8AC3E}">
        <p14:creationId xmlns:p14="http://schemas.microsoft.com/office/powerpoint/2010/main" val="27754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E20DDAD1-9D5A-64E2-1918-1A461716C1A3}"/>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2" name="Title Placeholder 1">
            <a:extLst>
              <a:ext uri="{FF2B5EF4-FFF2-40B4-BE49-F238E27FC236}">
                <a16:creationId xmlns:a16="http://schemas.microsoft.com/office/drawing/2014/main" id="{744600B8-CED7-00C3-2607-9B261E4512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508644-E5E0-D7B8-42D2-DB0634DFA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logo with red text">
            <a:extLst>
              <a:ext uri="{FF2B5EF4-FFF2-40B4-BE49-F238E27FC236}">
                <a16:creationId xmlns:a16="http://schemas.microsoft.com/office/drawing/2014/main" id="{F02A6B74-098F-0A4E-C05F-0FC0CACD4DA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728" y="5691188"/>
            <a:ext cx="3176588" cy="971550"/>
          </a:xfrm>
          <a:prstGeom prst="rect">
            <a:avLst/>
          </a:prstGeom>
        </p:spPr>
      </p:pic>
    </p:spTree>
    <p:extLst>
      <p:ext uri="{BB962C8B-B14F-4D97-AF65-F5344CB8AC3E}">
        <p14:creationId xmlns:p14="http://schemas.microsoft.com/office/powerpoint/2010/main" val="1663538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LD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920" y="1823589"/>
            <a:ext cx="8677840" cy="3029763"/>
          </a:xfrm>
          <a:prstGeom prst="rect">
            <a:avLst/>
          </a:prstGeom>
        </p:spPr>
      </p:pic>
      <p:pic>
        <p:nvPicPr>
          <p:cNvPr id="2" name="Picture 1" descr="Background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53647" y="1823589"/>
            <a:ext cx="6243746" cy="31591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tab pos="1979035" algn="l"/>
              </a:tabLst>
              <a:defRPr/>
            </a:pPr>
            <a:endParaRPr kumimoji="0" lang="en-US" sz="6667" b="0" i="0" u="none" strike="noStrike" kern="1200" cap="none" spc="0" normalizeH="0" baseline="30000" noProof="0" dirty="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979035" algn="l"/>
              </a:tabLst>
              <a:defRPr/>
            </a:pPr>
            <a:endParaRPr kumimoji="0" lang="en-US" sz="6667" b="0" i="0" u="none" strike="noStrike" kern="1200" cap="none" spc="0" normalizeH="0" baseline="30000" noProof="0" dirty="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979035" algn="l"/>
              </a:tabLst>
              <a:defRPr/>
            </a:pPr>
            <a:r>
              <a:rPr kumimoji="0" lang="en-US" sz="6667" b="0" i="0" u="none" strike="noStrike" kern="1200" cap="none" spc="0" normalizeH="0" baseline="30000" noProof="0" dirty="0">
                <a:ln>
                  <a:noFill/>
                </a:ln>
                <a:solidFill>
                  <a:prstClr val="white"/>
                </a:solidFill>
                <a:effectLst/>
                <a:uLnTx/>
                <a:uFillTx/>
                <a:latin typeface="Arial"/>
                <a:ea typeface="+mn-ea"/>
                <a:cs typeface="Arial"/>
              </a:rPr>
              <a:t>CIO Leadership Academy Applied Learning Project</a:t>
            </a:r>
            <a:endParaRPr kumimoji="0" lang="en-US" sz="5867" b="0" i="0" u="none" strike="noStrike" kern="1200" cap="none" spc="0" normalizeH="0" baseline="30000" noProof="0" dirty="0">
              <a:ln>
                <a:noFill/>
              </a:ln>
              <a:solidFill>
                <a:prstClr val="white"/>
              </a:solidFill>
              <a:effectLst/>
              <a:uLnTx/>
              <a:uFillTx/>
              <a:latin typeface="Arial"/>
              <a:ea typeface="+mn-ea"/>
              <a:cs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7393" y="2747132"/>
            <a:ext cx="5005860" cy="1650697"/>
          </a:xfrm>
          <a:prstGeom prst="rect">
            <a:avLst/>
          </a:prstGeom>
        </p:spPr>
      </p:pic>
    </p:spTree>
    <p:extLst>
      <p:ext uri="{BB962C8B-B14F-4D97-AF65-F5344CB8AC3E}">
        <p14:creationId xmlns:p14="http://schemas.microsoft.com/office/powerpoint/2010/main" val="252172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04A52-E879-9BAA-8459-B28B5DFD7E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D0DD18-2FB8-DF2F-155C-462164575328}"/>
              </a:ext>
            </a:extLst>
          </p:cNvPr>
          <p:cNvSpPr txBox="1"/>
          <p:nvPr/>
        </p:nvSpPr>
        <p:spPr>
          <a:xfrm>
            <a:off x="127322" y="0"/>
            <a:ext cx="12192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Evidence of a High Performing Team </a:t>
            </a:r>
          </a:p>
          <a:p>
            <a:pPr lvl="0" algn="ctr">
              <a:defRPr/>
            </a:pPr>
            <a:r>
              <a:rPr lang="en-US" sz="2800" b="1" dirty="0">
                <a:solidFill>
                  <a:srgbClr val="00529B"/>
                </a:solidFill>
                <a:latin typeface="Calibri" panose="020F0502020204030204"/>
              </a:rPr>
              <a:t>Break-out Teams</a:t>
            </a:r>
            <a:r>
              <a:rPr lang="en-US" sz="2800" dirty="0">
                <a:solidFill>
                  <a:srgbClr val="00529B"/>
                </a:solidFill>
                <a:latin typeface="Calibri" panose="020F0502020204030204"/>
              </a:rPr>
              <a:t> </a:t>
            </a:r>
            <a:r>
              <a:rPr lang="en-US" sz="2800" b="1" dirty="0">
                <a:solidFill>
                  <a:srgbClr val="00529B"/>
                </a:solidFill>
              </a:rPr>
              <a:t>– </a:t>
            </a:r>
            <a:r>
              <a:rPr lang="en-US" sz="2800" dirty="0">
                <a:solidFill>
                  <a:srgbClr val="00529B"/>
                </a:solidFill>
                <a:latin typeface="Calibri" panose="020F0502020204030204"/>
              </a:rPr>
              <a:t>to get tasks done</a:t>
            </a:r>
          </a:p>
          <a:p>
            <a:pPr lvl="0" algn="ctr">
              <a:defRPr/>
            </a:pPr>
            <a:r>
              <a:rPr lang="en-US" sz="2800" b="1" dirty="0">
                <a:solidFill>
                  <a:srgbClr val="00529B"/>
                </a:solidFill>
                <a:latin typeface="Calibri" panose="020F0502020204030204"/>
              </a:rPr>
              <a:t>Communication </a:t>
            </a:r>
            <a:r>
              <a:rPr lang="en-US" sz="2800" b="1" dirty="0">
                <a:solidFill>
                  <a:srgbClr val="00529B"/>
                </a:solidFill>
              </a:rPr>
              <a:t>– </a:t>
            </a:r>
            <a:r>
              <a:rPr lang="en-US" sz="2800" dirty="0">
                <a:solidFill>
                  <a:srgbClr val="00529B"/>
                </a:solidFill>
                <a:latin typeface="Calibri" panose="020F0502020204030204"/>
              </a:rPr>
              <a:t>Phone calls, E-Mails, Chats</a:t>
            </a:r>
            <a:endParaRPr kumimoji="0" lang="en-US" sz="2800" i="0" u="none" strike="noStrike" kern="1200" cap="none" spc="0" normalizeH="0" baseline="30000" noProof="0" dirty="0">
              <a:ln>
                <a:noFill/>
              </a:ln>
              <a:solidFill>
                <a:srgbClr val="C00000"/>
              </a:solidFill>
              <a:effectLst/>
              <a:uLnTx/>
              <a:uFillTx/>
              <a:latin typeface="Calibri" panose="020F0502020204030204"/>
              <a:ea typeface="+mn-ea"/>
              <a:cs typeface="Arial"/>
            </a:endParaRPr>
          </a:p>
        </p:txBody>
      </p:sp>
      <p:sp>
        <p:nvSpPr>
          <p:cNvPr id="2" name="TextBox 1">
            <a:extLst>
              <a:ext uri="{FF2B5EF4-FFF2-40B4-BE49-F238E27FC236}">
                <a16:creationId xmlns:a16="http://schemas.microsoft.com/office/drawing/2014/main" id="{4DD84F1D-9269-219C-0E30-8E62C69BDA03}"/>
              </a:ext>
            </a:extLst>
          </p:cNvPr>
          <p:cNvSpPr txBox="1"/>
          <p:nvPr/>
        </p:nvSpPr>
        <p:spPr>
          <a:xfrm>
            <a:off x="0" y="2122245"/>
            <a:ext cx="12192000" cy="3129062"/>
          </a:xfrm>
          <a:prstGeom prst="rect">
            <a:avLst/>
          </a:prstGeom>
          <a:noFill/>
        </p:spPr>
        <p:txBody>
          <a:bodyPr wrap="square" rtlCol="0">
            <a:spAutoFit/>
          </a:bodyPr>
          <a:lstStyle/>
          <a:p>
            <a:pPr algn="ctr">
              <a:defRPr/>
            </a:pPr>
            <a:r>
              <a:rPr lang="en-US" sz="4000" b="1" baseline="30000" dirty="0">
                <a:solidFill>
                  <a:srgbClr val="C00000"/>
                </a:solidFill>
                <a:cs typeface="Arial"/>
              </a:rPr>
              <a:t>Testing teams</a:t>
            </a:r>
          </a:p>
          <a:p>
            <a:pPr marL="2857500" lvl="5" indent="-571500">
              <a:buFont typeface="Arial" panose="020B0604020202020204" pitchFamily="34" charset="0"/>
              <a:buChar char="•"/>
              <a:defRPr/>
            </a:pPr>
            <a:r>
              <a:rPr lang="en-US" sz="3200" baseline="30000" dirty="0">
                <a:solidFill>
                  <a:srgbClr val="C00000"/>
                </a:solidFill>
                <a:cs typeface="Arial"/>
              </a:rPr>
              <a:t>Testing</a:t>
            </a:r>
          </a:p>
          <a:p>
            <a:pPr lvl="5">
              <a:defRPr/>
            </a:pPr>
            <a:r>
              <a:rPr lang="en-US" sz="3200" baseline="30000" dirty="0">
                <a:solidFill>
                  <a:srgbClr val="C00000"/>
                </a:solidFill>
                <a:cs typeface="Arial"/>
              </a:rPr>
              <a:t>		Sample Cards – </a:t>
            </a:r>
            <a:r>
              <a:rPr lang="en-US" sz="3200" baseline="30000" dirty="0" err="1">
                <a:solidFill>
                  <a:srgbClr val="C00000"/>
                </a:solidFill>
                <a:cs typeface="Arial"/>
              </a:rPr>
              <a:t>Prox+SE</a:t>
            </a:r>
            <a:r>
              <a:rPr lang="en-US" sz="3200" baseline="30000" dirty="0">
                <a:solidFill>
                  <a:srgbClr val="C00000"/>
                </a:solidFill>
                <a:cs typeface="Arial"/>
              </a:rPr>
              <a:t>, SE, </a:t>
            </a:r>
            <a:r>
              <a:rPr lang="en-US" sz="3200" baseline="30000" dirty="0" err="1">
                <a:solidFill>
                  <a:srgbClr val="C00000"/>
                </a:solidFill>
                <a:cs typeface="Arial"/>
              </a:rPr>
              <a:t>Prox+Seos</a:t>
            </a:r>
            <a:r>
              <a:rPr lang="en-US" sz="3200" baseline="30000" dirty="0">
                <a:solidFill>
                  <a:srgbClr val="C00000"/>
                </a:solidFill>
                <a:cs typeface="Arial"/>
              </a:rPr>
              <a:t>, Seos</a:t>
            </a:r>
          </a:p>
          <a:p>
            <a:pPr marL="2857500" lvl="5" indent="-571500">
              <a:buFont typeface="Arial" panose="020B0604020202020204" pitchFamily="34" charset="0"/>
              <a:buChar char="•"/>
              <a:defRPr/>
            </a:pPr>
            <a:r>
              <a:rPr lang="en-US" sz="3200" baseline="30000" dirty="0">
                <a:solidFill>
                  <a:srgbClr val="C00000"/>
                </a:solidFill>
                <a:cs typeface="Arial"/>
              </a:rPr>
              <a:t>Re-Configuring Devices</a:t>
            </a:r>
          </a:p>
          <a:p>
            <a:pPr lvl="5">
              <a:defRPr/>
            </a:pPr>
            <a:r>
              <a:rPr lang="en-US" sz="3200" baseline="30000" dirty="0">
                <a:solidFill>
                  <a:srgbClr val="C00000"/>
                </a:solidFill>
                <a:cs typeface="Arial"/>
              </a:rPr>
              <a:t>		ID Card office workstation</a:t>
            </a:r>
          </a:p>
          <a:p>
            <a:pPr lvl="5">
              <a:defRPr/>
            </a:pPr>
            <a:r>
              <a:rPr lang="en-US" sz="3200" baseline="30000" dirty="0">
                <a:solidFill>
                  <a:srgbClr val="C00000"/>
                </a:solidFill>
                <a:cs typeface="Arial"/>
              </a:rPr>
              <a:t>		Printers with card readers</a:t>
            </a:r>
          </a:p>
          <a:p>
            <a:pPr lvl="5">
              <a:defRPr/>
            </a:pPr>
            <a:r>
              <a:rPr lang="en-US" sz="3200" baseline="30000" dirty="0">
                <a:solidFill>
                  <a:srgbClr val="C00000"/>
                </a:solidFill>
                <a:cs typeface="Arial"/>
              </a:rPr>
              <a:t>		Verification Readers – Fitness Centers, Student Union</a:t>
            </a:r>
          </a:p>
          <a:p>
            <a:pPr marL="2857500" lvl="5" indent="-571500">
              <a:buFont typeface="Arial" panose="020B0604020202020204" pitchFamily="34" charset="0"/>
              <a:buChar char="•"/>
              <a:defRPr/>
            </a:pPr>
            <a:r>
              <a:rPr lang="en-US" sz="3200" baseline="30000" dirty="0">
                <a:solidFill>
                  <a:srgbClr val="C00000"/>
                </a:solidFill>
                <a:cs typeface="Arial"/>
              </a:rPr>
              <a:t>Replace Readers</a:t>
            </a:r>
          </a:p>
          <a:p>
            <a:pPr lvl="5">
              <a:defRPr/>
            </a:pPr>
            <a:r>
              <a:rPr lang="en-US" sz="3200" baseline="30000" dirty="0">
                <a:solidFill>
                  <a:srgbClr val="C00000"/>
                </a:solidFill>
                <a:cs typeface="Arial"/>
              </a:rPr>
              <a:t>		Replace 30 readers that just didn’t work with Seos</a:t>
            </a:r>
          </a:p>
        </p:txBody>
      </p:sp>
    </p:spTree>
    <p:extLst>
      <p:ext uri="{BB962C8B-B14F-4D97-AF65-F5344CB8AC3E}">
        <p14:creationId xmlns:p14="http://schemas.microsoft.com/office/powerpoint/2010/main" val="3018271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C0D89D-637D-1CF9-F5A8-5D12CAC8348D}"/>
              </a:ext>
            </a:extLst>
          </p:cNvPr>
          <p:cNvSpPr/>
          <p:nvPr/>
        </p:nvSpPr>
        <p:spPr>
          <a:xfrm>
            <a:off x="-2" y="0"/>
            <a:ext cx="12192001" cy="61488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 Discovery Results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C00000"/>
                </a:solidFill>
                <a:latin typeface="Calibri" panose="020F0502020204030204"/>
              </a:rPr>
              <a:t>Card Tech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C00000"/>
                </a:solidFill>
                <a:effectLst/>
                <a:uLnTx/>
                <a:uFillTx/>
                <a:ea typeface="+mn-ea"/>
                <a:cs typeface="+mn-cs"/>
              </a:rPr>
              <a:t>Seos alone offers the encryption and the inability to clone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C00000"/>
                </a:solidFill>
                <a:effectLst/>
                <a:uLnTx/>
                <a:uFillTx/>
                <a:latin typeface="Calibri" panose="020F0502020204030204"/>
                <a:ea typeface="+mn-ea"/>
                <a:cs typeface="+mn-cs"/>
              </a:rPr>
              <a:t>Services Impacted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aseline="30000" dirty="0">
              <a:solidFill>
                <a:srgbClr val="C00000"/>
              </a:solidFill>
              <a:cs typeface="Arial"/>
            </a:endParaRPr>
          </a:p>
          <a:p>
            <a:pPr marL="3314700" lvl="6" indent="-571500">
              <a:buFont typeface="Arial" panose="020B0604020202020204" pitchFamily="34" charset="0"/>
              <a:buChar char="•"/>
              <a:defRPr/>
            </a:pPr>
            <a:r>
              <a:rPr lang="en-US" sz="3200" baseline="30000" dirty="0">
                <a:solidFill>
                  <a:srgbClr val="C00000"/>
                </a:solidFill>
                <a:cs typeface="Arial"/>
              </a:rPr>
              <a:t>ITS Systems running the Card Access software</a:t>
            </a:r>
          </a:p>
          <a:p>
            <a:pPr marL="3314700" lvl="6" indent="-571500">
              <a:buFont typeface="Arial" panose="020B0604020202020204" pitchFamily="34" charset="0"/>
              <a:buChar char="•"/>
              <a:defRPr/>
            </a:pPr>
            <a:r>
              <a:rPr lang="en-US" sz="3200" baseline="30000" dirty="0">
                <a:solidFill>
                  <a:srgbClr val="C00000"/>
                </a:solidFill>
                <a:cs typeface="Arial"/>
              </a:rPr>
              <a:t>ITS Networking &amp; Telecomm supporting Card Access hardware</a:t>
            </a:r>
          </a:p>
          <a:p>
            <a:pPr marL="3314700" lvl="6" indent="-571500">
              <a:buFont typeface="Arial" panose="020B0604020202020204" pitchFamily="34" charset="0"/>
              <a:buChar char="•"/>
              <a:defRPr/>
            </a:pPr>
            <a:r>
              <a:rPr lang="en-US" sz="3200" baseline="30000" dirty="0">
                <a:solidFill>
                  <a:srgbClr val="C00000"/>
                </a:solidFill>
                <a:cs typeface="Arial"/>
              </a:rPr>
              <a:t>OAS Dining Services</a:t>
            </a:r>
          </a:p>
          <a:p>
            <a:pPr marL="3314700" lvl="6" indent="-571500">
              <a:buFont typeface="Arial" panose="020B0604020202020204" pitchFamily="34" charset="0"/>
              <a:buChar char="•"/>
              <a:defRPr/>
            </a:pPr>
            <a:r>
              <a:rPr lang="en-US" sz="3200" baseline="30000" dirty="0">
                <a:solidFill>
                  <a:srgbClr val="C00000"/>
                </a:solidFill>
                <a:cs typeface="Arial"/>
              </a:rPr>
              <a:t>OAS Vending Services</a:t>
            </a:r>
          </a:p>
          <a:p>
            <a:pPr marL="3314700" lvl="6" indent="-571500">
              <a:buFont typeface="Arial" panose="020B0604020202020204" pitchFamily="34" charset="0"/>
              <a:buChar char="•"/>
              <a:defRPr/>
            </a:pPr>
            <a:r>
              <a:rPr lang="en-US" sz="3200" baseline="30000" dirty="0">
                <a:solidFill>
                  <a:srgbClr val="C00000"/>
                </a:solidFill>
                <a:cs typeface="Arial"/>
              </a:rPr>
              <a:t>OAS ID Card Office</a:t>
            </a:r>
          </a:p>
          <a:p>
            <a:pPr marL="3314700" lvl="6" indent="-571500">
              <a:buFont typeface="Arial" panose="020B0604020202020204" pitchFamily="34" charset="0"/>
              <a:buChar char="•"/>
              <a:defRPr/>
            </a:pPr>
            <a:r>
              <a:rPr lang="en-US" sz="3200" baseline="30000" dirty="0">
                <a:solidFill>
                  <a:srgbClr val="C00000"/>
                </a:solidFill>
                <a:cs typeface="Arial"/>
              </a:rPr>
              <a:t>Student Printing</a:t>
            </a:r>
          </a:p>
          <a:p>
            <a:pPr marL="3314700" lvl="6" indent="-571500">
              <a:buFont typeface="Arial" panose="020B0604020202020204" pitchFamily="34" charset="0"/>
              <a:buChar char="•"/>
              <a:defRPr/>
            </a:pPr>
            <a:r>
              <a:rPr lang="en-US" sz="3200" baseline="30000" dirty="0">
                <a:solidFill>
                  <a:srgbClr val="C00000"/>
                </a:solidFill>
                <a:cs typeface="Arial"/>
              </a:rPr>
              <a:t>Library Services</a:t>
            </a:r>
          </a:p>
          <a:p>
            <a:pPr marL="3314700" lvl="6" indent="-571500">
              <a:buFont typeface="Arial" panose="020B0604020202020204" pitchFamily="34" charset="0"/>
              <a:buChar char="•"/>
              <a:defRPr/>
            </a:pPr>
            <a:r>
              <a:rPr lang="en-US" sz="3200" baseline="30000" dirty="0">
                <a:solidFill>
                  <a:srgbClr val="C00000"/>
                </a:solidFill>
                <a:cs typeface="Arial"/>
              </a:rPr>
              <a:t>850 card access doors</a:t>
            </a:r>
          </a:p>
          <a:p>
            <a:pPr marL="3314700" lvl="6" indent="-571500">
              <a:buFont typeface="Arial" panose="020B0604020202020204" pitchFamily="34" charset="0"/>
              <a:buChar char="•"/>
              <a:defRPr/>
            </a:pPr>
            <a:r>
              <a:rPr lang="en-US" sz="3200" baseline="30000" dirty="0">
                <a:solidFill>
                  <a:srgbClr val="C00000"/>
                </a:solidFill>
                <a:cs typeface="Arial"/>
              </a:rPr>
              <a:t>Verification readers in multiple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30000" noProof="0" dirty="0">
              <a:ln>
                <a:noFill/>
              </a:ln>
              <a:solidFill>
                <a:srgbClr val="00529B"/>
              </a:solidFill>
              <a:effectLst/>
              <a:uLnTx/>
              <a:uFillTx/>
              <a:latin typeface="Arial"/>
              <a:ea typeface="+mn-ea"/>
              <a:cs typeface="Arial"/>
            </a:endParaRPr>
          </a:p>
        </p:txBody>
      </p:sp>
    </p:spTree>
    <p:extLst>
      <p:ext uri="{BB962C8B-B14F-4D97-AF65-F5344CB8AC3E}">
        <p14:creationId xmlns:p14="http://schemas.microsoft.com/office/powerpoint/2010/main" val="343581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EA8E6-803C-C676-C0C6-73BFFC511E3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A8CB1D3-E358-7AAB-CAF5-6BB522847B60}"/>
              </a:ext>
            </a:extLst>
          </p:cNvPr>
          <p:cNvSpPr/>
          <p:nvPr/>
        </p:nvSpPr>
        <p:spPr>
          <a:xfrm>
            <a:off x="-2" y="0"/>
            <a:ext cx="12192001" cy="61488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Testing Results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lvl="0" algn="ctr">
              <a:defRPr/>
            </a:pPr>
            <a:r>
              <a:rPr lang="en-US" sz="3200" b="1" i="1" dirty="0">
                <a:solidFill>
                  <a:srgbClr val="C00000"/>
                </a:solidFill>
              </a:rPr>
              <a:t>Services Impacted</a:t>
            </a:r>
          </a:p>
          <a:p>
            <a:pPr lvl="0" algn="ctr">
              <a:defRPr/>
            </a:pPr>
            <a:endParaRPr lang="en-US" sz="900" baseline="30000" dirty="0">
              <a:solidFill>
                <a:srgbClr val="C00000"/>
              </a:solidFill>
              <a:cs typeface="Arial"/>
            </a:endParaRPr>
          </a:p>
          <a:p>
            <a:pPr marL="3314700" lvl="6" indent="-571500">
              <a:buFont typeface="Arial" panose="020B0604020202020204" pitchFamily="34" charset="0"/>
              <a:buChar char="•"/>
              <a:defRPr/>
            </a:pPr>
            <a:r>
              <a:rPr lang="en-US" sz="3200" baseline="30000" dirty="0">
                <a:solidFill>
                  <a:srgbClr val="C00000"/>
                </a:solidFill>
                <a:cs typeface="Arial"/>
              </a:rPr>
              <a:t>Card Access software – Good to go</a:t>
            </a:r>
          </a:p>
          <a:p>
            <a:pPr marL="3314700" lvl="6" indent="-571500">
              <a:buFont typeface="Arial" panose="020B0604020202020204" pitchFamily="34" charset="0"/>
              <a:buChar char="•"/>
              <a:defRPr/>
            </a:pPr>
            <a:r>
              <a:rPr lang="en-US" sz="3200" baseline="30000" dirty="0">
                <a:solidFill>
                  <a:srgbClr val="C00000"/>
                </a:solidFill>
                <a:cs typeface="Arial"/>
              </a:rPr>
              <a:t>Card Access hardware – 30 readers need replacement</a:t>
            </a:r>
          </a:p>
          <a:p>
            <a:pPr marL="3314700" lvl="6" indent="-571500">
              <a:buFont typeface="Arial" panose="020B0604020202020204" pitchFamily="34" charset="0"/>
              <a:buChar char="•"/>
              <a:defRPr/>
            </a:pPr>
            <a:r>
              <a:rPr lang="en-US" sz="3200" baseline="30000" dirty="0">
                <a:solidFill>
                  <a:srgbClr val="C00000"/>
                </a:solidFill>
                <a:cs typeface="Arial"/>
              </a:rPr>
              <a:t>OAS Dining Services – Good to go</a:t>
            </a:r>
          </a:p>
          <a:p>
            <a:pPr marL="3314700" lvl="6" indent="-571500">
              <a:buFont typeface="Arial" panose="020B0604020202020204" pitchFamily="34" charset="0"/>
              <a:buChar char="•"/>
              <a:defRPr/>
            </a:pPr>
            <a:r>
              <a:rPr lang="en-US" sz="3200" baseline="30000" dirty="0">
                <a:solidFill>
                  <a:srgbClr val="C00000"/>
                </a:solidFill>
                <a:cs typeface="Arial"/>
              </a:rPr>
              <a:t>OAS Vending Services – Good to go</a:t>
            </a:r>
          </a:p>
          <a:p>
            <a:pPr marL="3314700" lvl="6" indent="-571500">
              <a:buFont typeface="Arial" panose="020B0604020202020204" pitchFamily="34" charset="0"/>
              <a:buChar char="•"/>
              <a:defRPr/>
            </a:pPr>
            <a:r>
              <a:rPr lang="en-US" sz="3200" baseline="30000" dirty="0">
                <a:solidFill>
                  <a:srgbClr val="C00000"/>
                </a:solidFill>
                <a:cs typeface="Arial"/>
              </a:rPr>
              <a:t>OAS ID Card Office – Card reader/swipe replaced and programmed</a:t>
            </a:r>
          </a:p>
          <a:p>
            <a:pPr marL="3314700" lvl="6" indent="-571500">
              <a:buFont typeface="Arial" panose="020B0604020202020204" pitchFamily="34" charset="0"/>
              <a:buChar char="•"/>
              <a:defRPr/>
            </a:pPr>
            <a:r>
              <a:rPr lang="en-US" sz="3200" baseline="30000" dirty="0">
                <a:solidFill>
                  <a:srgbClr val="C00000"/>
                </a:solidFill>
                <a:cs typeface="Arial"/>
              </a:rPr>
              <a:t>Student Printing – Either reconfigure or replace readers this summer</a:t>
            </a:r>
          </a:p>
          <a:p>
            <a:pPr marL="3314700" lvl="6" indent="-571500">
              <a:buFont typeface="Arial" panose="020B0604020202020204" pitchFamily="34" charset="0"/>
              <a:buChar char="•"/>
              <a:defRPr/>
            </a:pPr>
            <a:r>
              <a:rPr lang="en-US" sz="3200" baseline="30000" dirty="0">
                <a:solidFill>
                  <a:srgbClr val="C00000"/>
                </a:solidFill>
                <a:cs typeface="Arial"/>
              </a:rPr>
              <a:t>Library Services – Good to go</a:t>
            </a:r>
          </a:p>
          <a:p>
            <a:pPr marL="3314700" lvl="6" indent="-571500">
              <a:buFont typeface="Arial" panose="020B0604020202020204" pitchFamily="34" charset="0"/>
              <a:buChar char="•"/>
              <a:defRPr/>
            </a:pPr>
            <a:r>
              <a:rPr lang="en-US" sz="3200" baseline="30000" dirty="0">
                <a:solidFill>
                  <a:srgbClr val="C00000"/>
                </a:solidFill>
                <a:cs typeface="Arial"/>
              </a:rPr>
              <a:t>Verification readers – Mixed bag</a:t>
            </a:r>
            <a:endPar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08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381B37-09E9-0C5E-E814-225E791808DD}"/>
              </a:ext>
            </a:extLst>
          </p:cNvPr>
          <p:cNvSpPr/>
          <p:nvPr/>
        </p:nvSpPr>
        <p:spPr>
          <a:xfrm>
            <a:off x="-2" y="0"/>
            <a:ext cx="12192002" cy="61488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Overcome Obstacles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29B"/>
                </a:solidFill>
                <a:effectLst/>
                <a:uLnTx/>
                <a:uFillTx/>
                <a:latin typeface="Calibri" panose="020F0502020204030204"/>
                <a:ea typeface="+mn-ea"/>
                <a:cs typeface="+mn-cs"/>
              </a:rPr>
              <a:t>What conflicts/challenges arose?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29B"/>
                </a:solidFill>
                <a:latin typeface="Calibri" panose="020F0502020204030204"/>
              </a:rPr>
              <a:t>	Cost – </a:t>
            </a:r>
            <a:r>
              <a:rPr lang="en-US" sz="2400" dirty="0">
                <a:solidFill>
                  <a:srgbClr val="00529B"/>
                </a:solidFill>
                <a:latin typeface="Calibri" panose="020F0502020204030204"/>
              </a:rPr>
              <a:t>over $150,000?</a:t>
            </a:r>
          </a:p>
          <a:p>
            <a:pPr lvl="0">
              <a:defRPr/>
            </a:pPr>
            <a:r>
              <a:rPr kumimoji="0" lang="en-US" sz="2400" b="1" i="0" u="none" strike="noStrike" kern="1200" cap="none" spc="0" normalizeH="0" baseline="0" noProof="0" dirty="0">
                <a:ln>
                  <a:noFill/>
                </a:ln>
                <a:solidFill>
                  <a:srgbClr val="00529B"/>
                </a:solidFill>
                <a:effectLst/>
                <a:uLnTx/>
                <a:uFillTx/>
                <a:latin typeface="Calibri" panose="020F0502020204030204"/>
                <a:ea typeface="+mn-ea"/>
                <a:cs typeface="+mn-cs"/>
              </a:rPr>
              <a:t>	</a:t>
            </a:r>
          </a:p>
          <a:p>
            <a:pPr lvl="0">
              <a:defRPr/>
            </a:pPr>
            <a:r>
              <a:rPr lang="en-US" sz="2400" b="1" dirty="0">
                <a:solidFill>
                  <a:srgbClr val="00529B"/>
                </a:solidFill>
                <a:latin typeface="Calibri" panose="020F0502020204030204"/>
              </a:rPr>
              <a:t>	Tech </a:t>
            </a:r>
            <a:r>
              <a:rPr kumimoji="0" lang="en-US" sz="2400" b="1" i="0" u="none" strike="noStrike" kern="1200" cap="none" spc="0" normalizeH="0" baseline="0" noProof="0" dirty="0">
                <a:ln>
                  <a:noFill/>
                </a:ln>
                <a:solidFill>
                  <a:srgbClr val="00529B"/>
                </a:solidFill>
                <a:effectLst/>
                <a:uLnTx/>
                <a:uFillTx/>
                <a:latin typeface="Calibri" panose="020F0502020204030204"/>
                <a:ea typeface="+mn-ea"/>
                <a:cs typeface="+mn-cs"/>
              </a:rPr>
              <a:t>Compatibility </a:t>
            </a:r>
            <a:r>
              <a:rPr kumimoji="0" lang="en-US" sz="2400" i="0" u="none" strike="noStrike" kern="1200" cap="none" spc="0" normalizeH="0" baseline="0" noProof="0" dirty="0">
                <a:ln>
                  <a:noFill/>
                </a:ln>
                <a:solidFill>
                  <a:srgbClr val="00529B"/>
                </a:solidFill>
                <a:effectLst/>
                <a:uLnTx/>
                <a:uFillTx/>
                <a:latin typeface="Calibri" panose="020F0502020204030204"/>
                <a:ea typeface="+mn-ea"/>
                <a:cs typeface="+mn-cs"/>
              </a:rPr>
              <a:t>– dining, vending, doors, readers, printers, library, other?</a:t>
            </a:r>
          </a:p>
          <a:p>
            <a:pPr lvl="0">
              <a:defRPr/>
            </a:pPr>
            <a:endParaRPr kumimoji="0" lang="en-US" sz="240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29B"/>
                </a:solidFill>
                <a:effectLst/>
                <a:uLnTx/>
                <a:uFillTx/>
                <a:latin typeface="Calibri" panose="020F0502020204030204"/>
                <a:ea typeface="+mn-ea"/>
                <a:cs typeface="+mn-cs"/>
              </a:rPr>
              <a:t>	Time </a:t>
            </a:r>
            <a:r>
              <a:rPr kumimoji="0" lang="en-US" sz="2400" i="0" u="none" strike="noStrike" kern="1200" cap="none" spc="0" normalizeH="0" baseline="0" noProof="0" dirty="0">
                <a:ln>
                  <a:noFill/>
                </a:ln>
                <a:solidFill>
                  <a:srgbClr val="00529B"/>
                </a:solidFill>
                <a:effectLst/>
                <a:uLnTx/>
                <a:uFillTx/>
                <a:latin typeface="Calibri" panose="020F0502020204030204"/>
                <a:ea typeface="+mn-ea"/>
                <a:cs typeface="+mn-cs"/>
              </a:rPr>
              <a:t>– to physically replace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529B"/>
                </a:solidFill>
                <a:latin typeface="Calibri" panose="020F0502020204030204"/>
              </a:rPr>
              <a:t>		</a:t>
            </a:r>
            <a:r>
              <a:rPr kumimoji="0" lang="en-US" sz="2400" i="0" u="none" strike="noStrike" kern="1200" cap="none" spc="0" normalizeH="0" baseline="0" noProof="0" dirty="0">
                <a:ln>
                  <a:noFill/>
                </a:ln>
                <a:solidFill>
                  <a:srgbClr val="00529B"/>
                </a:solidFill>
                <a:effectLst/>
                <a:uLnTx/>
                <a:uFillTx/>
                <a:latin typeface="Calibri" panose="020F0502020204030204"/>
                <a:ea typeface="+mn-ea"/>
                <a:cs typeface="+mn-cs"/>
              </a:rPr>
              <a:t>to reconfigure printers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529B"/>
                </a:solidFill>
                <a:latin typeface="Calibri" panose="020F0502020204030204"/>
              </a:rPr>
              <a:t>		to distribute 10,000 new cards</a:t>
            </a:r>
            <a:endParaRPr kumimoji="0" lang="en-US" sz="2400" i="0" u="none" strike="noStrike" kern="1200" cap="none" spc="0" normalizeH="0" baseline="0" noProof="0" dirty="0">
              <a:ln>
                <a:noFill/>
              </a:ln>
              <a:solidFill>
                <a:srgbClr val="00529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27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04D5C-6FE3-A5AC-73C7-5FEBDA12D0C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A3F1A7-1206-D849-9262-A506F97E463D}"/>
              </a:ext>
            </a:extLst>
          </p:cNvPr>
          <p:cNvSpPr txBox="1"/>
          <p:nvPr/>
        </p:nvSpPr>
        <p:spPr>
          <a:xfrm>
            <a:off x="0" y="1"/>
            <a:ext cx="12191999" cy="59400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Overcome Obstacles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00529B"/>
                </a:solidFill>
                <a:latin typeface="Calibri" panose="020F0502020204030204"/>
              </a:rPr>
              <a:t>How did we resolve?</a:t>
            </a:r>
            <a:endParaRPr kumimoji="0" lang="en-US" sz="3600" u="none" strike="noStrike" kern="1200" cap="none" spc="0" normalizeH="0" baseline="0" noProof="0" dirty="0">
              <a:ln>
                <a:noFill/>
              </a:ln>
              <a:solidFill>
                <a:srgbClr val="00529B"/>
              </a:solidFill>
              <a:effectLst/>
              <a:uLnTx/>
              <a:uFillTx/>
              <a:latin typeface="Calibri" panose="020F0502020204030204"/>
              <a:ea typeface="+mn-ea"/>
              <a:cs typeface="+mn-cs"/>
            </a:endParaRPr>
          </a:p>
          <a:p>
            <a:pPr>
              <a:defRPr/>
            </a:pPr>
            <a:r>
              <a:rPr lang="en-US" sz="2400" b="1" dirty="0">
                <a:solidFill>
                  <a:srgbClr val="00529B"/>
                </a:solidFill>
              </a:rPr>
              <a:t>Cost:	</a:t>
            </a:r>
            <a:r>
              <a:rPr lang="en-US" sz="2400" dirty="0">
                <a:solidFill>
                  <a:srgbClr val="00529B"/>
                </a:solidFill>
              </a:rPr>
              <a:t>$5 per card 		- $50,000</a:t>
            </a:r>
          </a:p>
          <a:p>
            <a:pPr>
              <a:defRPr/>
            </a:pPr>
            <a:r>
              <a:rPr lang="en-US" sz="2400" dirty="0">
                <a:solidFill>
                  <a:srgbClr val="00529B"/>
                </a:solidFill>
              </a:rPr>
              <a:t>	$250 per reader 	- $7,500</a:t>
            </a:r>
          </a:p>
          <a:p>
            <a:pPr>
              <a:defRPr/>
            </a:pPr>
            <a:r>
              <a:rPr lang="en-US" sz="2400" dirty="0">
                <a:solidFill>
                  <a:srgbClr val="00529B"/>
                </a:solidFill>
              </a:rPr>
              <a:t>	card printer ink	- $3,000</a:t>
            </a:r>
          </a:p>
          <a:p>
            <a:pPr>
              <a:defRPr/>
            </a:pPr>
            <a:endParaRPr lang="en-US" sz="2400" b="1" dirty="0">
              <a:solidFill>
                <a:srgbClr val="00529B"/>
              </a:solidFill>
            </a:endParaRPr>
          </a:p>
          <a:p>
            <a:pPr lvl="0">
              <a:defRPr/>
            </a:pPr>
            <a:r>
              <a:rPr lang="en-US" sz="2400" b="1" dirty="0">
                <a:solidFill>
                  <a:srgbClr val="00529B"/>
                </a:solidFill>
              </a:rPr>
              <a:t>C</a:t>
            </a:r>
            <a:r>
              <a:rPr kumimoji="0" lang="en-US" sz="2400" b="1" i="0" u="none" strike="noStrike" kern="1200" cap="none" spc="0" normalizeH="0" baseline="0" noProof="0" dirty="0" err="1">
                <a:ln>
                  <a:noFill/>
                </a:ln>
                <a:solidFill>
                  <a:srgbClr val="00529B"/>
                </a:solidFill>
                <a:effectLst/>
                <a:uLnTx/>
                <a:uFillTx/>
                <a:ea typeface="+mn-ea"/>
                <a:cs typeface="+mn-cs"/>
              </a:rPr>
              <a:t>ompatibility</a:t>
            </a:r>
            <a:r>
              <a:rPr kumimoji="0" lang="en-US" sz="2400" b="1" i="0" u="none" strike="noStrike" kern="1200" cap="none" spc="0" normalizeH="0" baseline="0" noProof="0" dirty="0">
                <a:ln>
                  <a:noFill/>
                </a:ln>
                <a:solidFill>
                  <a:srgbClr val="00529B"/>
                </a:solidFill>
                <a:effectLst/>
                <a:uLnTx/>
                <a:uFillTx/>
                <a:ea typeface="+mn-ea"/>
                <a:cs typeface="+mn-cs"/>
              </a:rPr>
              <a:t>:</a:t>
            </a:r>
            <a:r>
              <a:rPr lang="en-US" sz="2400" dirty="0">
                <a:solidFill>
                  <a:srgbClr val="00529B"/>
                </a:solidFill>
              </a:rPr>
              <a:t>  Seos works almost everywhere with some devices needing a little tweaking</a:t>
            </a:r>
          </a:p>
          <a:p>
            <a:pPr lvl="0">
              <a:defRPr/>
            </a:pPr>
            <a:endParaRPr kumimoji="0" lang="en-US" sz="2400" b="1" i="0" u="none" strike="noStrike" kern="1200" cap="none" spc="0" normalizeH="0" baseline="0" noProof="0" dirty="0">
              <a:ln>
                <a:noFill/>
              </a:ln>
              <a:solidFill>
                <a:srgbClr val="00529B"/>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29B"/>
                </a:solidFill>
                <a:effectLst/>
                <a:uLnTx/>
                <a:uFillTx/>
                <a:ea typeface="+mn-ea"/>
                <a:cs typeface="+mn-cs"/>
              </a:rPr>
              <a:t>Time:</a:t>
            </a:r>
            <a:r>
              <a:rPr lang="en-US" sz="2400" b="1" dirty="0">
                <a:solidFill>
                  <a:srgbClr val="00529B"/>
                </a:solidFill>
              </a:rPr>
              <a:t>	</a:t>
            </a:r>
            <a:r>
              <a:rPr kumimoji="0" lang="en-US" sz="2400" i="0" u="none" strike="noStrike" kern="1200" cap="none" spc="0" normalizeH="0" baseline="0" noProof="0" dirty="0">
                <a:ln>
                  <a:noFill/>
                </a:ln>
                <a:solidFill>
                  <a:srgbClr val="00529B"/>
                </a:solidFill>
                <a:effectLst/>
                <a:uLnTx/>
                <a:uFillTx/>
                <a:ea typeface="+mn-ea"/>
                <a:cs typeface="+mn-cs"/>
              </a:rPr>
              <a:t>Net &amp; Tel to replace </a:t>
            </a:r>
            <a:r>
              <a:rPr lang="en-US" sz="2400" dirty="0">
                <a:solidFill>
                  <a:srgbClr val="00529B"/>
                </a:solidFill>
              </a:rPr>
              <a:t>30</a:t>
            </a:r>
            <a:r>
              <a:rPr kumimoji="0" lang="en-US" sz="2400" i="0" u="none" strike="noStrike" kern="1200" cap="none" spc="0" normalizeH="0" baseline="0" noProof="0" dirty="0">
                <a:ln>
                  <a:noFill/>
                </a:ln>
                <a:solidFill>
                  <a:srgbClr val="00529B"/>
                </a:solidFill>
                <a:effectLst/>
                <a:uLnTx/>
                <a:uFillTx/>
                <a:ea typeface="+mn-ea"/>
                <a:cs typeface="+mn-cs"/>
              </a:rPr>
              <a:t>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529B"/>
                </a:solidFill>
              </a:rPr>
              <a:t>	</a:t>
            </a:r>
            <a:r>
              <a:rPr kumimoji="0" lang="en-US" sz="2400" i="0" u="none" strike="noStrike" kern="1200" cap="none" spc="0" normalizeH="0" baseline="0" noProof="0" dirty="0">
                <a:ln>
                  <a:noFill/>
                </a:ln>
                <a:solidFill>
                  <a:srgbClr val="00529B"/>
                </a:solidFill>
                <a:effectLst/>
                <a:uLnTx/>
                <a:uFillTx/>
                <a:ea typeface="+mn-ea"/>
                <a:cs typeface="+mn-cs"/>
              </a:rPr>
              <a:t>Desktop support to reconfigure 100 printers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529B"/>
                </a:solidFill>
              </a:rPr>
              <a:t>	phased roll out of 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529B"/>
                </a:solidFill>
                <a:effectLst/>
                <a:uLnTx/>
                <a:uFillTx/>
                <a:ea typeface="+mn-ea"/>
                <a:cs typeface="+mn-cs"/>
              </a:rPr>
              <a:t>		- replace all employee cards by the end of the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529B"/>
                </a:solidFill>
              </a:rPr>
              <a:t>		- </a:t>
            </a:r>
            <a:r>
              <a:rPr kumimoji="0" lang="en-US" sz="2400" i="0" u="none" strike="noStrike" kern="1200" cap="none" spc="0" normalizeH="0" baseline="0" noProof="0" dirty="0">
                <a:ln>
                  <a:noFill/>
                </a:ln>
                <a:solidFill>
                  <a:srgbClr val="00529B"/>
                </a:solidFill>
                <a:effectLst/>
                <a:uLnTx/>
                <a:uFillTx/>
                <a:ea typeface="+mn-ea"/>
                <a:cs typeface="+mn-cs"/>
              </a:rPr>
              <a:t>student cards through a natural life cycle of 4 to 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529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rgbClr val="00529B"/>
              </a:solidFill>
              <a:effectLst/>
              <a:uLnTx/>
              <a:uFillTx/>
              <a:ea typeface="+mn-ea"/>
              <a:cs typeface="+mn-cs"/>
            </a:endParaRPr>
          </a:p>
        </p:txBody>
      </p:sp>
    </p:spTree>
    <p:extLst>
      <p:ext uri="{BB962C8B-B14F-4D97-AF65-F5344CB8AC3E}">
        <p14:creationId xmlns:p14="http://schemas.microsoft.com/office/powerpoint/2010/main" val="897143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 y="1290918"/>
            <a:ext cx="12192001" cy="48579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529B"/>
                </a:solidFill>
                <a:effectLst/>
                <a:uLnTx/>
                <a:uFillTx/>
                <a:latin typeface="Calibri" panose="020F0502020204030204"/>
                <a:ea typeface="+mn-ea"/>
                <a:cs typeface="+mn-cs"/>
              </a:rPr>
              <a:t>Final Thoughts and Reflections</a:t>
            </a:r>
            <a:endParaRPr kumimoji="0" lang="en-US" sz="36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30000" noProof="0" dirty="0">
              <a:ln>
                <a:noFill/>
              </a:ln>
              <a:solidFill>
                <a:srgbClr val="00529B"/>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30000" noProof="0" dirty="0">
                <a:ln>
                  <a:noFill/>
                </a:ln>
                <a:solidFill>
                  <a:srgbClr val="00529B"/>
                </a:solidFill>
                <a:effectLst/>
                <a:uLnTx/>
                <a:uFillTx/>
                <a:latin typeface="Calibri" panose="020F0502020204030204"/>
                <a:ea typeface="+mn-ea"/>
                <a:cs typeface="Arial"/>
              </a:rPr>
              <a:t>Don’t work in silos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aseline="30000" dirty="0">
                <a:solidFill>
                  <a:srgbClr val="00529B"/>
                </a:solidFill>
                <a:latin typeface="Calibri" panose="020F0502020204030204"/>
                <a:cs typeface="Arial"/>
              </a:rPr>
              <a:t>Communicate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30000" noProof="0" dirty="0">
                <a:ln>
                  <a:noFill/>
                </a:ln>
                <a:solidFill>
                  <a:srgbClr val="00529B"/>
                </a:solidFill>
                <a:effectLst/>
                <a:uLnTx/>
                <a:uFillTx/>
                <a:latin typeface="Calibri" panose="020F0502020204030204"/>
                <a:ea typeface="+mn-ea"/>
                <a:cs typeface="Arial"/>
              </a:rPr>
              <a:t>Offer solutions</a:t>
            </a:r>
            <a:endParaRPr kumimoji="0" lang="en-US" sz="6000" b="0" i="0" u="none" strike="noStrike" kern="1200" cap="none" spc="0" normalizeH="0" baseline="30000" noProof="0" dirty="0">
              <a:ln>
                <a:noFill/>
              </a:ln>
              <a:solidFill>
                <a:srgbClr val="00529B"/>
              </a:solidFill>
              <a:effectLst/>
              <a:uLnTx/>
              <a:uFillTx/>
              <a:latin typeface="Arial"/>
              <a:ea typeface="+mn-ea"/>
              <a:cs typeface="Arial"/>
            </a:endParaRPr>
          </a:p>
        </p:txBody>
      </p:sp>
      <p:sp>
        <p:nvSpPr>
          <p:cNvPr id="8" name="Rectangle 7"/>
          <p:cNvSpPr/>
          <p:nvPr/>
        </p:nvSpPr>
        <p:spPr>
          <a:xfrm>
            <a:off x="1317038" y="1881648"/>
            <a:ext cx="5269577" cy="12039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tab pos="1979035" algn="l"/>
              </a:tabLst>
              <a:defRPr/>
            </a:pPr>
            <a:endParaRPr kumimoji="0" lang="en-US" sz="533" b="0" i="0" u="none" strike="noStrike" kern="1200" cap="none" spc="0" normalizeH="0" baseline="30000" noProof="0" dirty="0">
              <a:ln>
                <a:noFill/>
              </a:ln>
              <a:solidFill>
                <a:srgbClr val="00529B"/>
              </a:solidFill>
              <a:effectLst/>
              <a:uLnTx/>
              <a:uFillTx/>
              <a:latin typeface="Arial"/>
              <a:ea typeface="+mn-ea"/>
              <a:cs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275" y="5686273"/>
            <a:ext cx="3081011" cy="1015972"/>
          </a:xfrm>
          <a:prstGeom prst="rect">
            <a:avLst/>
          </a:prstGeom>
        </p:spPr>
      </p:pic>
      <p:sp>
        <p:nvSpPr>
          <p:cNvPr id="9" name="Rectangle 8"/>
          <p:cNvSpPr/>
          <p:nvPr/>
        </p:nvSpPr>
        <p:spPr>
          <a:xfrm>
            <a:off x="1820830" y="1429568"/>
            <a:ext cx="8550341" cy="43927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tab pos="1979035" algn="l"/>
              </a:tabLst>
              <a:defRPr/>
            </a:pPr>
            <a:endParaRPr kumimoji="0" lang="en-US" sz="4000" b="0" i="0" u="none" strike="noStrike" kern="1200" cap="none" spc="0" normalizeH="0" baseline="0" noProof="0" dirty="0">
              <a:ln>
                <a:noFill/>
              </a:ln>
              <a:solidFill>
                <a:srgbClr val="00529B"/>
              </a:solidFill>
              <a:effectLst/>
              <a:uLnTx/>
              <a:uFillTx/>
              <a:latin typeface="Arial"/>
              <a:ea typeface="+mn-ea"/>
              <a:cs typeface="Arial"/>
            </a:endParaRPr>
          </a:p>
        </p:txBody>
      </p:sp>
    </p:spTree>
    <p:extLst>
      <p:ext uri="{BB962C8B-B14F-4D97-AF65-F5344CB8AC3E}">
        <p14:creationId xmlns:p14="http://schemas.microsoft.com/office/powerpoint/2010/main" val="344897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3E01AA8-915D-508D-193F-D3D69A9820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1752" y="0"/>
            <a:ext cx="8368496" cy="5279540"/>
          </a:xfrm>
          <a:prstGeom prst="rect">
            <a:avLst/>
          </a:prstGeom>
        </p:spPr>
      </p:pic>
    </p:spTree>
    <p:extLst>
      <p:ext uri="{BB962C8B-B14F-4D97-AF65-F5344CB8AC3E}">
        <p14:creationId xmlns:p14="http://schemas.microsoft.com/office/powerpoint/2010/main" val="416995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250B5C-819E-D4BA-A960-33464DC334D6}"/>
              </a:ext>
            </a:extLst>
          </p:cNvPr>
          <p:cNvSpPr txBox="1"/>
          <p:nvPr/>
        </p:nvSpPr>
        <p:spPr>
          <a:xfrm>
            <a:off x="0" y="1090279"/>
            <a:ext cx="12192000" cy="2616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Calibri" panose="020F0502020204030204"/>
                <a:ea typeface="+mn-ea"/>
                <a:cs typeface="+mn-cs"/>
              </a:rPr>
              <a:t>Re-Carding Campus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Richard Serafin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SUNY Oneonta</a:t>
            </a:r>
          </a:p>
        </p:txBody>
      </p:sp>
    </p:spTree>
    <p:extLst>
      <p:ext uri="{BB962C8B-B14F-4D97-AF65-F5344CB8AC3E}">
        <p14:creationId xmlns:p14="http://schemas.microsoft.com/office/powerpoint/2010/main" val="360845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BCB9B-7CEA-AA5F-59A5-238B2917FC8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DF7A3E-DC71-3722-7890-1932036E273A}"/>
              </a:ext>
            </a:extLst>
          </p:cNvPr>
          <p:cNvSpPr txBox="1"/>
          <p:nvPr/>
        </p:nvSpPr>
        <p:spPr>
          <a:xfrm>
            <a:off x="0" y="0"/>
            <a:ext cx="12192000" cy="427809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srgbClr val="00529B"/>
                </a:solidFill>
                <a:effectLst/>
                <a:uLnTx/>
                <a:uFillTx/>
                <a:latin typeface="Calibri" panose="020F0502020204030204"/>
                <a:ea typeface="+mn-ea"/>
                <a:cs typeface="+mn-cs"/>
              </a:rPr>
              <a:t>The Setup </a:t>
            </a:r>
          </a:p>
          <a:p>
            <a:pPr lvl="4">
              <a:defRPr/>
            </a:pPr>
            <a:endParaRPr kumimoji="0" lang="en-US" sz="24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2171700" lvl="4" indent="-342900">
              <a:buFont typeface="Wingdings" panose="05000000000000000000" pitchFamily="2" charset="2"/>
              <a:buChar char="v"/>
              <a:defRPr/>
            </a:pPr>
            <a:r>
              <a:rPr kumimoji="0" lang="en-US" sz="2800" b="0" i="0" u="none" strike="noStrike" kern="1200" cap="none" spc="0" normalizeH="0" baseline="0" noProof="0" dirty="0">
                <a:ln>
                  <a:noFill/>
                </a:ln>
                <a:solidFill>
                  <a:srgbClr val="00529B"/>
                </a:solidFill>
                <a:effectLst/>
                <a:uLnTx/>
                <a:uFillTx/>
                <a:latin typeface="Calibri" panose="020F0502020204030204"/>
                <a:ea typeface="+mn-ea"/>
                <a:cs typeface="+mn-cs"/>
              </a:rPr>
              <a:t> Oneonta implemented card access over</a:t>
            </a:r>
            <a:r>
              <a:rPr lang="en-US" sz="2800" dirty="0">
                <a:solidFill>
                  <a:srgbClr val="00529B"/>
                </a:solidFill>
                <a:latin typeface="Calibri" panose="020F0502020204030204"/>
              </a:rPr>
              <a:t> 27 years ago</a:t>
            </a:r>
          </a:p>
          <a:p>
            <a:pPr marL="2171700" lvl="4" indent="-342900">
              <a:buFont typeface="Wingdings" panose="05000000000000000000" pitchFamily="2" charset="2"/>
              <a:buChar char="v"/>
              <a:defRPr/>
            </a:pPr>
            <a:endParaRPr kumimoji="0" lang="en-US" sz="28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2171700" lvl="4" indent="-342900">
              <a:buFont typeface="Wingdings" panose="05000000000000000000" pitchFamily="2" charset="2"/>
              <a:buChar char="v"/>
              <a:defRPr/>
            </a:pPr>
            <a:r>
              <a:rPr lang="en-US" sz="2800" dirty="0">
                <a:solidFill>
                  <a:srgbClr val="00529B"/>
                </a:solidFill>
                <a:latin typeface="Calibri" panose="020F0502020204030204"/>
              </a:rPr>
              <a:t> Over 850 doors have card access</a:t>
            </a:r>
            <a:r>
              <a:rPr kumimoji="0" lang="en-US" sz="2800" b="0" i="0" u="none" strike="noStrike" kern="1200" cap="none" spc="0" normalizeH="0" baseline="0" noProof="0" dirty="0">
                <a:ln>
                  <a:noFill/>
                </a:ln>
                <a:solidFill>
                  <a:srgbClr val="00529B"/>
                </a:solidFill>
                <a:effectLst/>
                <a:uLnTx/>
                <a:uFillTx/>
                <a:latin typeface="Calibri" panose="020F0502020204030204"/>
                <a:ea typeface="+mn-ea"/>
                <a:cs typeface="+mn-cs"/>
              </a:rPr>
              <a:t> </a:t>
            </a:r>
          </a:p>
          <a:p>
            <a:pPr marL="1714500" lvl="3" indent="-342900">
              <a:buFont typeface="Wingdings" panose="05000000000000000000" pitchFamily="2" charset="2"/>
              <a:buChar char="v"/>
              <a:defRPr/>
            </a:pPr>
            <a:endParaRPr kumimoji="0" lang="en-US" sz="28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2171700" lvl="4" indent="-342900">
              <a:buFont typeface="Wingdings" panose="05000000000000000000" pitchFamily="2" charset="2"/>
              <a:buChar char="v"/>
              <a:defRPr/>
            </a:pPr>
            <a:r>
              <a:rPr lang="en-US" sz="2800" dirty="0">
                <a:solidFill>
                  <a:srgbClr val="00529B"/>
                </a:solidFill>
                <a:latin typeface="Calibri" panose="020F0502020204030204"/>
              </a:rPr>
              <a:t> Over 10,000 ID Cards in the system</a:t>
            </a:r>
            <a:endParaRPr kumimoji="0" lang="en-US" sz="2800" b="0" i="0" u="none" strike="noStrike" kern="1200" cap="none" spc="0" normalizeH="0" baseline="0" noProof="0" dirty="0">
              <a:ln>
                <a:noFill/>
              </a:ln>
              <a:solidFill>
                <a:srgbClr val="00529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39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136337-337F-22D6-E1BA-5B5697766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724" y="934602"/>
            <a:ext cx="5537907" cy="3691937"/>
          </a:xfrm>
          <a:prstGeom prst="rect">
            <a:avLst/>
          </a:prstGeom>
        </p:spPr>
      </p:pic>
      <p:sp>
        <p:nvSpPr>
          <p:cNvPr id="6" name="TextBox 5">
            <a:extLst>
              <a:ext uri="{FF2B5EF4-FFF2-40B4-BE49-F238E27FC236}">
                <a16:creationId xmlns:a16="http://schemas.microsoft.com/office/drawing/2014/main" id="{C45E825E-AA2B-40DE-0C59-730393AEA171}"/>
              </a:ext>
            </a:extLst>
          </p:cNvPr>
          <p:cNvSpPr txBox="1"/>
          <p:nvPr/>
        </p:nvSpPr>
        <p:spPr>
          <a:xfrm>
            <a:off x="3391382" y="3612450"/>
            <a:ext cx="6574420" cy="400110"/>
          </a:xfrm>
          <a:prstGeom prst="rect">
            <a:avLst/>
          </a:prstGeom>
          <a:noFill/>
        </p:spPr>
        <p:txBody>
          <a:bodyPr wrap="square" rtlCol="0">
            <a:spAutoFit/>
          </a:bodyPr>
          <a:lstStyle/>
          <a:p>
            <a:r>
              <a:rPr lang="en-US" sz="2000" dirty="0"/>
              <a:t>Low Frequency               LF+HF                 LF+HF+NFC+BT</a:t>
            </a:r>
          </a:p>
        </p:txBody>
      </p:sp>
      <p:sp>
        <p:nvSpPr>
          <p:cNvPr id="7" name="TextBox 6">
            <a:extLst>
              <a:ext uri="{FF2B5EF4-FFF2-40B4-BE49-F238E27FC236}">
                <a16:creationId xmlns:a16="http://schemas.microsoft.com/office/drawing/2014/main" id="{FA6CF91B-FD41-6322-7386-5445F7DF115A}"/>
              </a:ext>
            </a:extLst>
          </p:cNvPr>
          <p:cNvSpPr txBox="1"/>
          <p:nvPr/>
        </p:nvSpPr>
        <p:spPr>
          <a:xfrm>
            <a:off x="3232428" y="3842327"/>
            <a:ext cx="1770927" cy="646331"/>
          </a:xfrm>
          <a:prstGeom prst="rect">
            <a:avLst/>
          </a:prstGeom>
          <a:noFill/>
        </p:spPr>
        <p:txBody>
          <a:bodyPr wrap="square" rtlCol="0">
            <a:spAutoFit/>
          </a:bodyPr>
          <a:lstStyle/>
          <a:p>
            <a:r>
              <a:rPr lang="en-US" sz="3600" dirty="0"/>
              <a:t>1999</a:t>
            </a:r>
            <a:r>
              <a:rPr lang="en-US" dirty="0"/>
              <a:t>  </a:t>
            </a:r>
          </a:p>
        </p:txBody>
      </p:sp>
      <p:sp>
        <p:nvSpPr>
          <p:cNvPr id="8" name="Arrow: Right 7">
            <a:extLst>
              <a:ext uri="{FF2B5EF4-FFF2-40B4-BE49-F238E27FC236}">
                <a16:creationId xmlns:a16="http://schemas.microsoft.com/office/drawing/2014/main" id="{A17D2F0B-0621-6AD9-8E9F-568235653912}"/>
              </a:ext>
            </a:extLst>
          </p:cNvPr>
          <p:cNvSpPr/>
          <p:nvPr/>
        </p:nvSpPr>
        <p:spPr>
          <a:xfrm>
            <a:off x="4514151" y="3928526"/>
            <a:ext cx="101358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4E4E19C-78A9-4A24-7EAD-6BD3512599CB}"/>
              </a:ext>
            </a:extLst>
          </p:cNvPr>
          <p:cNvSpPr txBox="1"/>
          <p:nvPr/>
        </p:nvSpPr>
        <p:spPr>
          <a:xfrm>
            <a:off x="5678303" y="3842327"/>
            <a:ext cx="1344679" cy="646331"/>
          </a:xfrm>
          <a:prstGeom prst="rect">
            <a:avLst/>
          </a:prstGeom>
          <a:noFill/>
        </p:spPr>
        <p:txBody>
          <a:bodyPr wrap="square" rtlCol="0">
            <a:spAutoFit/>
          </a:bodyPr>
          <a:lstStyle/>
          <a:p>
            <a:r>
              <a:rPr lang="en-US" sz="3600" dirty="0"/>
              <a:t>2010</a:t>
            </a:r>
            <a:r>
              <a:rPr lang="en-US" dirty="0"/>
              <a:t>  </a:t>
            </a:r>
          </a:p>
        </p:txBody>
      </p:sp>
      <p:sp>
        <p:nvSpPr>
          <p:cNvPr id="10" name="Arrow: Right 9">
            <a:extLst>
              <a:ext uri="{FF2B5EF4-FFF2-40B4-BE49-F238E27FC236}">
                <a16:creationId xmlns:a16="http://schemas.microsoft.com/office/drawing/2014/main" id="{8EC23C2F-94E3-815F-6D80-37769FB176E6}"/>
              </a:ext>
            </a:extLst>
          </p:cNvPr>
          <p:cNvSpPr/>
          <p:nvPr/>
        </p:nvSpPr>
        <p:spPr>
          <a:xfrm>
            <a:off x="6833576" y="3923175"/>
            <a:ext cx="101358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A331A9-B0D3-1F1E-8B29-A981771DF288}"/>
              </a:ext>
            </a:extLst>
          </p:cNvPr>
          <p:cNvSpPr txBox="1"/>
          <p:nvPr/>
        </p:nvSpPr>
        <p:spPr>
          <a:xfrm>
            <a:off x="7871278" y="3842326"/>
            <a:ext cx="1495252" cy="646331"/>
          </a:xfrm>
          <a:prstGeom prst="rect">
            <a:avLst/>
          </a:prstGeom>
          <a:noFill/>
        </p:spPr>
        <p:txBody>
          <a:bodyPr wrap="square" rtlCol="0">
            <a:spAutoFit/>
          </a:bodyPr>
          <a:lstStyle/>
          <a:p>
            <a:r>
              <a:rPr lang="en-US" sz="3600" dirty="0"/>
              <a:t>2020</a:t>
            </a:r>
            <a:r>
              <a:rPr lang="en-US" dirty="0"/>
              <a:t>  </a:t>
            </a:r>
          </a:p>
        </p:txBody>
      </p:sp>
      <p:sp>
        <p:nvSpPr>
          <p:cNvPr id="17" name="TextBox 16">
            <a:extLst>
              <a:ext uri="{FF2B5EF4-FFF2-40B4-BE49-F238E27FC236}">
                <a16:creationId xmlns:a16="http://schemas.microsoft.com/office/drawing/2014/main" id="{AA5EE8DC-3ECD-6E57-778D-FE4DA6B5284C}"/>
              </a:ext>
            </a:extLst>
          </p:cNvPr>
          <p:cNvSpPr txBox="1"/>
          <p:nvPr/>
        </p:nvSpPr>
        <p:spPr>
          <a:xfrm>
            <a:off x="235677" y="611436"/>
            <a:ext cx="12192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29B"/>
                </a:solidFill>
                <a:effectLst/>
                <a:uLnTx/>
                <a:uFillTx/>
                <a:latin typeface="Calibri" panose="020F0502020204030204"/>
                <a:ea typeface="+mn-ea"/>
                <a:cs typeface="+mn-cs"/>
              </a:rPr>
              <a:t>The door hardware tech has been replaced over the years</a:t>
            </a:r>
          </a:p>
        </p:txBody>
      </p:sp>
    </p:spTree>
    <p:extLst>
      <p:ext uri="{BB962C8B-B14F-4D97-AF65-F5344CB8AC3E}">
        <p14:creationId xmlns:p14="http://schemas.microsoft.com/office/powerpoint/2010/main" val="83267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3247909-F5BD-DA75-79AD-79FD6DCFCBDD}"/>
              </a:ext>
            </a:extLst>
          </p:cNvPr>
          <p:cNvSpPr txBox="1"/>
          <p:nvPr/>
        </p:nvSpPr>
        <p:spPr>
          <a:xfrm>
            <a:off x="0" y="221193"/>
            <a:ext cx="121920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00529B"/>
                </a:solidFill>
                <a:latin typeface="Calibri" panose="020F0502020204030204"/>
              </a:rPr>
              <a:t>The ID Card tech on campus has not changed.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00529B"/>
                </a:solidFill>
                <a:latin typeface="Calibri" panose="020F0502020204030204"/>
              </a:rPr>
              <a:t>The current ID Card is a low frequency unencrypted </a:t>
            </a:r>
            <a:r>
              <a:rPr lang="en-US" sz="3600" dirty="0" err="1">
                <a:solidFill>
                  <a:srgbClr val="00529B"/>
                </a:solidFill>
                <a:latin typeface="Calibri" panose="020F0502020204030204"/>
              </a:rPr>
              <a:t>prox</a:t>
            </a:r>
            <a:r>
              <a:rPr lang="en-US" sz="3600" dirty="0">
                <a:solidFill>
                  <a:srgbClr val="00529B"/>
                </a:solidFill>
                <a:latin typeface="Calibri" panose="020F0502020204030204"/>
              </a:rPr>
              <a:t> card. </a:t>
            </a:r>
          </a:p>
        </p:txBody>
      </p:sp>
      <p:pic>
        <p:nvPicPr>
          <p:cNvPr id="4" name="Picture 3">
            <a:extLst>
              <a:ext uri="{FF2B5EF4-FFF2-40B4-BE49-F238E27FC236}">
                <a16:creationId xmlns:a16="http://schemas.microsoft.com/office/drawing/2014/main" id="{51D0BF54-7C82-FE00-81F0-A09FEAFF4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421" y="2482202"/>
            <a:ext cx="2346433" cy="1480324"/>
          </a:xfrm>
          <a:prstGeom prst="rect">
            <a:avLst/>
          </a:prstGeom>
        </p:spPr>
      </p:pic>
      <p:pic>
        <p:nvPicPr>
          <p:cNvPr id="6" name="Picture 5">
            <a:extLst>
              <a:ext uri="{FF2B5EF4-FFF2-40B4-BE49-F238E27FC236}">
                <a16:creationId xmlns:a16="http://schemas.microsoft.com/office/drawing/2014/main" id="{6EE5DEB7-6215-7A8F-BA9E-57BD54D7B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6073" y="2381186"/>
            <a:ext cx="2783472" cy="1706534"/>
          </a:xfrm>
          <a:prstGeom prst="rect">
            <a:avLst/>
          </a:prstGeom>
        </p:spPr>
      </p:pic>
      <p:sp>
        <p:nvSpPr>
          <p:cNvPr id="7" name="TextBox 6">
            <a:extLst>
              <a:ext uri="{FF2B5EF4-FFF2-40B4-BE49-F238E27FC236}">
                <a16:creationId xmlns:a16="http://schemas.microsoft.com/office/drawing/2014/main" id="{7EAF0F8C-7B85-A1BD-27B5-27F6A7F64E9D}"/>
              </a:ext>
            </a:extLst>
          </p:cNvPr>
          <p:cNvSpPr txBox="1"/>
          <p:nvPr/>
        </p:nvSpPr>
        <p:spPr>
          <a:xfrm>
            <a:off x="3522771" y="4044620"/>
            <a:ext cx="1265488" cy="646331"/>
          </a:xfrm>
          <a:prstGeom prst="rect">
            <a:avLst/>
          </a:prstGeom>
          <a:noFill/>
        </p:spPr>
        <p:txBody>
          <a:bodyPr wrap="square" rtlCol="0">
            <a:spAutoFit/>
          </a:bodyPr>
          <a:lstStyle/>
          <a:p>
            <a:r>
              <a:rPr lang="en-US" sz="3600" dirty="0"/>
              <a:t>1999</a:t>
            </a:r>
            <a:r>
              <a:rPr lang="en-US" dirty="0"/>
              <a:t>  </a:t>
            </a:r>
          </a:p>
        </p:txBody>
      </p:sp>
      <p:sp>
        <p:nvSpPr>
          <p:cNvPr id="8" name="Arrow: Right 7">
            <a:extLst>
              <a:ext uri="{FF2B5EF4-FFF2-40B4-BE49-F238E27FC236}">
                <a16:creationId xmlns:a16="http://schemas.microsoft.com/office/drawing/2014/main" id="{5CA54A29-7C60-B5B1-63D7-949DB48F1CCA}"/>
              </a:ext>
            </a:extLst>
          </p:cNvPr>
          <p:cNvSpPr/>
          <p:nvPr/>
        </p:nvSpPr>
        <p:spPr>
          <a:xfrm>
            <a:off x="5075275" y="4130819"/>
            <a:ext cx="220520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17AE51-4887-7DEF-ACA3-F2E312516CED}"/>
              </a:ext>
            </a:extLst>
          </p:cNvPr>
          <p:cNvSpPr txBox="1"/>
          <p:nvPr/>
        </p:nvSpPr>
        <p:spPr>
          <a:xfrm>
            <a:off x="7524861" y="4044620"/>
            <a:ext cx="1145895" cy="646331"/>
          </a:xfrm>
          <a:prstGeom prst="rect">
            <a:avLst/>
          </a:prstGeom>
          <a:noFill/>
        </p:spPr>
        <p:txBody>
          <a:bodyPr wrap="square" rtlCol="0">
            <a:spAutoFit/>
          </a:bodyPr>
          <a:lstStyle/>
          <a:p>
            <a:r>
              <a:rPr lang="en-US" sz="3600" dirty="0"/>
              <a:t>2026</a:t>
            </a:r>
            <a:r>
              <a:rPr lang="en-US" dirty="0"/>
              <a:t>  </a:t>
            </a:r>
          </a:p>
        </p:txBody>
      </p:sp>
    </p:spTree>
    <p:extLst>
      <p:ext uri="{BB962C8B-B14F-4D97-AF65-F5344CB8AC3E}">
        <p14:creationId xmlns:p14="http://schemas.microsoft.com/office/powerpoint/2010/main" val="211636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677EDA-81C9-0ED6-8F20-C4C2B349AF45}"/>
              </a:ext>
            </a:extLst>
          </p:cNvPr>
          <p:cNvSpPr txBox="1"/>
          <p:nvPr/>
        </p:nvSpPr>
        <p:spPr>
          <a:xfrm>
            <a:off x="0" y="457294"/>
            <a:ext cx="12192000" cy="4093428"/>
          </a:xfrm>
          <a:prstGeom prst="rect">
            <a:avLst/>
          </a:prstGeom>
          <a:noFill/>
        </p:spPr>
        <p:txBody>
          <a:bodyPr wrap="square" rtlCol="0">
            <a:spAutoFit/>
          </a:bodyPr>
          <a:lstStyle/>
          <a:p>
            <a:pPr lvl="1" algn="ctr"/>
            <a:r>
              <a:rPr lang="en-US" sz="4000" b="1" i="1" dirty="0">
                <a:solidFill>
                  <a:schemeClr val="accent5">
                    <a:lumMod val="75000"/>
                  </a:schemeClr>
                </a:solidFill>
              </a:rPr>
              <a:t>The Project</a:t>
            </a:r>
          </a:p>
          <a:p>
            <a:pPr lvl="1"/>
            <a:r>
              <a:rPr lang="en-US" sz="2800" b="1" dirty="0">
                <a:solidFill>
                  <a:schemeClr val="accent5">
                    <a:lumMod val="75000"/>
                  </a:schemeClr>
                </a:solidFill>
              </a:rPr>
              <a:t>Goal:</a:t>
            </a:r>
          </a:p>
          <a:p>
            <a:pPr lvl="1"/>
            <a:r>
              <a:rPr lang="en-US" sz="2000" b="1" dirty="0">
                <a:solidFill>
                  <a:schemeClr val="accent5">
                    <a:lumMod val="75000"/>
                  </a:schemeClr>
                </a:solidFill>
              </a:rPr>
              <a:t>	</a:t>
            </a:r>
            <a:r>
              <a:rPr lang="en-US" sz="2400" dirty="0">
                <a:solidFill>
                  <a:schemeClr val="accent5">
                    <a:lumMod val="75000"/>
                  </a:schemeClr>
                </a:solidFill>
              </a:rPr>
              <a:t>Replace all Prox ID Cards (Low Frequency  - 125 kHz) on campus </a:t>
            </a:r>
          </a:p>
          <a:p>
            <a:pPr lvl="1"/>
            <a:r>
              <a:rPr lang="en-US" sz="2400" dirty="0">
                <a:solidFill>
                  <a:schemeClr val="accent5">
                    <a:lumMod val="75000"/>
                  </a:schemeClr>
                </a:solidFill>
              </a:rPr>
              <a:t>	with </a:t>
            </a:r>
            <a:r>
              <a:rPr lang="en-US" sz="2400" b="1" dirty="0">
                <a:solidFill>
                  <a:schemeClr val="accent5">
                    <a:lumMod val="75000"/>
                  </a:schemeClr>
                </a:solidFill>
              </a:rPr>
              <a:t>Seos</a:t>
            </a:r>
            <a:r>
              <a:rPr lang="en-US" sz="2400" dirty="0">
                <a:solidFill>
                  <a:schemeClr val="accent5">
                    <a:lumMod val="75000"/>
                  </a:schemeClr>
                </a:solidFill>
              </a:rPr>
              <a:t> Cards (High Frequency – 13.56MHz)</a:t>
            </a:r>
          </a:p>
          <a:p>
            <a:pPr lvl="1"/>
            <a:endParaRPr lang="en-US" sz="2400" b="1" dirty="0">
              <a:solidFill>
                <a:schemeClr val="accent5">
                  <a:lumMod val="75000"/>
                </a:schemeClr>
              </a:solidFill>
            </a:endParaRPr>
          </a:p>
          <a:p>
            <a:pPr lvl="1"/>
            <a:r>
              <a:rPr lang="en-US" sz="2800" b="1" dirty="0">
                <a:solidFill>
                  <a:schemeClr val="accent5">
                    <a:lumMod val="75000"/>
                  </a:schemeClr>
                </a:solidFill>
              </a:rPr>
              <a:t>Why:</a:t>
            </a:r>
            <a:endParaRPr lang="en-US" sz="2800" dirty="0">
              <a:solidFill>
                <a:schemeClr val="accent5">
                  <a:lumMod val="75000"/>
                </a:schemeClr>
              </a:solidFill>
            </a:endParaRPr>
          </a:p>
          <a:p>
            <a:pPr lvl="2"/>
            <a:r>
              <a:rPr lang="en-US" sz="2400" u="sng" dirty="0">
                <a:solidFill>
                  <a:schemeClr val="accent5">
                    <a:lumMod val="75000"/>
                  </a:schemeClr>
                </a:solidFill>
              </a:rPr>
              <a:t>Security</a:t>
            </a:r>
            <a:r>
              <a:rPr lang="en-US" sz="2400" dirty="0">
                <a:solidFill>
                  <a:schemeClr val="accent5">
                    <a:lumMod val="75000"/>
                  </a:schemeClr>
                </a:solidFill>
              </a:rPr>
              <a:t> – AES–128 bit encryption prevents cloning and unauthorized access</a:t>
            </a:r>
          </a:p>
          <a:p>
            <a:pPr lvl="2"/>
            <a:r>
              <a:rPr lang="en-US" sz="2400" u="sng" dirty="0">
                <a:solidFill>
                  <a:schemeClr val="accent5">
                    <a:lumMod val="75000"/>
                  </a:schemeClr>
                </a:solidFill>
              </a:rPr>
              <a:t>High Frequency</a:t>
            </a:r>
            <a:r>
              <a:rPr lang="en-US" sz="2400" dirty="0">
                <a:solidFill>
                  <a:schemeClr val="accent5">
                    <a:lumMod val="75000"/>
                  </a:schemeClr>
                </a:solidFill>
              </a:rPr>
              <a:t> – 13.56MHz has a longer read range</a:t>
            </a:r>
          </a:p>
          <a:p>
            <a:pPr lvl="2"/>
            <a:r>
              <a:rPr lang="en-US" sz="2400" u="sng" dirty="0">
                <a:solidFill>
                  <a:schemeClr val="accent5">
                    <a:lumMod val="75000"/>
                  </a:schemeClr>
                </a:solidFill>
              </a:rPr>
              <a:t>Migration Path</a:t>
            </a:r>
            <a:r>
              <a:rPr lang="en-US" sz="2400" dirty="0">
                <a:solidFill>
                  <a:schemeClr val="accent5">
                    <a:lumMod val="75000"/>
                  </a:schemeClr>
                </a:solidFill>
              </a:rPr>
              <a:t> – to Mobile devices with NFC if desired in the future</a:t>
            </a:r>
          </a:p>
          <a:p>
            <a:r>
              <a:rPr lang="en-US" sz="2000" dirty="0">
                <a:solidFill>
                  <a:schemeClr val="accent5">
                    <a:lumMod val="75000"/>
                  </a:schemeClr>
                </a:solidFill>
              </a:rPr>
              <a:t>		*Not planning to go Mobile in the next 3-5 years</a:t>
            </a:r>
          </a:p>
        </p:txBody>
      </p:sp>
    </p:spTree>
    <p:extLst>
      <p:ext uri="{BB962C8B-B14F-4D97-AF65-F5344CB8AC3E}">
        <p14:creationId xmlns:p14="http://schemas.microsoft.com/office/powerpoint/2010/main" val="235511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E842F-8505-8DBE-487F-F92C3548CF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22DD5E8-71A9-82A5-97BA-2CF9792C4E24}"/>
              </a:ext>
            </a:extLst>
          </p:cNvPr>
          <p:cNvSpPr/>
          <p:nvPr/>
        </p:nvSpPr>
        <p:spPr>
          <a:xfrm>
            <a:off x="0" y="110299"/>
            <a:ext cx="12192000" cy="15448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Evidence of a High Performing Team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529B"/>
                </a:solidFill>
                <a:latin typeface="Calibri" panose="020F0502020204030204"/>
              </a:rPr>
              <a:t>Information – </a:t>
            </a:r>
            <a:r>
              <a:rPr lang="en-US" sz="2800" dirty="0">
                <a:solidFill>
                  <a:srgbClr val="00529B"/>
                </a:solidFill>
                <a:latin typeface="Calibri" panose="020F0502020204030204"/>
              </a:rPr>
              <a:t>make sure everyone has all the 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529B"/>
                </a:solidFill>
                <a:latin typeface="Calibri" panose="020F0502020204030204"/>
              </a:rPr>
              <a:t>Communication</a:t>
            </a:r>
            <a:r>
              <a:rPr lang="en-US" sz="2800" dirty="0">
                <a:solidFill>
                  <a:srgbClr val="00529B"/>
                </a:solidFill>
                <a:latin typeface="Calibri" panose="020F0502020204030204"/>
              </a:rPr>
              <a:t> - weekly meetings with open discussion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30000" noProof="0" dirty="0">
              <a:ln>
                <a:noFill/>
              </a:ln>
              <a:solidFill>
                <a:srgbClr val="C00000"/>
              </a:solidFill>
              <a:effectLst/>
              <a:uLnTx/>
              <a:uFillTx/>
              <a:latin typeface="Calibri" panose="020F0502020204030204"/>
              <a:ea typeface="+mn-ea"/>
              <a:cs typeface="Arial"/>
            </a:endParaRPr>
          </a:p>
          <a:p>
            <a:pPr lvl="8">
              <a:defRPr/>
            </a:pPr>
            <a:endParaRPr kumimoji="0" lang="en-US" sz="3600" b="0" i="0" u="none" strike="noStrike" kern="1200" cap="none" spc="0" normalizeH="0" baseline="30000" noProof="0" dirty="0">
              <a:ln>
                <a:noFill/>
              </a:ln>
              <a:solidFill>
                <a:srgbClr val="C00000"/>
              </a:solidFill>
              <a:effectLst/>
              <a:uLnTx/>
              <a:uFillTx/>
              <a:latin typeface="Arial"/>
              <a:ea typeface="+mn-ea"/>
              <a:cs typeface="Arial"/>
            </a:endParaRPr>
          </a:p>
        </p:txBody>
      </p:sp>
      <p:sp>
        <p:nvSpPr>
          <p:cNvPr id="3" name="TextBox 2">
            <a:extLst>
              <a:ext uri="{FF2B5EF4-FFF2-40B4-BE49-F238E27FC236}">
                <a16:creationId xmlns:a16="http://schemas.microsoft.com/office/drawing/2014/main" id="{CA7F0599-A203-B7D4-77A6-64CC5BA01D44}"/>
              </a:ext>
            </a:extLst>
          </p:cNvPr>
          <p:cNvSpPr txBox="1"/>
          <p:nvPr/>
        </p:nvSpPr>
        <p:spPr>
          <a:xfrm>
            <a:off x="0" y="2254929"/>
            <a:ext cx="12191998" cy="2903359"/>
          </a:xfrm>
          <a:prstGeom prst="rect">
            <a:avLst/>
          </a:prstGeom>
          <a:noFill/>
        </p:spPr>
        <p:txBody>
          <a:bodyPr wrap="square" rtlCol="0">
            <a:spAutoFit/>
          </a:bodyPr>
          <a:lstStyle/>
          <a:p>
            <a:pPr algn="ctr">
              <a:defRPr/>
            </a:pPr>
            <a:r>
              <a:rPr lang="en-US" sz="4000" baseline="30000" dirty="0">
                <a:solidFill>
                  <a:schemeClr val="accent5">
                    <a:lumMod val="75000"/>
                  </a:schemeClr>
                </a:solidFill>
                <a:cs typeface="Arial"/>
              </a:rPr>
              <a:t>The Team</a:t>
            </a:r>
          </a:p>
          <a:p>
            <a:pPr marL="3771900" lvl="7" indent="-571500">
              <a:buFont typeface="Wingdings" panose="05000000000000000000" pitchFamily="2" charset="2"/>
              <a:buChar char="Ø"/>
              <a:defRPr/>
            </a:pPr>
            <a:r>
              <a:rPr lang="en-US" sz="3200" baseline="30000" dirty="0">
                <a:solidFill>
                  <a:schemeClr val="accent5">
                    <a:lumMod val="75000"/>
                  </a:schemeClr>
                </a:solidFill>
                <a:cs typeface="Arial"/>
              </a:rPr>
              <a:t>ITS CIO office	</a:t>
            </a:r>
            <a:r>
              <a:rPr lang="en-US" sz="3200" b="1" baseline="30000" dirty="0">
                <a:solidFill>
                  <a:schemeClr val="accent5">
                    <a:lumMod val="75000"/>
                  </a:schemeClr>
                </a:solidFill>
                <a:cs typeface="Arial"/>
              </a:rPr>
              <a:t>Now responsible for Card Access</a:t>
            </a:r>
            <a:r>
              <a:rPr lang="en-US" sz="3200" baseline="30000" dirty="0">
                <a:solidFill>
                  <a:schemeClr val="accent5">
                    <a:lumMod val="75000"/>
                  </a:schemeClr>
                </a:solidFill>
                <a:cs typeface="Arial"/>
              </a:rPr>
              <a:t>			</a:t>
            </a:r>
          </a:p>
          <a:p>
            <a:pPr marL="4114800" lvl="8" indent="-457200">
              <a:buFont typeface="Wingdings" panose="05000000000000000000" pitchFamily="2" charset="2"/>
              <a:buChar char="§"/>
              <a:defRPr/>
            </a:pPr>
            <a:r>
              <a:rPr lang="en-US" sz="3200" baseline="30000" dirty="0">
                <a:solidFill>
                  <a:schemeClr val="accent5">
                    <a:lumMod val="75000"/>
                  </a:schemeClr>
                </a:solidFill>
                <a:cs typeface="Arial"/>
              </a:rPr>
              <a:t>ITS Security Office</a:t>
            </a:r>
          </a:p>
          <a:p>
            <a:pPr marL="4114800" lvl="8" indent="-457200">
              <a:buFont typeface="Wingdings" panose="05000000000000000000" pitchFamily="2" charset="2"/>
              <a:buChar char="§"/>
              <a:defRPr/>
            </a:pPr>
            <a:r>
              <a:rPr lang="en-US" sz="3200" baseline="30000" dirty="0">
                <a:solidFill>
                  <a:schemeClr val="accent5">
                    <a:lumMod val="75000"/>
                  </a:schemeClr>
                </a:solidFill>
                <a:cs typeface="Arial"/>
              </a:rPr>
              <a:t>ITS Systems Office		</a:t>
            </a:r>
          </a:p>
          <a:p>
            <a:pPr marL="4114800" lvl="8" indent="-457200">
              <a:buFont typeface="Wingdings" panose="05000000000000000000" pitchFamily="2" charset="2"/>
              <a:buChar char="§"/>
              <a:defRPr/>
            </a:pPr>
            <a:r>
              <a:rPr lang="en-US" sz="3200" baseline="30000" dirty="0">
                <a:solidFill>
                  <a:schemeClr val="accent5">
                    <a:lumMod val="75000"/>
                  </a:schemeClr>
                </a:solidFill>
                <a:cs typeface="Arial"/>
              </a:rPr>
              <a:t>ITS Networking &amp; Telecomm</a:t>
            </a:r>
          </a:p>
          <a:p>
            <a:pPr marL="4114800" lvl="8" indent="-457200">
              <a:buFont typeface="Wingdings" panose="05000000000000000000" pitchFamily="2" charset="2"/>
              <a:buChar char="§"/>
              <a:defRPr/>
            </a:pPr>
            <a:r>
              <a:rPr lang="en-US" sz="3200" baseline="30000" dirty="0">
                <a:solidFill>
                  <a:schemeClr val="accent5">
                    <a:lumMod val="75000"/>
                  </a:schemeClr>
                </a:solidFill>
                <a:cs typeface="Arial"/>
              </a:rPr>
              <a:t>ITS Desktop support &amp; Labs</a:t>
            </a:r>
          </a:p>
          <a:p>
            <a:pPr lvl="8">
              <a:defRPr/>
            </a:pPr>
            <a:endParaRPr lang="en-US" sz="1000" baseline="30000" dirty="0">
              <a:solidFill>
                <a:schemeClr val="accent5">
                  <a:lumMod val="75000"/>
                </a:schemeClr>
              </a:solidFill>
              <a:cs typeface="Arial"/>
            </a:endParaRPr>
          </a:p>
          <a:p>
            <a:pPr marL="3771900" lvl="7" indent="-571500">
              <a:buFont typeface="Wingdings" panose="05000000000000000000" pitchFamily="2" charset="2"/>
              <a:buChar char="Ø"/>
              <a:defRPr/>
            </a:pPr>
            <a:r>
              <a:rPr lang="en-US" sz="3200" baseline="30000" dirty="0">
                <a:solidFill>
                  <a:schemeClr val="accent5">
                    <a:lumMod val="75000"/>
                  </a:schemeClr>
                </a:solidFill>
                <a:cs typeface="Arial"/>
              </a:rPr>
              <a:t>OAS Business Office</a:t>
            </a:r>
          </a:p>
          <a:p>
            <a:pPr marL="4229100" lvl="8" indent="-571500">
              <a:buFont typeface="Wingdings" panose="05000000000000000000" pitchFamily="2" charset="2"/>
              <a:buChar char="§"/>
              <a:defRPr/>
            </a:pPr>
            <a:r>
              <a:rPr lang="en-US" sz="3200" baseline="30000" dirty="0">
                <a:solidFill>
                  <a:schemeClr val="accent5">
                    <a:lumMod val="75000"/>
                  </a:schemeClr>
                </a:solidFill>
                <a:cs typeface="Arial"/>
              </a:rPr>
              <a:t>OAS ID Card Office</a:t>
            </a:r>
          </a:p>
        </p:txBody>
      </p:sp>
    </p:spTree>
    <p:extLst>
      <p:ext uri="{BB962C8B-B14F-4D97-AF65-F5344CB8AC3E}">
        <p14:creationId xmlns:p14="http://schemas.microsoft.com/office/powerpoint/2010/main" val="82007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159E0-6AAF-8E8D-D957-17FDA48F9F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C4F4ED-178C-03CC-7B33-11CC9F7A4940}"/>
              </a:ext>
            </a:extLst>
          </p:cNvPr>
          <p:cNvSpPr txBox="1"/>
          <p:nvPr/>
        </p:nvSpPr>
        <p:spPr>
          <a:xfrm>
            <a:off x="127322" y="0"/>
            <a:ext cx="12192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Evidence of a High Performing Team </a:t>
            </a:r>
          </a:p>
          <a:p>
            <a:pPr lvl="0" algn="ctr">
              <a:defRPr/>
            </a:pPr>
            <a:r>
              <a:rPr lang="en-US" sz="2800" b="1" dirty="0">
                <a:solidFill>
                  <a:srgbClr val="00529B"/>
                </a:solidFill>
                <a:latin typeface="Calibri" panose="020F0502020204030204"/>
              </a:rPr>
              <a:t>Break-out Teams</a:t>
            </a:r>
            <a:r>
              <a:rPr lang="en-US" sz="2800" dirty="0">
                <a:solidFill>
                  <a:srgbClr val="00529B"/>
                </a:solidFill>
                <a:latin typeface="Calibri" panose="020F0502020204030204"/>
              </a:rPr>
              <a:t> </a:t>
            </a:r>
            <a:r>
              <a:rPr lang="en-US" sz="2800" b="1" dirty="0">
                <a:solidFill>
                  <a:srgbClr val="00529B"/>
                </a:solidFill>
              </a:rPr>
              <a:t>– </a:t>
            </a:r>
            <a:r>
              <a:rPr lang="en-US" sz="2800" dirty="0">
                <a:solidFill>
                  <a:srgbClr val="00529B"/>
                </a:solidFill>
                <a:latin typeface="Calibri" panose="020F0502020204030204"/>
              </a:rPr>
              <a:t>to get tasks done</a:t>
            </a:r>
          </a:p>
          <a:p>
            <a:pPr lvl="0" algn="ctr">
              <a:defRPr/>
            </a:pPr>
            <a:r>
              <a:rPr lang="en-US" sz="2800" b="1" dirty="0">
                <a:solidFill>
                  <a:srgbClr val="00529B"/>
                </a:solidFill>
                <a:latin typeface="Calibri" panose="020F0502020204030204"/>
              </a:rPr>
              <a:t>Communication </a:t>
            </a:r>
            <a:r>
              <a:rPr lang="en-US" sz="2800" b="1" dirty="0">
                <a:solidFill>
                  <a:srgbClr val="00529B"/>
                </a:solidFill>
              </a:rPr>
              <a:t>– </a:t>
            </a:r>
            <a:r>
              <a:rPr lang="en-US" sz="2800" dirty="0">
                <a:solidFill>
                  <a:srgbClr val="00529B"/>
                </a:solidFill>
                <a:latin typeface="Calibri" panose="020F0502020204030204"/>
              </a:rPr>
              <a:t>Phone calls, E-Mails, Chats</a:t>
            </a:r>
            <a:endParaRPr kumimoji="0" lang="en-US" sz="2800" i="0" u="none" strike="noStrike" kern="1200" cap="none" spc="0" normalizeH="0" baseline="30000" noProof="0" dirty="0">
              <a:ln>
                <a:noFill/>
              </a:ln>
              <a:solidFill>
                <a:srgbClr val="C00000"/>
              </a:solidFill>
              <a:effectLst/>
              <a:uLnTx/>
              <a:uFillTx/>
              <a:latin typeface="Calibri" panose="020F0502020204030204"/>
              <a:ea typeface="+mn-ea"/>
              <a:cs typeface="Arial"/>
            </a:endParaRPr>
          </a:p>
        </p:txBody>
      </p:sp>
      <p:sp>
        <p:nvSpPr>
          <p:cNvPr id="2" name="TextBox 1">
            <a:extLst>
              <a:ext uri="{FF2B5EF4-FFF2-40B4-BE49-F238E27FC236}">
                <a16:creationId xmlns:a16="http://schemas.microsoft.com/office/drawing/2014/main" id="{0F0124BC-66F9-3510-C85D-DA31068CE0DC}"/>
              </a:ext>
            </a:extLst>
          </p:cNvPr>
          <p:cNvSpPr txBox="1"/>
          <p:nvPr/>
        </p:nvSpPr>
        <p:spPr>
          <a:xfrm>
            <a:off x="0" y="2122245"/>
            <a:ext cx="12192000" cy="2226250"/>
          </a:xfrm>
          <a:prstGeom prst="rect">
            <a:avLst/>
          </a:prstGeom>
          <a:noFill/>
        </p:spPr>
        <p:txBody>
          <a:bodyPr wrap="square" rtlCol="0">
            <a:spAutoFit/>
          </a:bodyPr>
          <a:lstStyle/>
          <a:p>
            <a:pPr algn="ctr">
              <a:defRPr/>
            </a:pPr>
            <a:r>
              <a:rPr lang="en-US" sz="4000" b="1" baseline="30000" dirty="0">
                <a:solidFill>
                  <a:srgbClr val="C00000"/>
                </a:solidFill>
                <a:cs typeface="Arial"/>
              </a:rPr>
              <a:t>Discovery teams</a:t>
            </a:r>
          </a:p>
          <a:p>
            <a:pPr algn="ctr">
              <a:defRPr/>
            </a:pPr>
            <a:endParaRPr lang="en-US" sz="4000" b="1" baseline="30000" dirty="0">
              <a:solidFill>
                <a:srgbClr val="C00000"/>
              </a:solidFill>
              <a:cs typeface="Arial"/>
            </a:endParaRPr>
          </a:p>
          <a:p>
            <a:pPr algn="ctr">
              <a:defRPr/>
            </a:pPr>
            <a:r>
              <a:rPr lang="en-US" sz="3200" baseline="30000" dirty="0">
                <a:solidFill>
                  <a:srgbClr val="C00000"/>
                </a:solidFill>
                <a:cs typeface="Arial"/>
              </a:rPr>
              <a:t>ID Card Use Cases on Campus </a:t>
            </a:r>
          </a:p>
          <a:p>
            <a:pPr algn="ctr">
              <a:defRPr/>
            </a:pPr>
            <a:endParaRPr lang="en-US" sz="3200" baseline="30000" dirty="0">
              <a:solidFill>
                <a:srgbClr val="C00000"/>
              </a:solidFill>
              <a:cs typeface="Arial"/>
            </a:endParaRPr>
          </a:p>
          <a:p>
            <a:pPr algn="ctr">
              <a:defRPr/>
            </a:pPr>
            <a:r>
              <a:rPr lang="en-US" sz="3200" baseline="30000" dirty="0">
                <a:solidFill>
                  <a:srgbClr val="C00000"/>
                </a:solidFill>
                <a:cs typeface="Arial"/>
              </a:rPr>
              <a:t>Card Technology options</a:t>
            </a:r>
          </a:p>
          <a:p>
            <a:pPr marL="2857500" lvl="5" indent="-571500">
              <a:buFont typeface="Arial" panose="020B0604020202020204" pitchFamily="34" charset="0"/>
              <a:buChar char="•"/>
              <a:defRPr/>
            </a:pPr>
            <a:endParaRPr lang="en-US" sz="3200" baseline="30000" dirty="0">
              <a:solidFill>
                <a:srgbClr val="C00000"/>
              </a:solidFill>
              <a:cs typeface="Arial"/>
            </a:endParaRPr>
          </a:p>
        </p:txBody>
      </p:sp>
    </p:spTree>
    <p:extLst>
      <p:ext uri="{BB962C8B-B14F-4D97-AF65-F5344CB8AC3E}">
        <p14:creationId xmlns:p14="http://schemas.microsoft.com/office/powerpoint/2010/main" val="1315984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SUNY Oneonta">
      <a:dk1>
        <a:srgbClr val="000000"/>
      </a:dk1>
      <a:lt1>
        <a:srgbClr val="FFFFFF"/>
      </a:lt1>
      <a:dk2>
        <a:srgbClr val="CB2C30"/>
      </a:dk2>
      <a:lt2>
        <a:srgbClr val="FFFFFF"/>
      </a:lt2>
      <a:accent1>
        <a:srgbClr val="CB2C30"/>
      </a:accent1>
      <a:accent2>
        <a:srgbClr val="F6F6F6"/>
      </a:accent2>
      <a:accent3>
        <a:srgbClr val="CB2C30"/>
      </a:accent3>
      <a:accent4>
        <a:srgbClr val="F6F6F6"/>
      </a:accent4>
      <a:accent5>
        <a:srgbClr val="CB2C30"/>
      </a:accent5>
      <a:accent6>
        <a:srgbClr val="515151"/>
      </a:accent6>
      <a:hlink>
        <a:srgbClr val="000000"/>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E4D3165A5BB840B2499A65744FABDF" ma:contentTypeVersion="13" ma:contentTypeDescription="Create a new document." ma:contentTypeScope="" ma:versionID="7f8627cf2da6d4abdfd7a4c39af4fd58">
  <xsd:schema xmlns:xsd="http://www.w3.org/2001/XMLSchema" xmlns:xs="http://www.w3.org/2001/XMLSchema" xmlns:p="http://schemas.microsoft.com/office/2006/metadata/properties" xmlns:ns3="7026c271-1313-452e-a57f-90a875a43503" xmlns:ns4="488285d6-3875-4509-b2fb-703f10ffbcf1" targetNamespace="http://schemas.microsoft.com/office/2006/metadata/properties" ma:root="true" ma:fieldsID="671e098b0e68fde34a86993191eaa243" ns3:_="" ns4:_="">
    <xsd:import namespace="7026c271-1313-452e-a57f-90a875a43503"/>
    <xsd:import namespace="488285d6-3875-4509-b2fb-703f10ffbcf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6c271-1313-452e-a57f-90a875a435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285d6-3875-4509-b2fb-703f10ff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A19448-B7BF-4AD8-A82B-CB4D0162A58A}">
  <ds:schemaRefs>
    <ds:schemaRef ds:uri="http://schemas.microsoft.com/sharepoint/v3/contenttype/forms"/>
  </ds:schemaRefs>
</ds:datastoreItem>
</file>

<file path=customXml/itemProps2.xml><?xml version="1.0" encoding="utf-8"?>
<ds:datastoreItem xmlns:ds="http://schemas.openxmlformats.org/officeDocument/2006/customXml" ds:itemID="{27C3FFA5-83EF-4536-9467-56ED3AD2B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26c271-1313-452e-a57f-90a875a43503"/>
    <ds:schemaRef ds:uri="488285d6-3875-4509-b2fb-703f10ff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2D335A-66B0-465F-93A8-0849327A7E3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7339</TotalTime>
  <Words>1650</Words>
  <Application>Microsoft Office PowerPoint</Application>
  <PresentationFormat>Widescreen</PresentationFormat>
  <Paragraphs>209</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McKasty, Merissa</dc:creator>
  <cp:lastModifiedBy>Serafin, Rick</cp:lastModifiedBy>
  <cp:revision>154</cp:revision>
  <dcterms:created xsi:type="dcterms:W3CDTF">2019-03-28T13:59:09Z</dcterms:created>
  <dcterms:modified xsi:type="dcterms:W3CDTF">2026-05-04T20:02:09Z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0x010100E5E4D3165A5BB840B2499A65744FABDF</vt:lpwstr>
  </property>
</Properties>
</file>