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  <p:sldId id="265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iu4w6txJbmLLUrzQQ1IQahc7TlS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6" autoAdjust="0"/>
    <p:restoredTop sz="86441" autoAdjust="0"/>
  </p:normalViewPr>
  <p:slideViewPr>
    <p:cSldViewPr snapToGrid="0">
      <p:cViewPr varScale="1">
        <p:scale>
          <a:sx n="81" d="100"/>
          <a:sy n="81" d="100"/>
        </p:scale>
        <p:origin x="60" y="360"/>
      </p:cViewPr>
      <p:guideLst/>
    </p:cSldViewPr>
  </p:slideViewPr>
  <p:outlineViewPr>
    <p:cViewPr>
      <p:scale>
        <a:sx n="33" d="100"/>
        <a:sy n="33" d="100"/>
      </p:scale>
      <p:origin x="0" y="-690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US"/>
              <a:t>INTRODUCTION- Background 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>
          <a:extLst>
            <a:ext uri="{FF2B5EF4-FFF2-40B4-BE49-F238E27FC236}">
              <a16:creationId xmlns:a16="http://schemas.microsoft.com/office/drawing/2014/main" id="{20BC3BBA-C6F3-D6D9-DBDE-DB820E485D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:notes">
            <a:extLst>
              <a:ext uri="{FF2B5EF4-FFF2-40B4-BE49-F238E27FC236}">
                <a16:creationId xmlns:a16="http://schemas.microsoft.com/office/drawing/2014/main" id="{389F07D0-12E5-3234-3395-22B53D67C21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8" name="Google Shape;128;p6:notes">
            <a:extLst>
              <a:ext uri="{FF2B5EF4-FFF2-40B4-BE49-F238E27FC236}">
                <a16:creationId xmlns:a16="http://schemas.microsoft.com/office/drawing/2014/main" id="{DB0F1114-3B74-A730-F2C3-D51D781962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29" name="Google Shape;129;p6:notes">
            <a:extLst>
              <a:ext uri="{FF2B5EF4-FFF2-40B4-BE49-F238E27FC236}">
                <a16:creationId xmlns:a16="http://schemas.microsoft.com/office/drawing/2014/main" id="{883C63E9-863A-CF3D-A2D2-9043EFA87B7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09655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96" name="Google Shape;96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00529B"/>
                </a:solidFill>
              </a:rPr>
              <a:t>/ Succinctly state: What are you trying to do? Why? And what are the expected outcomes?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00529B"/>
                </a:solidFill>
              </a:rPr>
              <a:t>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05" name="Google Shape;105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>
          <a:extLst>
            <a:ext uri="{FF2B5EF4-FFF2-40B4-BE49-F238E27FC236}">
              <a16:creationId xmlns:a16="http://schemas.microsoft.com/office/drawing/2014/main" id="{E66603C7-758B-245F-0800-B60CEF60B8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:notes">
            <a:extLst>
              <a:ext uri="{FF2B5EF4-FFF2-40B4-BE49-F238E27FC236}">
                <a16:creationId xmlns:a16="http://schemas.microsoft.com/office/drawing/2014/main" id="{D9254A3D-56F6-02E2-BB33-1B06D620155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3:notes">
            <a:extLst>
              <a:ext uri="{FF2B5EF4-FFF2-40B4-BE49-F238E27FC236}">
                <a16:creationId xmlns:a16="http://schemas.microsoft.com/office/drawing/2014/main" id="{40CC243A-A140-1C42-84E0-E20EB6E74F8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00529B"/>
                </a:solidFill>
              </a:rPr>
              <a:t>/ Succinctly state: What are you trying to do? Why? And what are the expected outcomes?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rgbClr val="00529B"/>
                </a:solidFill>
              </a:rPr>
              <a:t>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05" name="Google Shape;105;p3:notes">
            <a:extLst>
              <a:ext uri="{FF2B5EF4-FFF2-40B4-BE49-F238E27FC236}">
                <a16:creationId xmlns:a16="http://schemas.microsoft.com/office/drawing/2014/main" id="{0BC8112F-F529-61F0-17F9-E5E7411A3EF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774771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2" name="Google Shape;112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13" name="Google Shape;113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0" name="Google Shape;120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21" name="Google Shape;121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8" name="Google Shape;128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29" name="Google Shape;129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>
          <a:extLst>
            <a:ext uri="{FF2B5EF4-FFF2-40B4-BE49-F238E27FC236}">
              <a16:creationId xmlns:a16="http://schemas.microsoft.com/office/drawing/2014/main" id="{C9FE2B19-60B0-698C-4E09-3EBCA04485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:notes">
            <a:extLst>
              <a:ext uri="{FF2B5EF4-FFF2-40B4-BE49-F238E27FC236}">
                <a16:creationId xmlns:a16="http://schemas.microsoft.com/office/drawing/2014/main" id="{A2FE2F74-06F1-40EE-228E-EBA8AE650CD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8" name="Google Shape;128;p6:notes">
            <a:extLst>
              <a:ext uri="{FF2B5EF4-FFF2-40B4-BE49-F238E27FC236}">
                <a16:creationId xmlns:a16="http://schemas.microsoft.com/office/drawing/2014/main" id="{73183E65-F39F-99D8-C43A-B07C3295E5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29" name="Google Shape;129;p6:notes">
            <a:extLst>
              <a:ext uri="{FF2B5EF4-FFF2-40B4-BE49-F238E27FC236}">
                <a16:creationId xmlns:a16="http://schemas.microsoft.com/office/drawing/2014/main" id="{24A2D7BF-2777-9190-73F1-AB83CEF619D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732111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>
          <a:extLst>
            <a:ext uri="{FF2B5EF4-FFF2-40B4-BE49-F238E27FC236}">
              <a16:creationId xmlns:a16="http://schemas.microsoft.com/office/drawing/2014/main" id="{77DB281B-E1F1-B5AB-428B-B6DE936610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:notes">
            <a:extLst>
              <a:ext uri="{FF2B5EF4-FFF2-40B4-BE49-F238E27FC236}">
                <a16:creationId xmlns:a16="http://schemas.microsoft.com/office/drawing/2014/main" id="{916B2AEC-FCFD-60D0-7BB5-9B2527B2129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8" name="Google Shape;128;p6:notes">
            <a:extLst>
              <a:ext uri="{FF2B5EF4-FFF2-40B4-BE49-F238E27FC236}">
                <a16:creationId xmlns:a16="http://schemas.microsoft.com/office/drawing/2014/main" id="{11D12273-3F09-1614-64AC-B015C7195A5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29" name="Google Shape;129;p6:notes">
            <a:extLst>
              <a:ext uri="{FF2B5EF4-FFF2-40B4-BE49-F238E27FC236}">
                <a16:creationId xmlns:a16="http://schemas.microsoft.com/office/drawing/2014/main" id="{01753D96-460C-23F1-FCA1-A9C443522C4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43288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" descr="GOLD LOGO.eps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77920" y="1823589"/>
            <a:ext cx="8677840" cy="3029763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"/>
          <p:cNvSpPr>
            <a:spLocks noGrp="1"/>
          </p:cNvSpPr>
          <p:nvPr>
            <p:ph type="title" idx="4294967295"/>
          </p:nvPr>
        </p:nvSpPr>
        <p:spPr>
          <a:xfrm>
            <a:off x="581910" y="782087"/>
            <a:ext cx="6243746" cy="434549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91425" tIns="45700" rIns="91425" bIns="457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67"/>
              <a:buFont typeface="Calibri"/>
              <a:buNone/>
              <a:tabLst/>
              <a:defRPr/>
            </a:pPr>
            <a:endParaRPr kumimoji="0" lang="en-US" sz="6667" b="0" i="0" u="none" strike="noStrike" kern="0" cap="none" spc="0" normalizeH="0" baseline="3000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67"/>
              <a:buFont typeface="Calibri"/>
              <a:buNone/>
              <a:tabLst/>
              <a:defRPr/>
            </a:pPr>
            <a:endParaRPr kumimoji="0" lang="en-US" sz="6667" b="0" i="0" u="none" strike="noStrike" kern="0" cap="none" spc="0" normalizeH="0" baseline="3000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667"/>
              <a:buFont typeface="Arial"/>
              <a:buNone/>
              <a:tabLst/>
              <a:defRPr/>
            </a:pPr>
            <a:r>
              <a:rPr kumimoji="0" lang="en-US" sz="6667" b="1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CIO Leadership Academy Capstone Project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667"/>
              <a:buFont typeface="Arial"/>
              <a:buNone/>
              <a:tabLst/>
              <a:defRPr/>
            </a:pPr>
            <a:r>
              <a:rPr kumimoji="0" lang="en-US" sz="6667" b="1" i="0" u="none" strike="noStrike" kern="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May 7th, 2026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867"/>
              <a:buFont typeface="Calibri"/>
              <a:buNone/>
              <a:tabLst/>
              <a:defRPr/>
            </a:pPr>
            <a:endParaRPr kumimoji="0" lang="en-US" sz="5867" b="1" i="0" u="none" strike="noStrike" kern="0" cap="none" spc="0" normalizeH="0" baseline="3000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2" name="Google Shape;92;p1" descr="SUNY Sail Institute logo with a sail in the place of the A in the word sail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308295" y="4028004"/>
            <a:ext cx="3015585" cy="8253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>
          <a:extLst>
            <a:ext uri="{FF2B5EF4-FFF2-40B4-BE49-F238E27FC236}">
              <a16:creationId xmlns:a16="http://schemas.microsoft.com/office/drawing/2014/main" id="{423C2662-6A66-1FA6-6427-04D7AB065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Google Shape;131;p6" descr="Blue circles on top and bottom of slide.  Body of slide contains blue text on white background,.">
            <a:extLst>
              <a:ext uri="{FF2B5EF4-FFF2-40B4-BE49-F238E27FC236}">
                <a16:creationId xmlns:a16="http://schemas.microsoft.com/office/drawing/2014/main" id="{80DC4399-622E-CDCA-C1DD-3AE433B8F1C3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6">
            <a:extLst>
              <a:ext uri="{FF2B5EF4-FFF2-40B4-BE49-F238E27FC236}">
                <a16:creationId xmlns:a16="http://schemas.microsoft.com/office/drawing/2014/main" id="{CD6AA91A-42EA-E9EF-ADE8-513CA25852B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2" y="1290918"/>
            <a:ext cx="12192001" cy="485795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91425" tIns="45700" rIns="91425" bIns="457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tabLst/>
              <a:defRPr/>
            </a:pPr>
            <a:endParaRPr kumimoji="0" lang="en-US" sz="3600" b="1" i="1" u="none" strike="noStrike" kern="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3600"/>
              <a:buFont typeface="Calibri"/>
              <a:buNone/>
              <a:tabLst/>
              <a:defRPr/>
            </a:pPr>
            <a:endParaRPr kumimoji="0" lang="en-US" sz="6600" b="1" i="1" u="none" strike="noStrike" kern="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3600"/>
              <a:buFont typeface="Calibri"/>
              <a:buNone/>
              <a:tabLst/>
              <a:defRPr/>
            </a:pPr>
            <a:r>
              <a:rPr kumimoji="0" lang="en-US" sz="6600" b="1" i="1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+mn-lt"/>
                <a:ea typeface="Calibri"/>
                <a:cs typeface="Calibri"/>
                <a:sym typeface="Calibri"/>
              </a:rPr>
              <a:t>Thank you.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3600"/>
              <a:buFont typeface="Calibri"/>
              <a:buNone/>
              <a:tabLst/>
              <a:defRPr/>
            </a:pPr>
            <a:endParaRPr kumimoji="0" lang="en-US" sz="3600" b="0" i="1" u="none" strike="noStrike" kern="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3600"/>
              <a:buFont typeface="Calibri"/>
              <a:buNone/>
              <a:tabLst/>
              <a:defRPr/>
            </a:pPr>
            <a:endParaRPr kumimoji="0" lang="en-US" sz="3600" b="0" i="0" u="none" strike="noStrike" kern="0" cap="none" spc="0" normalizeH="0" baseline="3000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3" name="Google Shape;133;p6" descr="SUNY Sail Institute logo with a sail in the place of the A in the word sail">
            <a:extLst>
              <a:ext uri="{FF2B5EF4-FFF2-40B4-BE49-F238E27FC236}">
                <a16:creationId xmlns:a16="http://schemas.microsoft.com/office/drawing/2014/main" id="{8806E334-6EF7-FCBF-7434-691369712EEC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93275" y="5686273"/>
            <a:ext cx="3081011" cy="10159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2392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" descr="Background 2.jpg&#10;White background with blue text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 descr="Blue circles on top and bottom of slide.  Body of slide contains blue text on white background.&#10;"/>
          <p:cNvSpPr>
            <a:spLocks noGrp="1"/>
          </p:cNvSpPr>
          <p:nvPr>
            <p:ph type="title" idx="4294967295"/>
          </p:nvPr>
        </p:nvSpPr>
        <p:spPr>
          <a:xfrm>
            <a:off x="0" y="1128943"/>
            <a:ext cx="12192001" cy="485795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91425" tIns="45700" rIns="91425" bIns="457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4400"/>
              <a:buFont typeface="Calibri"/>
              <a:buNone/>
              <a:tabLst/>
              <a:defRPr/>
            </a:pPr>
            <a:r>
              <a:rPr kumimoji="0" lang="en-US" sz="4400" b="1" i="1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+mn-lt"/>
                <a:ea typeface="Calibri"/>
                <a:cs typeface="Calibri"/>
                <a:sym typeface="Calibri"/>
              </a:rPr>
              <a:t>Applied Learning Project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  <a:tabLst/>
              <a:defRPr/>
            </a:pP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+mn-lt"/>
              <a:ea typeface="Calibri"/>
              <a:cs typeface="Calibri"/>
              <a:sym typeface="Calibri"/>
            </a:endParaRPr>
          </a:p>
          <a:p>
            <a:pPr lvl="0" algn="ctr">
              <a:buClr>
                <a:srgbClr val="00529B"/>
              </a:buClr>
              <a:buSzPts val="4000"/>
              <a:defRPr/>
            </a:pPr>
            <a:r>
              <a:rPr lang="en-US" sz="3200" b="1" dirty="0">
                <a:solidFill>
                  <a:srgbClr val="00529B"/>
                </a:solidFill>
              </a:rPr>
              <a:t>From Concept to Campus</a:t>
            </a:r>
            <a:r>
              <a:rPr lang="en-US" sz="3200" dirty="0">
                <a:solidFill>
                  <a:srgbClr val="00529B"/>
                </a:solidFill>
              </a:rPr>
              <a:t>: </a:t>
            </a:r>
            <a:r>
              <a:rPr lang="en-US" sz="3200" i="1" dirty="0">
                <a:solidFill>
                  <a:srgbClr val="00529B"/>
                </a:solidFill>
              </a:rPr>
              <a:t>Building an AI Innovation Lab from Scratch</a:t>
            </a:r>
            <a:br>
              <a:rPr lang="en-US" sz="3200" dirty="0"/>
            </a:br>
            <a:br>
              <a:rPr lang="en-US" sz="3200" dirty="0">
                <a:solidFill>
                  <a:srgbClr val="00529B"/>
                </a:solidFill>
              </a:rPr>
            </a:br>
            <a:r>
              <a:rPr lang="en-US" sz="2400" dirty="0">
                <a:solidFill>
                  <a:srgbClr val="00529B"/>
                </a:solidFill>
              </a:rPr>
              <a:t>Mona Ramonetti</a:t>
            </a:r>
            <a:br>
              <a:rPr lang="en-US" sz="2400" dirty="0"/>
            </a:br>
            <a:r>
              <a:rPr lang="en-US" sz="2400" dirty="0">
                <a:solidFill>
                  <a:srgbClr val="00529B"/>
                </a:solidFill>
              </a:rPr>
              <a:t>Associate Dean, Digital Services</a:t>
            </a:r>
            <a:br>
              <a:rPr lang="en-US" sz="2400" dirty="0"/>
            </a:br>
            <a:r>
              <a:rPr lang="en-US" sz="2400" dirty="0">
                <a:solidFill>
                  <a:srgbClr val="00529B"/>
                </a:solidFill>
              </a:rPr>
              <a:t>Stony Brook University Libraries</a:t>
            </a:r>
            <a:endParaRPr kumimoji="0" lang="en-US" sz="2400" b="0" i="0" u="none" strike="noStrike" kern="0" cap="none" spc="0" normalizeH="0" baseline="3000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1" name="Google Shape;101;p2" descr="SUNY Sail Institute logo with a sail in the place of the A in the word sail&#10;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93275" y="5686273"/>
            <a:ext cx="3081011" cy="10159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Google Shape;107;p3" descr="Background 2.jpg&#10;Top and bottom of slide consist of blue circles.&#10;The body of the slide has a white background with blue tex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3" descr="Blue circles on top and bottom of slide. Blue text on white background."/>
          <p:cNvSpPr>
            <a:spLocks noGrp="1"/>
          </p:cNvSpPr>
          <p:nvPr>
            <p:ph type="title" idx="4294967295"/>
          </p:nvPr>
        </p:nvSpPr>
        <p:spPr>
          <a:xfrm>
            <a:off x="-2" y="1290918"/>
            <a:ext cx="12192001" cy="485795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91425" tIns="45700" rIns="91425" bIns="457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Calibri"/>
              <a:buNone/>
              <a:tabLst/>
              <a:defRPr/>
            </a:pPr>
            <a:endParaRPr kumimoji="0" lang="en-US" sz="2300" b="1" i="1" u="none" strike="noStrike" kern="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4000"/>
              <a:buFont typeface="Calibri"/>
              <a:buNone/>
              <a:tabLst/>
              <a:defRPr/>
            </a:pPr>
            <a:r>
              <a:rPr kumimoji="0" lang="en-US" sz="4400" b="1" i="1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+mn-lt"/>
                <a:ea typeface="Calibri"/>
                <a:cs typeface="Calibri"/>
                <a:sym typeface="Calibri"/>
              </a:rPr>
              <a:t>Explanation of the Project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4000"/>
              <a:buFont typeface="Calibri"/>
              <a:buNone/>
              <a:tabLst/>
              <a:defRPr/>
            </a:pP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+mj-lt"/>
              <a:ea typeface="Calibri"/>
              <a:cs typeface="Calibri"/>
              <a:sym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4000"/>
              <a:buFont typeface="Calibri"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+mn-lt"/>
                <a:ea typeface="Calibri"/>
                <a:cs typeface="Calibri"/>
                <a:sym typeface="Calibri"/>
              </a:rPr>
              <a:t>Establishing a student-centered AI Innovation and Experiential Learning hub in the University Libraries.</a:t>
            </a:r>
            <a:endParaRPr kumimoji="0" lang="en-US" sz="3200" b="1" i="1" u="none" strike="noStrike" kern="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4000"/>
              <a:buFont typeface="Calibri"/>
              <a:buNone/>
              <a:tabLst/>
              <a:defRPr/>
            </a:pPr>
            <a:endParaRPr kumimoji="0" lang="en-US" sz="2800" b="1" i="1" u="none" strike="noStrike" kern="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4000"/>
              <a:buFont typeface="Calibri"/>
              <a:buNone/>
              <a:tabLst/>
              <a:defRPr/>
            </a:pPr>
            <a:r>
              <a:rPr kumimoji="0" lang="en-US" sz="2800" b="1" i="1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+mn-lt"/>
                <a:ea typeface="Calibri"/>
                <a:cs typeface="Calibri"/>
                <a:sym typeface="Calibri"/>
              </a:rPr>
              <a:t>-Growing demand for AI literacy and tools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4000"/>
              <a:buFont typeface="Calibri"/>
              <a:buNone/>
              <a:tabLst/>
              <a:defRPr/>
            </a:pPr>
            <a:r>
              <a:rPr kumimoji="0" lang="en-US" sz="2800" b="1" i="1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+mn-lt"/>
                <a:ea typeface="Calibri"/>
                <a:cs typeface="Calibri"/>
                <a:sym typeface="Calibri"/>
              </a:rPr>
              <a:t>-Library is a neutral convening space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4000"/>
              <a:buFont typeface="Calibri"/>
              <a:buNone/>
              <a:tabLst/>
              <a:defRPr/>
            </a:pPr>
            <a:r>
              <a:rPr kumimoji="0" lang="en-US" sz="2800" b="1" i="1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+mn-lt"/>
                <a:ea typeface="Calibri"/>
                <a:cs typeface="Calibri"/>
                <a:sym typeface="Calibri"/>
              </a:rPr>
              <a:t>-Enhances institutional competitiveness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2400"/>
              <a:buFont typeface="Calibri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tabLst/>
              <a:defRPr/>
            </a:pPr>
            <a:endParaRPr kumimoji="0" lang="en-US" sz="2400" b="0" i="0" u="none" strike="noStrike" kern="0" cap="none" spc="0" normalizeH="0" baseline="3000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9" name="Google Shape;109;p3" descr="SUNY Sail Institute logo with a sail in the place of the A in the word sail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93275" y="5686273"/>
            <a:ext cx="3081011" cy="10159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>
          <a:extLst>
            <a:ext uri="{FF2B5EF4-FFF2-40B4-BE49-F238E27FC236}">
              <a16:creationId xmlns:a16="http://schemas.microsoft.com/office/drawing/2014/main" id="{52AC3430-2C42-0C0A-33E3-FF4571BED5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Google Shape;107;p3" descr="Background 2.jpg&#10;Top and bottom of slide consist of blue circles.&#10;The body of the slide has a white background with blue text.&#10;">
            <a:extLst>
              <a:ext uri="{FF2B5EF4-FFF2-40B4-BE49-F238E27FC236}">
                <a16:creationId xmlns:a16="http://schemas.microsoft.com/office/drawing/2014/main" id="{50911A44-E195-97A7-09F0-90849CEBDCE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2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3" descr="Blue circles on top and bottom of slide.  Body of slide contains blue text on white background.&#10;Image of two thumbs one red and one green.">
            <a:extLst>
              <a:ext uri="{FF2B5EF4-FFF2-40B4-BE49-F238E27FC236}">
                <a16:creationId xmlns:a16="http://schemas.microsoft.com/office/drawing/2014/main" id="{E3529396-954F-B112-05B8-523EC993716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2" y="1290918"/>
            <a:ext cx="12192001" cy="485795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91425" tIns="45700" rIns="91425" bIns="457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Calibri"/>
              <a:buNone/>
              <a:tabLst/>
              <a:defRPr/>
            </a:pPr>
            <a:endParaRPr kumimoji="0" lang="en-US" sz="2300" b="1" i="1" u="none" strike="noStrike" kern="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4000"/>
              <a:buFont typeface="Calibri"/>
              <a:buNone/>
              <a:tabLst/>
              <a:defRPr/>
            </a:pPr>
            <a:r>
              <a:rPr kumimoji="0" lang="en-US" sz="4400" b="1" i="1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+mn-lt"/>
                <a:ea typeface="Calibri"/>
                <a:cs typeface="Calibri"/>
                <a:sym typeface="Calibri"/>
              </a:rPr>
              <a:t>Leadership and Institutional Commitment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4000"/>
              <a:buFont typeface="Calibri"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4000"/>
              <a:buFont typeface="Calibri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+mn-lt"/>
                <a:ea typeface="Calibri"/>
                <a:cs typeface="Calibri"/>
                <a:sym typeface="Calibri"/>
              </a:rPr>
              <a:t>   -Creating  a relationship coalition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4000"/>
              <a:buFont typeface="Calibri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+mn-lt"/>
                <a:ea typeface="Calibri"/>
                <a:cs typeface="Calibri"/>
                <a:sym typeface="Calibri"/>
              </a:rPr>
              <a:t>   -Aligning with institutional goals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4000"/>
              <a:buFont typeface="Calibri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+mn-lt"/>
                <a:ea typeface="Calibri"/>
                <a:cs typeface="Calibri"/>
                <a:sym typeface="Calibri"/>
              </a:rPr>
              <a:t>  -Securing internal and external buy-in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4000"/>
              <a:buFont typeface="Calibri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+mn-lt"/>
                <a:ea typeface="Calibri"/>
                <a:cs typeface="Calibri"/>
                <a:sym typeface="Calibri"/>
              </a:rPr>
              <a:t>  -Shared ownership across units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4000"/>
              <a:buFont typeface="Calibri"/>
              <a:buNone/>
              <a:tabLst/>
              <a:defRPr/>
            </a:pPr>
            <a:endParaRPr kumimoji="0" lang="en-US" sz="4000" b="1" i="1" u="none" strike="noStrike" kern="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2400"/>
              <a:buFont typeface="Calibri"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tabLst/>
              <a:defRPr/>
            </a:pPr>
            <a:endParaRPr kumimoji="0" lang="en-US" sz="2400" b="0" i="0" u="none" strike="noStrike" kern="0" cap="none" spc="0" normalizeH="0" baseline="3000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1" descr="Graphic illustration showing two hand icons side by side, one green thumbs-up on the left and one red thumbs-down on the right. The contrasting colors and opposite gestures represent approval and disapproval or positive and negative feedback.">
            <a:extLst>
              <a:ext uri="{FF2B5EF4-FFF2-40B4-BE49-F238E27FC236}">
                <a16:creationId xmlns:a16="http://schemas.microsoft.com/office/drawing/2014/main" id="{DE21483A-876E-4F66-7381-74E539263B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40590" y="2622615"/>
            <a:ext cx="2194560" cy="2194560"/>
          </a:xfrm>
          <a:prstGeom prst="rect">
            <a:avLst/>
          </a:prstGeom>
        </p:spPr>
      </p:pic>
      <p:pic>
        <p:nvPicPr>
          <p:cNvPr id="109" name="Google Shape;109;p3" descr="SUNY Sail Institute logo with a sail in the place of the A in the word sail">
            <a:extLst>
              <a:ext uri="{FF2B5EF4-FFF2-40B4-BE49-F238E27FC236}">
                <a16:creationId xmlns:a16="http://schemas.microsoft.com/office/drawing/2014/main" id="{A1079AE3-580B-B7D8-D6A1-153ACECEF386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893275" y="5686273"/>
            <a:ext cx="3081011" cy="10159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32734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p4" descr="Background 2.jpg&#10;Blue circles at the top and bottom of slide.  Body of slide blue text on white background.&#10;Image of people collaboraitng in office setting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4" descr="Blue circles on top and bottom of slide.  Body of slide contains blue text on white background. Photograph of a modern office setting showing a group of three people standing near a flip chart, with one person writing on it. The scene includes glass walls, desks with computers, and a person working in the background, highlighting a collaborative work environment."/>
          <p:cNvSpPr>
            <a:spLocks noGrp="1"/>
          </p:cNvSpPr>
          <p:nvPr>
            <p:ph type="title" idx="4294967295"/>
          </p:nvPr>
        </p:nvSpPr>
        <p:spPr>
          <a:xfrm>
            <a:off x="-2" y="1290918"/>
            <a:ext cx="12192001" cy="485795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91425" tIns="45700" rIns="91425" bIns="457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Calibri"/>
              <a:buNone/>
              <a:tabLst/>
              <a:defRPr/>
            </a:pPr>
            <a:endParaRPr kumimoji="0" lang="en-US" sz="4000" b="1" i="1" u="none" strike="noStrike" kern="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4000"/>
              <a:buFont typeface="Calibri"/>
              <a:buNone/>
              <a:tabLst/>
              <a:defRPr/>
            </a:pPr>
            <a:r>
              <a:rPr kumimoji="0" lang="en-US" sz="4400" b="1" i="1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+mn-lt"/>
                <a:ea typeface="Calibri"/>
                <a:cs typeface="Calibri"/>
                <a:sym typeface="Calibri"/>
              </a:rPr>
              <a:t>Staffing</a:t>
            </a:r>
            <a:r>
              <a:rPr lang="en-US" b="1" i="1" dirty="0">
                <a:solidFill>
                  <a:srgbClr val="00529B"/>
                </a:solidFill>
                <a:latin typeface="+mn-lt"/>
              </a:rPr>
              <a:t> and</a:t>
            </a:r>
            <a:r>
              <a:rPr kumimoji="0" lang="en-US" sz="4400" b="1" i="1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+mn-lt"/>
                <a:ea typeface="Calibri"/>
                <a:cs typeface="Calibri"/>
                <a:sym typeface="Calibri"/>
              </a:rPr>
              <a:t> Collaboration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Calibri"/>
              <a:buNone/>
              <a:tabLst/>
              <a:defRPr/>
            </a:pPr>
            <a:endParaRPr kumimoji="0" lang="en-US" sz="2300" b="1" i="1" u="none" strike="noStrike" kern="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2400"/>
              <a:buFont typeface="Calibri"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                      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2400"/>
              <a:buFont typeface="Calibri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+mn-lt"/>
                <a:ea typeface="Calibri"/>
                <a:cs typeface="Calibri"/>
                <a:sym typeface="Calibri"/>
              </a:rPr>
              <a:t>-Creating new managerial positions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2400"/>
              <a:buFont typeface="Calibri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+mn-lt"/>
                <a:ea typeface="Calibri"/>
                <a:cs typeface="Calibri"/>
                <a:sym typeface="Calibri"/>
              </a:rPr>
              <a:t>-Upskilling existing staff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2400"/>
              <a:buFont typeface="Calibri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+mn-lt"/>
                <a:ea typeface="Calibri"/>
                <a:cs typeface="Calibri"/>
                <a:sym typeface="Calibri"/>
              </a:rPr>
              <a:t>-Promotions and title changes to reflect new expertise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2400"/>
              <a:buFont typeface="Calibri"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+mn-lt"/>
                <a:ea typeface="Calibri"/>
                <a:cs typeface="Calibri"/>
                <a:sym typeface="Calibri"/>
              </a:rPr>
              <a:t>-Blending technical and non-technical collaboration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2400"/>
              <a:buFont typeface="Calibri"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2400"/>
              <a:buFont typeface="Calibri"/>
              <a:buNone/>
              <a:tabLst/>
              <a:defRPr/>
            </a:pP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2400"/>
              <a:buFont typeface="Calibri"/>
              <a:buNone/>
              <a:tabLst/>
              <a:defRPr/>
            </a:pPr>
            <a:endParaRPr kumimoji="0" lang="en-US" sz="3600" b="0" i="0" u="none" strike="noStrike" kern="0" cap="none" spc="0" normalizeH="0" baseline="3000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1" descr="Photograph of a modern office setting showing a group of three people standing near a flip chart, with one person writing on it. The scene includes glass walls, desks with computers, and a person working in the background, highlighting a collaborative work environment.">
            <a:extLst>
              <a:ext uri="{FF2B5EF4-FFF2-40B4-BE49-F238E27FC236}">
                <a16:creationId xmlns:a16="http://schemas.microsoft.com/office/drawing/2014/main" id="{A6FA5F11-7922-01E6-F5B6-E0E199F68C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8674" y="2859399"/>
            <a:ext cx="2291974" cy="2377440"/>
          </a:xfrm>
          <a:prstGeom prst="rect">
            <a:avLst/>
          </a:prstGeom>
        </p:spPr>
      </p:pic>
      <p:pic>
        <p:nvPicPr>
          <p:cNvPr id="117" name="Google Shape;117;p4" descr="SUNY Sail Institute logo with a sail in the place of the A in the word sail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893275" y="5686273"/>
            <a:ext cx="3081011" cy="10159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5" descr="Blue circles on the top and bottom of slide.  Body of slide has blue letters on white background.  Image of a team studing a blueprin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7714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5" descr="Blue circles on top and bottom of slide.  Body of slide contains blue text on a white background."/>
          <p:cNvSpPr>
            <a:spLocks noGrp="1"/>
          </p:cNvSpPr>
          <p:nvPr>
            <p:ph type="title" idx="4294967295"/>
          </p:nvPr>
        </p:nvSpPr>
        <p:spPr>
          <a:xfrm>
            <a:off x="-2" y="1290918"/>
            <a:ext cx="12192001" cy="485795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91425" tIns="45700" rIns="91425" bIns="457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Calibri"/>
              <a:buNone/>
              <a:tabLst/>
              <a:defRPr/>
            </a:pPr>
            <a:endParaRPr kumimoji="0" lang="en-US" sz="2300" b="1" i="1" u="none" strike="noStrike" kern="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4000"/>
              <a:buFont typeface="Calibri"/>
              <a:buNone/>
              <a:tabLst/>
              <a:defRPr/>
            </a:pPr>
            <a:r>
              <a:rPr kumimoji="0" lang="en-US" sz="4400" b="1" i="1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+mn-lt"/>
                <a:ea typeface="Calibri"/>
                <a:cs typeface="Calibri"/>
                <a:sym typeface="Calibri"/>
              </a:rPr>
              <a:t>Challenges and Progress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Calibri"/>
              <a:buNone/>
              <a:tabLst/>
              <a:defRPr/>
            </a:pPr>
            <a:endParaRPr kumimoji="0" lang="en-US" sz="2300" b="1" i="1" u="none" strike="noStrike" kern="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3600"/>
              <a:buFont typeface="Calibri"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-Space and Coordination Challenges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3600"/>
              <a:buFont typeface="Calibri"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           -Financial Constraints and Prioritization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3600"/>
              <a:buFont typeface="Calibri"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            -Navigating Political Dynamics            </a:t>
            </a:r>
            <a:b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</a:b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-Human Element </a:t>
            </a:r>
            <a:r>
              <a:rPr kumimoji="0" lang="en-US" sz="3600" b="0" i="0" u="none" strike="noStrike" kern="0" cap="none" spc="0" normalizeH="0" baseline="0" noProof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and Culture</a:t>
            </a:r>
            <a:b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</a:b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-Pivoting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1" descr="Photograph showing two people examining architectural blueprints spread on a wooden table, with one person pointing at specific details. The scene highlights collaboration and planning, featuring detailed floor plans with labels and measurements.">
            <a:extLst>
              <a:ext uri="{FF2B5EF4-FFF2-40B4-BE49-F238E27FC236}">
                <a16:creationId xmlns:a16="http://schemas.microsoft.com/office/drawing/2014/main" id="{24490C93-31DD-2670-BFC9-F1D90F497D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4609" y="2411964"/>
            <a:ext cx="1877354" cy="3200400"/>
          </a:xfrm>
          <a:prstGeom prst="rect">
            <a:avLst/>
          </a:prstGeom>
        </p:spPr>
      </p:pic>
      <p:pic>
        <p:nvPicPr>
          <p:cNvPr id="125" name="Google Shape;125;p5" descr="SUNY Sail Institute logo with a sail in the place of the A in the word sail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893275" y="5686273"/>
            <a:ext cx="3081011" cy="10159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Google Shape;131;p6" descr="Blue circles on the top and bottom of slide.  Body of slife has blue text on white background.  Image of a row of computers in a university computer classroom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6" descr="Blue circles on top and bottom of slide.  Body  of slide contains blue text on white background.  Image of a row of computers in a university classroom."/>
          <p:cNvSpPr>
            <a:spLocks noGrp="1"/>
          </p:cNvSpPr>
          <p:nvPr>
            <p:ph type="title" idx="4294967295"/>
          </p:nvPr>
        </p:nvSpPr>
        <p:spPr>
          <a:xfrm>
            <a:off x="-2" y="1290918"/>
            <a:ext cx="12192001" cy="485795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91425" tIns="45700" rIns="91425" bIns="457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tabLst/>
              <a:defRPr/>
            </a:pPr>
            <a:endParaRPr kumimoji="0" lang="en-US" sz="3600" b="1" i="1" u="none" strike="noStrike" kern="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3600"/>
              <a:buFont typeface="Calibri"/>
              <a:buNone/>
              <a:tabLst/>
              <a:defRPr/>
            </a:pPr>
            <a:r>
              <a:rPr kumimoji="0" lang="en-US" sz="4400" b="1" i="1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+mn-lt"/>
                <a:ea typeface="Calibri"/>
                <a:cs typeface="Calibri"/>
                <a:sym typeface="Calibri"/>
              </a:rPr>
              <a:t>Current Status and Future Directions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Arial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tabLst/>
              <a:defRPr/>
            </a:pP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3600"/>
              <a:buFont typeface="Calibri"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-Lab Establishment and Temporary Activities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3600"/>
              <a:buFont typeface="Calibri"/>
              <a:buNone/>
              <a:tabLst/>
              <a:defRPr/>
            </a:pPr>
            <a:r>
              <a:rPr kumimoji="0" lang="en-US" sz="3600" b="0" i="0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-Future Plans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3600"/>
              <a:buFont typeface="Calibri"/>
              <a:buNone/>
              <a:tabLst/>
              <a:defRPr/>
            </a:pP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3600"/>
              <a:buFont typeface="Calibri"/>
              <a:buNone/>
              <a:tabLst/>
              <a:defRPr/>
            </a:pPr>
            <a:endParaRPr kumimoji="0" lang="en-US" sz="3600" b="0" i="0" u="none" strike="noStrike" kern="0" cap="none" spc="0" normalizeH="0" baseline="3000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1" descr="Photograph of a computer lab with multiple desktop monitors and mice arranged on white desks in rows. Sunlight filters through windows in the background, creating a warm glow over the clean, organized workspace.">
            <a:extLst>
              <a:ext uri="{FF2B5EF4-FFF2-40B4-BE49-F238E27FC236}">
                <a16:creationId xmlns:a16="http://schemas.microsoft.com/office/drawing/2014/main" id="{62AABAC7-79CC-96DB-F288-29EC5DC08D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33250" y="2579911"/>
            <a:ext cx="2372500" cy="2743200"/>
          </a:xfrm>
          <a:prstGeom prst="rect">
            <a:avLst/>
          </a:prstGeom>
        </p:spPr>
      </p:pic>
      <p:pic>
        <p:nvPicPr>
          <p:cNvPr id="133" name="Google Shape;133;p6" descr="SUNY Sail Institute logo with a sail in the place of the A in the word sail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893275" y="5686273"/>
            <a:ext cx="3081011" cy="10159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>
          <a:extLst>
            <a:ext uri="{FF2B5EF4-FFF2-40B4-BE49-F238E27FC236}">
              <a16:creationId xmlns:a16="http://schemas.microsoft.com/office/drawing/2014/main" id="{247059E3-B02A-1836-BE1C-99A720CC9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Google Shape;131;p6" descr="Blue circles on the top and bottom of slide.  Body of the slide contains blue text with white background.">
            <a:extLst>
              <a:ext uri="{FF2B5EF4-FFF2-40B4-BE49-F238E27FC236}">
                <a16:creationId xmlns:a16="http://schemas.microsoft.com/office/drawing/2014/main" id="{BBC6733A-1999-493F-F153-3B452EB83DE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6">
            <a:extLst>
              <a:ext uri="{FF2B5EF4-FFF2-40B4-BE49-F238E27FC236}">
                <a16:creationId xmlns:a16="http://schemas.microsoft.com/office/drawing/2014/main" id="{E80AAB07-C1E5-3F98-3D1E-F1C3C0FF4AE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2" y="1290918"/>
            <a:ext cx="12192001" cy="485795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91425" tIns="45700" rIns="91425" bIns="457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tabLst/>
              <a:defRPr/>
            </a:pPr>
            <a:endParaRPr kumimoji="0" lang="en-US" sz="3600" b="1" i="1" u="none" strike="noStrike" kern="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3600"/>
              <a:buFont typeface="Calibri"/>
              <a:buNone/>
              <a:tabLst/>
              <a:defRPr/>
            </a:pPr>
            <a:r>
              <a:rPr kumimoji="0" lang="en-US" sz="4400" b="1" i="1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+mn-lt"/>
                <a:ea typeface="Calibri"/>
                <a:cs typeface="Calibri"/>
                <a:sym typeface="Calibri"/>
              </a:rPr>
              <a:t>Final Thoughts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3600"/>
              <a:buFont typeface="Calibri"/>
              <a:buNone/>
              <a:tabLst/>
              <a:defRPr/>
            </a:pPr>
            <a:br>
              <a:rPr kumimoji="0" lang="en-US" sz="3600" b="1" i="1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</a:br>
            <a:r>
              <a:rPr kumimoji="0" lang="en-US" sz="3600" b="1" i="1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AI initiatives must be viewed as institutional transformation and not as one and done projects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3600"/>
              <a:buFont typeface="Calibri"/>
              <a:buNone/>
              <a:tabLst/>
              <a:defRPr/>
            </a:pPr>
            <a:endParaRPr kumimoji="0" lang="en-US" sz="3600" b="0" i="0" u="none" strike="noStrike" kern="0" cap="none" spc="0" normalizeH="0" baseline="3000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3" name="Google Shape;133;p6" descr="SUNY Sail Institute logo with a sail in the place of the A in the word sail">
            <a:extLst>
              <a:ext uri="{FF2B5EF4-FFF2-40B4-BE49-F238E27FC236}">
                <a16:creationId xmlns:a16="http://schemas.microsoft.com/office/drawing/2014/main" id="{2B468D5A-F484-A155-1460-381E84262C6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93275" y="5686273"/>
            <a:ext cx="3081011" cy="10159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5029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>
          <a:extLst>
            <a:ext uri="{FF2B5EF4-FFF2-40B4-BE49-F238E27FC236}">
              <a16:creationId xmlns:a16="http://schemas.microsoft.com/office/drawing/2014/main" id="{55D0E652-45A1-D15F-7395-E746C5AC5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Google Shape;131;p6" descr="Blue circles on top and bottom of slide.  Body of slide contains blue text on a white background.">
            <a:extLst>
              <a:ext uri="{FF2B5EF4-FFF2-40B4-BE49-F238E27FC236}">
                <a16:creationId xmlns:a16="http://schemas.microsoft.com/office/drawing/2014/main" id="{A7313946-8BF4-C1AA-12EA-D3C78F9C097F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6" descr="Blue circles on top and bottom of slide.  Body of slide contains blue text on white background.">
            <a:extLst>
              <a:ext uri="{FF2B5EF4-FFF2-40B4-BE49-F238E27FC236}">
                <a16:creationId xmlns:a16="http://schemas.microsoft.com/office/drawing/2014/main" id="{9322923D-A4A3-4E61-CDE5-688C2CC0058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-2" y="1290918"/>
            <a:ext cx="12192001" cy="485795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91425" tIns="45700" rIns="91425" bIns="457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  <a:tabLst/>
              <a:defRPr/>
            </a:pPr>
            <a:endParaRPr kumimoji="0" lang="en-US" sz="3600" b="1" i="1" u="none" strike="noStrike" kern="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3600"/>
              <a:buFont typeface="Calibri"/>
              <a:buNone/>
              <a:tabLst/>
              <a:defRPr/>
            </a:pPr>
            <a:r>
              <a:rPr kumimoji="0" lang="en-US" sz="4400" b="1" i="1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+mn-lt"/>
                <a:ea typeface="Calibri"/>
                <a:cs typeface="Calibri"/>
                <a:sym typeface="Calibri"/>
              </a:rPr>
              <a:t>References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3600"/>
              <a:buFont typeface="Calibri"/>
              <a:buNone/>
              <a:tabLst/>
              <a:defRPr/>
            </a:pPr>
            <a:endParaRPr kumimoji="0" lang="en-US" sz="3600" b="0" i="1" u="none" strike="noStrike" kern="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3600"/>
              <a:buFont typeface="Calibri"/>
              <a:buNone/>
              <a:tabLst/>
              <a:defRPr/>
            </a:pPr>
            <a:r>
              <a:rPr kumimoji="0" lang="en-US" sz="3600" b="0" i="1" u="none" strike="noStrike" kern="0" cap="none" spc="0" normalizeH="0" baseline="0" noProof="0" dirty="0">
                <a:ln>
                  <a:noFill/>
                </a:ln>
                <a:solidFill>
                  <a:srgbClr val="00529B"/>
                </a:solidFill>
                <a:effectLst/>
                <a:uLnTx/>
                <a:uFillTx/>
                <a:latin typeface="+mn-lt"/>
                <a:ea typeface="Calibri"/>
                <a:cs typeface="Calibri"/>
                <a:sym typeface="Calibri"/>
              </a:rPr>
              <a:t>All images generated using Microsoft Copilot</a:t>
            </a:r>
            <a:endParaRPr kumimoji="0" lang="en-US" sz="3600" b="0" i="0" u="none" strike="noStrike" kern="0" cap="none" spc="0" normalizeH="0" baseline="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+mn-lt"/>
              <a:ea typeface="Calibri"/>
              <a:cs typeface="Calibri"/>
              <a:sym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529B"/>
              </a:buClr>
              <a:buSzPts val="3600"/>
              <a:buFont typeface="Calibri"/>
              <a:buNone/>
              <a:tabLst/>
              <a:defRPr/>
            </a:pPr>
            <a:endParaRPr kumimoji="0" lang="en-US" sz="3600" b="0" i="0" u="none" strike="noStrike" kern="0" cap="none" spc="0" normalizeH="0" baseline="30000" noProof="0" dirty="0">
              <a:ln>
                <a:noFill/>
              </a:ln>
              <a:solidFill>
                <a:srgbClr val="00529B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3" name="Google Shape;133;p6" descr="SUNY Sail Institute logo with a sail in the place of the A in the word sail">
            <a:extLst>
              <a:ext uri="{FF2B5EF4-FFF2-40B4-BE49-F238E27FC236}">
                <a16:creationId xmlns:a16="http://schemas.microsoft.com/office/drawing/2014/main" id="{57770BB5-7B74-9820-0166-15E238053BE9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893275" y="5686273"/>
            <a:ext cx="3081011" cy="10159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8275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1037</TotalTime>
  <Words>259</Words>
  <Application>Microsoft Office PowerPoint</Application>
  <PresentationFormat>Widescreen</PresentationFormat>
  <Paragraphs>70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  CIO Leadership Academy Capstone Project May 7th, 2026 </vt:lpstr>
      <vt:lpstr>Applied Learning Project  From Concept to Campus: Building an AI Innovation Lab from Scratch  Mona Ramonetti Associate Dean, Digital Services Stony Brook University Libraries</vt:lpstr>
      <vt:lpstr> Explanation of the Project   Establishing a student-centered AI Innovation and Experiential Learning hub in the University Libraries.  -Growing demand for AI literacy and tools -Library is a neutral convening space -Enhances institutional competitiveness   </vt:lpstr>
      <vt:lpstr> Leadership and Institutional Commitment     -Creating  a relationship coalition    -Aligning with institutional goals   -Securing internal and external buy-in   -Shared ownership across units    </vt:lpstr>
      <vt:lpstr> Staffing and Collaboration                          -Creating new managerial positions -Upskilling existing staff -Promotions and title changes to reflect new expertise -Blending technical and non-technical collaboration   </vt:lpstr>
      <vt:lpstr> Challenges and Progress  -Space and Coordination Challenges             -Financial Constraints and Prioritization             -Navigating Political Dynamics             -Human Element and Culture -Pivoting</vt:lpstr>
      <vt:lpstr> Current Status and Future Directions  -Lab Establishment and Temporary Activities -Future Plans  </vt:lpstr>
      <vt:lpstr> Final Thoughts  AI initiatives must be viewed as institutional transformation and not as one and done projects </vt:lpstr>
      <vt:lpstr> References  All images generated using Microsoft Copilot </vt:lpstr>
      <vt:lpstr>  Thank you.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McKasty, Merissa</dc:creator>
  <cp:lastModifiedBy>Mona Ramonetti</cp:lastModifiedBy>
  <cp:revision>18</cp:revision>
  <dcterms:created xsi:type="dcterms:W3CDTF">2019-03-28T13:59:09Z</dcterms:created>
  <dcterms:modified xsi:type="dcterms:W3CDTF">2026-05-06T20:31:22Z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0x010100E5E4D3165A5BB840B2499A65744FABDF</vt:lpwstr>
  </property>
</Properties>
</file>