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microsoft.com/office/2020/02/relationships/classificationlabels" Target="docMetadata/LabelInfo.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8"/>
  </p:notesMasterIdLst>
  <p:sldIdLst>
    <p:sldId id="256" r:id="rId2"/>
    <p:sldId id="257" r:id="rId3"/>
    <p:sldId id="258" r:id="rId4"/>
    <p:sldId id="259" r:id="rId5"/>
    <p:sldId id="260" r:id="rId6"/>
    <p:sldId id="261" r:id="rId7"/>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007EB0B-913F-4DBF-A860-0F1A5D0712C7}" v="1" dt="2026-05-06T18:12:40.21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2" autoAdjust="0"/>
    <p:restoredTop sz="70960" autoAdjust="0"/>
  </p:normalViewPr>
  <p:slideViewPr>
    <p:cSldViewPr snapToGrid="0" snapToObjects="1">
      <p:cViewPr varScale="1">
        <p:scale>
          <a:sx n="93" d="100"/>
          <a:sy n="93" d="100"/>
        </p:scale>
        <p:origin x="2124" y="306"/>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snapToObjects="1">
      <p:cViewPr varScale="1">
        <p:scale>
          <a:sx n="72" d="100"/>
          <a:sy n="72" d="100"/>
        </p:scale>
        <p:origin x="3398" y="77"/>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hawn O'Reilly" userId="4312d538-96a7-4210-8c6b-fc97c1a91b11" providerId="ADAL" clId="{72CA7261-1DAF-4988-89D4-65ECED0CEF59}"/>
    <pc:docChg chg="undo redo custSel modSld">
      <pc:chgData name="Shawn O'Reilly" userId="4312d538-96a7-4210-8c6b-fc97c1a91b11" providerId="ADAL" clId="{72CA7261-1DAF-4988-89D4-65ECED0CEF59}" dt="2026-05-06T18:30:42.790" v="83" actId="1076"/>
      <pc:docMkLst>
        <pc:docMk/>
      </pc:docMkLst>
      <pc:sldChg chg="modNotesTx">
        <pc:chgData name="Shawn O'Reilly" userId="4312d538-96a7-4210-8c6b-fc97c1a91b11" providerId="ADAL" clId="{72CA7261-1DAF-4988-89D4-65ECED0CEF59}" dt="2026-05-06T18:19:34.424" v="9" actId="6549"/>
        <pc:sldMkLst>
          <pc:docMk/>
          <pc:sldMk cId="0" sldId="256"/>
        </pc:sldMkLst>
      </pc:sldChg>
      <pc:sldChg chg="modSp mod modNotesTx">
        <pc:chgData name="Shawn O'Reilly" userId="4312d538-96a7-4210-8c6b-fc97c1a91b11" providerId="ADAL" clId="{72CA7261-1DAF-4988-89D4-65ECED0CEF59}" dt="2026-05-06T18:30:42.790" v="83" actId="1076"/>
        <pc:sldMkLst>
          <pc:docMk/>
          <pc:sldMk cId="0" sldId="257"/>
        </pc:sldMkLst>
        <pc:spChg chg="mod">
          <ac:chgData name="Shawn O'Reilly" userId="4312d538-96a7-4210-8c6b-fc97c1a91b11" providerId="ADAL" clId="{72CA7261-1DAF-4988-89D4-65ECED0CEF59}" dt="2026-05-06T18:30:37.194" v="82" actId="1076"/>
          <ac:spMkLst>
            <pc:docMk/>
            <pc:sldMk cId="0" sldId="257"/>
            <ac:spMk id="5" creationId="{00000000-0000-0000-0000-000000000000}"/>
          </ac:spMkLst>
        </pc:spChg>
        <pc:spChg chg="mod">
          <ac:chgData name="Shawn O'Reilly" userId="4312d538-96a7-4210-8c6b-fc97c1a91b11" providerId="ADAL" clId="{72CA7261-1DAF-4988-89D4-65ECED0CEF59}" dt="2026-05-06T18:26:09.343" v="29" actId="6549"/>
          <ac:spMkLst>
            <pc:docMk/>
            <pc:sldMk cId="0" sldId="257"/>
            <ac:spMk id="7" creationId="{00000000-0000-0000-0000-000000000000}"/>
          </ac:spMkLst>
        </pc:spChg>
        <pc:spChg chg="mod">
          <ac:chgData name="Shawn O'Reilly" userId="4312d538-96a7-4210-8c6b-fc97c1a91b11" providerId="ADAL" clId="{72CA7261-1DAF-4988-89D4-65ECED0CEF59}" dt="2026-05-06T18:30:42.790" v="83" actId="1076"/>
          <ac:spMkLst>
            <pc:docMk/>
            <pc:sldMk cId="0" sldId="257"/>
            <ac:spMk id="8" creationId="{00000000-0000-0000-0000-000000000000}"/>
          </ac:spMkLst>
        </pc:spChg>
        <pc:spChg chg="mod">
          <ac:chgData name="Shawn O'Reilly" userId="4312d538-96a7-4210-8c6b-fc97c1a91b11" providerId="ADAL" clId="{72CA7261-1DAF-4988-89D4-65ECED0CEF59}" dt="2026-05-06T18:26:38.808" v="78" actId="20577"/>
          <ac:spMkLst>
            <pc:docMk/>
            <pc:sldMk cId="0" sldId="257"/>
            <ac:spMk id="10" creationId="{00000000-0000-0000-0000-000000000000}"/>
          </ac:spMkLst>
        </pc:spChg>
      </pc:sldChg>
      <pc:sldChg chg="modNotesTx">
        <pc:chgData name="Shawn O'Reilly" userId="4312d538-96a7-4210-8c6b-fc97c1a91b11" providerId="ADAL" clId="{72CA7261-1DAF-4988-89D4-65ECED0CEF59}" dt="2026-05-06T18:24:21.727" v="20" actId="6549"/>
        <pc:sldMkLst>
          <pc:docMk/>
          <pc:sldMk cId="0" sldId="258"/>
        </pc:sldMkLst>
      </pc:sldChg>
      <pc:sldChg chg="modNotesTx">
        <pc:chgData name="Shawn O'Reilly" userId="4312d538-96a7-4210-8c6b-fc97c1a91b11" providerId="ADAL" clId="{72CA7261-1DAF-4988-89D4-65ECED0CEF59}" dt="2026-05-06T18:21:33.451" v="17" actId="20577"/>
        <pc:sldMkLst>
          <pc:docMk/>
          <pc:sldMk cId="0" sldId="259"/>
        </pc:sldMkLst>
      </pc:sldChg>
      <pc:sldChg chg="modNotesTx">
        <pc:chgData name="Shawn O'Reilly" userId="4312d538-96a7-4210-8c6b-fc97c1a91b11" providerId="ADAL" clId="{72CA7261-1DAF-4988-89D4-65ECED0CEF59}" dt="2026-05-06T18:24:09.662" v="19" actId="6549"/>
        <pc:sldMkLst>
          <pc:docMk/>
          <pc:sldMk cId="0" sldId="260"/>
        </pc:sldMkLst>
      </pc:sldChg>
      <pc:sldChg chg="modNotesTx">
        <pc:chgData name="Shawn O'Reilly" userId="4312d538-96a7-4210-8c6b-fc97c1a91b11" providerId="ADAL" clId="{72CA7261-1DAF-4988-89D4-65ECED0CEF59}" dt="2026-05-06T18:23:53.360" v="18" actId="6549"/>
        <pc:sldMkLst>
          <pc:docMk/>
          <pc:sldMk cId="0" sldId="261"/>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9529529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COVER</a:t>
            </a:r>
            <a:r>
              <a:rPr lang="en-US" sz="1200" i="1" kern="1200" dirty="0">
                <a:solidFill>
                  <a:schemeClr val="tx1"/>
                </a:solidFill>
                <a:effectLst/>
                <a:latin typeface="+mn-lt"/>
                <a:ea typeface="+mn-ea"/>
                <a:cs typeface="+mn-cs"/>
              </a:rPr>
              <a:t>	~0:30</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Opening (do not read the slide)</a:t>
            </a:r>
            <a:endParaRPr lang="en-US"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Open with a question: “How many of you have copy-pasted an AI response and sent it without checking it?”</a:t>
            </a:r>
          </a:p>
          <a:p>
            <a:pPr lvl="0"/>
            <a:r>
              <a:rPr lang="en-US" sz="1200" kern="1200" dirty="0">
                <a:solidFill>
                  <a:schemeClr val="tx1"/>
                </a:solidFill>
                <a:effectLst/>
                <a:latin typeface="+mn-lt"/>
                <a:ea typeface="+mn-ea"/>
                <a:cs typeface="+mn-cs"/>
              </a:rPr>
              <a:t>Pause. Let the room sit with that.</a:t>
            </a:r>
          </a:p>
          <a:p>
            <a:pPr lvl="0"/>
            <a:r>
              <a:rPr lang="en-US" sz="1200" kern="1200" dirty="0">
                <a:solidFill>
                  <a:schemeClr val="tx1"/>
                </a:solidFill>
                <a:effectLst/>
                <a:latin typeface="+mn-lt"/>
                <a:ea typeface="+mn-ea"/>
                <a:cs typeface="+mn-cs"/>
              </a:rPr>
              <a:t>That’s what this presentation is about. Not AI in theory — AI as we’re already using it, right now, at Upstate. And my office is already doing something about it.</a:t>
            </a:r>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 PROBLEM</a:t>
            </a:r>
            <a:r>
              <a:rPr lang="en-US" sz="1200" i="1" kern="1200" dirty="0">
                <a:solidFill>
                  <a:schemeClr val="tx1"/>
                </a:solidFill>
                <a:effectLst/>
                <a:latin typeface="+mn-lt"/>
                <a:ea typeface="+mn-ea"/>
                <a:cs typeface="+mn-cs"/>
              </a:rPr>
              <a:t>	~1:30</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Define it simply. Own the framing.</a:t>
            </a:r>
            <a:endParaRPr lang="en-US" sz="1200" kern="1200" dirty="0">
              <a:solidFill>
                <a:schemeClr val="tx1"/>
              </a:solidFill>
              <a:effectLst/>
              <a:latin typeface="+mn-lt"/>
              <a:ea typeface="+mn-ea"/>
              <a:cs typeface="+mn-cs"/>
            </a:endParaRPr>
          </a:p>
          <a:p>
            <a:pPr lvl="0"/>
            <a:r>
              <a:rPr lang="en-US" sz="1400" kern="1200" dirty="0">
                <a:solidFill>
                  <a:schemeClr val="tx1"/>
                </a:solidFill>
                <a:effectLst/>
                <a:latin typeface="+mn-lt"/>
                <a:ea typeface="+mn-ea"/>
                <a:cs typeface="+mn-cs"/>
              </a:rPr>
              <a:t>Hallucination isn’t a glitch. It’s how these systems work. They predict — they don’t verify.</a:t>
            </a:r>
          </a:p>
          <a:p>
            <a:pPr lvl="0"/>
            <a:r>
              <a:rPr lang="en-US" sz="1400" kern="1200" dirty="0">
                <a:solidFill>
                  <a:schemeClr val="tx1"/>
                </a:solidFill>
                <a:effectLst/>
                <a:latin typeface="+mn-lt"/>
                <a:ea typeface="+mn-ea"/>
                <a:cs typeface="+mn-cs"/>
              </a:rPr>
              <a:t>The danger isn’t that AI is wrong. It’s that it’s confidently wrong — with no warning label.</a:t>
            </a:r>
          </a:p>
          <a:p>
            <a:pPr lvl="0"/>
            <a:r>
              <a:rPr lang="en-US" sz="1400" kern="1200" dirty="0">
                <a:solidFill>
                  <a:schemeClr val="tx1"/>
                </a:solidFill>
                <a:effectLst/>
                <a:latin typeface="+mn-lt"/>
                <a:ea typeface="+mn-ea"/>
                <a:cs typeface="+mn-cs"/>
              </a:rPr>
              <a:t>And our people trust confident answers. That’s a natural human response to a polished, authoritative output.</a:t>
            </a:r>
          </a:p>
          <a:p>
            <a:pPr lvl="0"/>
            <a:r>
              <a:rPr lang="en-US" sz="1400" kern="1200" dirty="0">
                <a:solidFill>
                  <a:schemeClr val="tx1"/>
                </a:solidFill>
                <a:effectLst/>
                <a:latin typeface="+mn-lt"/>
                <a:ea typeface="+mn-ea"/>
                <a:cs typeface="+mn-cs"/>
              </a:rPr>
              <a:t>This is already deployed across research, administration, and clinical support here at Upstate. My office has been mapping where the exposure points are — and this is the highest-priority finding.</a:t>
            </a:r>
          </a:p>
          <a:p>
            <a:r>
              <a:rPr lang="en-US" sz="1200" kern="1200" dirty="0">
                <a:solidFill>
                  <a:schemeClr val="tx1"/>
                </a:solidFill>
                <a:effectLst/>
                <a:latin typeface="+mn-lt"/>
                <a:ea typeface="+mn-ea"/>
                <a:cs typeface="+mn-cs"/>
              </a:rPr>
              <a:t> </a:t>
            </a:r>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rPr>
              <a:t>REAL CONSEQUENCES</a:t>
            </a:r>
            <a:r>
              <a:rPr lang="en-US" sz="1200" i="1" kern="1200" dirty="0">
                <a:solidFill>
                  <a:schemeClr val="tx1"/>
                </a:solidFill>
                <a:effectLst/>
                <a:latin typeface="+mn-lt"/>
              </a:rPr>
              <a:t>	~2:00</a:t>
            </a:r>
          </a:p>
          <a:p>
            <a:r>
              <a:rPr lang="en-US" sz="1200" b="1" kern="1200" dirty="0">
                <a:solidFill>
                  <a:schemeClr val="tx1"/>
                </a:solidFill>
                <a:effectLst/>
                <a:latin typeface="+mn-lt"/>
              </a:rPr>
              <a:t>Make it real. Make it ours.</a:t>
            </a:r>
          </a:p>
          <a:p>
            <a:r>
              <a:rPr lang="en-US" sz="1200" kern="1200" dirty="0">
                <a:solidFill>
                  <a:schemeClr val="tx1"/>
                </a:solidFill>
                <a:effectLst/>
                <a:latin typeface="+mn-lt"/>
              </a:rPr>
              <a:t>These are not hypotheticals. These are the categories of failure my office is actively working to prevent at Upstate. Every column on this slide maps directly to a pillar of our institution: education, clinical care, and research.</a:t>
            </a:r>
          </a:p>
          <a:p>
            <a:r>
              <a:rPr lang="en-US" sz="1200" b="1" kern="1200" dirty="0">
                <a:solidFill>
                  <a:schemeClr val="tx1"/>
                </a:solidFill>
                <a:effectLst/>
                <a:latin typeface="+mn-lt"/>
              </a:rPr>
              <a:t>CAMPUS | Admissions Chatbot</a:t>
            </a:r>
          </a:p>
          <a:p>
            <a:r>
              <a:rPr lang="en-US" sz="1200" kern="1200" dirty="0">
                <a:solidFill>
                  <a:schemeClr val="tx1"/>
                </a:solidFill>
                <a:effectLst/>
                <a:latin typeface="+mn-lt"/>
              </a:rPr>
              <a:t>My office has already flagged chatbot risk as a priority. A student asks about a scholarship deadline. The AI invents a date. The student misses their only window. We are not waiting for this to happen here.</a:t>
            </a:r>
          </a:p>
          <a:p>
            <a:r>
              <a:rPr lang="en-US" sz="1200" b="1" kern="1200" dirty="0">
                <a:solidFill>
                  <a:schemeClr val="tx1"/>
                </a:solidFill>
                <a:effectLst/>
                <a:latin typeface="+mn-lt"/>
              </a:rPr>
              <a:t>CLINICAL | Ambient Listening Hallucination</a:t>
            </a:r>
          </a:p>
          <a:p>
            <a:r>
              <a:rPr lang="en-US" sz="1200" kern="1200" dirty="0">
                <a:solidFill>
                  <a:schemeClr val="tx1"/>
                </a:solidFill>
                <a:effectLst/>
                <a:latin typeface="+mn-lt"/>
              </a:rPr>
              <a:t>Ambient listening tools are already in clinical use — including in systems like ours. The scenario on this slide is not hypothetical. An AI device records a provider-patient encounter and fabricates clinical details that were never spoken: symptoms the patient never described, medications never discussed, follow-up instructions never given. Those hallucinated notes enter the EHR silently. No alert fires. The next provider reads them as fact and makes decisions accordingly. The error is already downstream before anyone realizes what happened. This is not a risk of AI in general — this is a specific, documented failure mode of AI ambient documentation tools, and it lands directly in patient safety and EHR integrity.</a:t>
            </a:r>
          </a:p>
          <a:p>
            <a:r>
              <a:rPr lang="en-US" sz="1200" b="1" kern="1200" dirty="0">
                <a:solidFill>
                  <a:schemeClr val="tx1"/>
                </a:solidFill>
                <a:effectLst/>
                <a:latin typeface="+mn-lt"/>
              </a:rPr>
              <a:t>RESEARCH | Grant Narrative Hallucination</a:t>
            </a:r>
          </a:p>
          <a:p>
            <a:r>
              <a:rPr lang="en-US" sz="1200" kern="1200" dirty="0">
                <a:solidFill>
                  <a:schemeClr val="tx1"/>
                </a:solidFill>
                <a:effectLst/>
                <a:latin typeface="+mn-lt"/>
              </a:rPr>
              <a:t>A team used AI to draft an NIH grant. The AI invented supporting citations, fabricated pilot data, and generated false IRB compliance language — all plausible, none real. Study section reviewers flagged it. The proposal was rejected. The PI was referred for a research misconduct inquiry. Three simultaneous consequences: research integrity, federal funding, and potential debarment from future NIH submissions.</a:t>
            </a:r>
          </a:p>
          <a:p>
            <a:endParaRPr lang="en-US" dirty="0"/>
          </a:p>
        </p:txBody>
      </p:sp>
      <p:sp>
        <p:nvSpPr>
          <p:cNvPr id="4" name="Slide Number Placeholder 3"/>
          <p:cNvSpPr>
            <a:spLocks noGrp="1"/>
          </p:cNvSpPr>
          <p:nvPr>
            <p:ph type="sldNum" sz="quarter" idx="10"/>
          </p:nvPr>
        </p:nvSpPr>
        <p:spPr/>
        <p:txBody>
          <a:bodyPr/>
          <a:lstStyle/>
          <a:p>
            <a:fld id="{E4EAAB56-AF2A-4C8D-BD6B-D854AFA94994}" type="slidenum">
              <a:rPr lang="en-US"/>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ROOT CAUSE</a:t>
            </a:r>
            <a:r>
              <a:rPr lang="en-US" sz="1200" i="1" kern="1200" dirty="0">
                <a:solidFill>
                  <a:schemeClr val="tx1"/>
                </a:solidFill>
                <a:effectLst/>
                <a:latin typeface="+mn-lt"/>
                <a:ea typeface="+mn-ea"/>
                <a:cs typeface="+mn-cs"/>
              </a:rPr>
              <a:t>	~1:30</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Explain the mechanism. Don’t lecture — connect.</a:t>
            </a:r>
            <a:endParaRPr lang="en-US"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Think about the most overconfident first-year intern you’ve ever seen on rounds. Asked a question they can’t answer, they don’t admit it — they invent something that sounds completely plausible, right terminology, confident delivery, and say it like it’s fact. That is exactly what AI does. Every single time.</a:t>
            </a:r>
          </a:p>
          <a:p>
            <a:pPr lvl="0"/>
            <a:r>
              <a:rPr lang="en-US" sz="1200" kern="1200" dirty="0">
                <a:solidFill>
                  <a:schemeClr val="tx1"/>
                </a:solidFill>
                <a:effectLst/>
                <a:latin typeface="+mn-lt"/>
                <a:ea typeface="+mn-ea"/>
                <a:cs typeface="+mn-cs"/>
              </a:rPr>
              <a:t>AI doesn’t retrieve truth. It predicts the most statistically likely next word.</a:t>
            </a:r>
          </a:p>
          <a:p>
            <a:pPr lvl="0"/>
            <a:r>
              <a:rPr lang="en-US" sz="1200" kern="1200" dirty="0">
                <a:solidFill>
                  <a:schemeClr val="tx1"/>
                </a:solidFill>
                <a:effectLst/>
                <a:latin typeface="+mn-lt"/>
                <a:ea typeface="+mn-ea"/>
                <a:cs typeface="+mn-cs"/>
              </a:rPr>
              <a:t>When it doesn’t have an answer, it doesn’t say so. It fills the gap with something plausible.</a:t>
            </a:r>
          </a:p>
          <a:p>
            <a:pPr lvl="0"/>
            <a:r>
              <a:rPr lang="en-US" sz="1200" kern="1200" dirty="0">
                <a:solidFill>
                  <a:schemeClr val="tx1"/>
                </a:solidFill>
                <a:effectLst/>
                <a:latin typeface="+mn-lt"/>
                <a:ea typeface="+mn-ea"/>
                <a:cs typeface="+mn-cs"/>
              </a:rPr>
              <a:t>Layer that against our environment: HIPAA, IRB protocols, grant compliance, patient safety standards. Fabricated data here isn’t an inconvenience — it’s a liability. My office has been conducting an AI risk inventory to identify exactly where these gaps exist across Upstate.</a:t>
            </a:r>
          </a:p>
          <a:p>
            <a:pPr lvl="0"/>
            <a:r>
              <a:rPr lang="en-US" sz="1200" kern="1200" dirty="0">
                <a:solidFill>
                  <a:schemeClr val="tx1"/>
                </a:solidFill>
                <a:effectLst/>
                <a:latin typeface="+mn-lt"/>
                <a:ea typeface="+mn-ea"/>
                <a:cs typeface="+mn-cs"/>
              </a:rPr>
              <a:t>Our staff assume institutional tools are vetted. Closing that assumption gap is part of what this project is designed to do.</a:t>
            </a:r>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rPr>
              <a:t>THE FIX</a:t>
            </a:r>
            <a:r>
              <a:rPr lang="en-US" sz="1200" i="1" kern="1200" dirty="0">
                <a:solidFill>
                  <a:schemeClr val="tx1"/>
                </a:solidFill>
                <a:effectLst/>
                <a:latin typeface="+mn-lt"/>
              </a:rPr>
              <a:t>	~2:00</a:t>
            </a:r>
          </a:p>
          <a:p>
            <a:r>
              <a:rPr lang="en-US" sz="1200" b="1" kern="1200" dirty="0">
                <a:solidFill>
                  <a:schemeClr val="tx1"/>
                </a:solidFill>
                <a:effectLst/>
                <a:latin typeface="+mn-lt"/>
              </a:rPr>
              <a:t>Be direct. Three actions. All implementable. Work on all three is already underway in my office.</a:t>
            </a:r>
          </a:p>
          <a:p>
            <a:r>
              <a:rPr lang="en-US" sz="1200" b="1" kern="1200" dirty="0">
                <a:solidFill>
                  <a:schemeClr val="tx1"/>
                </a:solidFill>
                <a:effectLst/>
                <a:latin typeface="+mn-lt"/>
              </a:rPr>
              <a:t>01 | AI LITERACY FOR EVERYONE</a:t>
            </a:r>
          </a:p>
          <a:p>
            <a:r>
              <a:rPr lang="en-US" sz="1200" kern="1200" dirty="0">
                <a:solidFill>
                  <a:schemeClr val="tx1"/>
                </a:solidFill>
                <a:effectLst/>
                <a:latin typeface="+mn-lt"/>
              </a:rPr>
              <a:t>Not just IT. Every department that touches AI output must understand that confidence does not equal accuracy. We are developing that curriculum now — not a one-time training, but a shift in how every department onboards to any AI tool. This is the policy that ensures a prospective student — and our staff — knows a chatbot is an exploratory guide, not a definitive calendar. This prevents the scholarship disaster.</a:t>
            </a:r>
          </a:p>
          <a:p>
            <a:r>
              <a:rPr lang="en-US" sz="1200" b="1" kern="1200" dirty="0">
                <a:solidFill>
                  <a:schemeClr val="tx1"/>
                </a:solidFill>
                <a:effectLst/>
                <a:latin typeface="+mn-lt"/>
              </a:rPr>
              <a:t>02 | MANDATORY HUMAN REVIEW</a:t>
            </a:r>
          </a:p>
          <a:p>
            <a:r>
              <a:rPr lang="en-US" sz="1200" kern="1200" dirty="0">
                <a:solidFill>
                  <a:schemeClr val="tx1"/>
                </a:solidFill>
                <a:effectLst/>
                <a:latin typeface="+mn-lt"/>
              </a:rPr>
              <a:t>All AI-generated content in official, regulatory, clinical, or student-facing contexts requires human verification before delivery. No exceptions. [Look at research leadership] — this is the policy that catches fabricated NIH grant citations before they are ever submitted. It stops a hallucination from becoming an academic misconduct referral for a PI. We are drafting that policy language now. This is policy, not preference.</a:t>
            </a:r>
          </a:p>
          <a:p>
            <a:r>
              <a:rPr lang="en-US" sz="1200" b="1" kern="1200" dirty="0">
                <a:solidFill>
                  <a:schemeClr val="tx1"/>
                </a:solidFill>
                <a:effectLst/>
                <a:latin typeface="+mn-lt"/>
              </a:rPr>
              <a:t>03 | INSTITUTIONAL KNOWLEDGE GUARDRAILS</a:t>
            </a:r>
          </a:p>
          <a:p>
            <a:r>
              <a:rPr lang="en-US" sz="1200" kern="1200" dirty="0">
                <a:solidFill>
                  <a:schemeClr val="tx1"/>
                </a:solidFill>
                <a:effectLst/>
                <a:latin typeface="+mn-lt"/>
              </a:rPr>
              <a:t>Think of this as a mandatory open-book exam. Right now, standard AI guesses from the entire internet with no supervision. This safeguard locks the AI in a room with only our approved institutional manuals — it cannot invent from the open web. [Look at the CMO] — this is what prevents the pediatric dosage hallucination, by forcing the AI to read only from our approved pharmacy protocols. For technical staff: the underlying architecture is called Retrieval Augmented Generation, or RAG. We are identifying the highest-risk clinical workflows for a pilot now.</a:t>
            </a:r>
          </a:p>
          <a:p>
            <a:r>
              <a:rPr lang="en-US" sz="1200" kern="1200" dirty="0">
                <a:solidFill>
                  <a:schemeClr val="tx1"/>
                </a:solidFill>
                <a:effectLst/>
                <a:latin typeface="+mn-lt"/>
              </a:rPr>
              <a:t>None of this requires stopping AI use. It requires governing it with the same rigor we apply to every other institutional process. That work has already started.</a:t>
            </a:r>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rPr>
              <a:t>CLOSE</a:t>
            </a:r>
            <a:r>
              <a:rPr lang="en-US" sz="1200" i="1" kern="1200" dirty="0">
                <a:solidFill>
                  <a:schemeClr val="tx1"/>
                </a:solidFill>
                <a:effectLst/>
                <a:latin typeface="+mn-lt"/>
              </a:rPr>
              <a:t>	~1:00</a:t>
            </a:r>
          </a:p>
          <a:p>
            <a:r>
              <a:rPr lang="en-US" sz="1200" b="1" kern="1200" dirty="0">
                <a:solidFill>
                  <a:schemeClr val="tx1"/>
                </a:solidFill>
                <a:effectLst/>
                <a:latin typeface="+mn-lt"/>
              </a:rPr>
              <a:t>Land the message. Ask for something.</a:t>
            </a:r>
          </a:p>
          <a:p>
            <a:r>
              <a:rPr lang="en-US" sz="1200" kern="1200" dirty="0">
                <a:solidFill>
                  <a:schemeClr val="tx1"/>
                </a:solidFill>
                <a:effectLst/>
                <a:latin typeface="+mn-lt"/>
              </a:rPr>
              <a:t>An academic medical center cannot reclaim a fabricated citation. Cannot restore a student’s missed scholarship window. Cannot undo hallucinated notes that entered a patient’s medical record and reached the next provider as fact. The cost of hallucination is irreversibility. That is what makes this different from most IT risk conversations — and why my office didn’t wait to be asked.</a:t>
            </a:r>
          </a:p>
          <a:p>
            <a:r>
              <a:rPr lang="en-US" sz="1200" b="1" kern="1200" dirty="0">
                <a:solidFill>
                  <a:schemeClr val="tx1"/>
                </a:solidFill>
                <a:effectLst/>
                <a:latin typeface="+mn-lt"/>
              </a:rPr>
              <a:t>This project is already in motion:</a:t>
            </a:r>
          </a:p>
          <a:p>
            <a:r>
              <a:rPr lang="en-US" sz="1200" kern="1200" dirty="0">
                <a:solidFill>
                  <a:schemeClr val="tx1"/>
                </a:solidFill>
                <a:effectLst/>
                <a:latin typeface="+mn-lt"/>
              </a:rPr>
              <a:t>AI Literacy curriculum is being built.</a:t>
            </a:r>
          </a:p>
          <a:p>
            <a:r>
              <a:rPr lang="en-US" sz="1200" kern="1200" dirty="0">
                <a:solidFill>
                  <a:schemeClr val="tx1"/>
                </a:solidFill>
                <a:effectLst/>
                <a:latin typeface="+mn-lt"/>
              </a:rPr>
              <a:t>Human review policy language has been drafted and approved.</a:t>
            </a:r>
          </a:p>
          <a:p>
            <a:r>
              <a:rPr lang="en-US" sz="1200" kern="1200" dirty="0">
                <a:solidFill>
                  <a:schemeClr val="tx1"/>
                </a:solidFill>
                <a:effectLst/>
                <a:latin typeface="+mn-lt"/>
              </a:rPr>
              <a:t>Institutional knowledge guardrail workflows are being scoped for our highest-risk clinical and research environments — locking the AI to our vetted sources so it cannot fabricate from the open internet.</a:t>
            </a:r>
          </a:p>
          <a:p>
            <a:r>
              <a:rPr lang="en-US" sz="1200" kern="1200" dirty="0">
                <a:solidFill>
                  <a:schemeClr val="tx1"/>
                </a:solidFill>
                <a:effectLst/>
                <a:latin typeface="+mn-lt"/>
              </a:rPr>
              <a:t>This project gives Upstate the institutional alignment, governance structure, and authority needed to address AI hallucination risk at the pace this environment requires. We are good at what we do here. This project helps ensure that AI strengthens that work rather than becoming a risk that undermines it.</a:t>
            </a:r>
          </a:p>
          <a:p>
            <a:endParaRPr lang="en-US" dirty="0"/>
          </a:p>
        </p:txBody>
      </p:sp>
      <p:sp>
        <p:nvSpPr>
          <p:cNvPr id="4" name="Slide Number Placeholder 3"/>
          <p:cNvSpPr>
            <a:spLocks noGrp="1"/>
          </p:cNvSpPr>
          <p:nvPr>
            <p:ph type="sldNum" sz="quarter" idx="10"/>
          </p:nvPr>
        </p:nvSpPr>
        <p:spPr/>
        <p:txBody>
          <a:bodyPr/>
          <a:lstStyle/>
          <a:p>
            <a:fld id="{A2E94C62-4891-4E18-B4BD-F50C5A2EB3EE}" type="slidenum">
              <a:rPr lang="en-US"/>
              <a:t>6</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E2761"/>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C0392B"/>
          </a:solidFill>
          <a:ln w="12700">
            <a:solidFill>
              <a:srgbClr val="C0392B"/>
            </a:solidFill>
            <a:prstDash val="solid"/>
          </a:ln>
        </p:spPr>
        <p:txBody>
          <a:bodyPr/>
          <a:lstStyle/>
          <a:p>
            <a:endParaRPr lang="en-US"/>
          </a:p>
        </p:txBody>
      </p:sp>
      <p:sp>
        <p:nvSpPr>
          <p:cNvPr id="3" name="Shape 1"/>
          <p:cNvSpPr/>
          <p:nvPr/>
        </p:nvSpPr>
        <p:spPr>
          <a:xfrm>
            <a:off x="0" y="54864"/>
            <a:ext cx="164592" cy="5088636"/>
          </a:xfrm>
          <a:prstGeom prst="rect">
            <a:avLst/>
          </a:prstGeom>
          <a:solidFill>
            <a:srgbClr val="2D3A8C"/>
          </a:solidFill>
          <a:ln w="12700">
            <a:solidFill>
              <a:srgbClr val="2D3A8C"/>
            </a:solidFill>
            <a:prstDash val="solid"/>
          </a:ln>
        </p:spPr>
        <p:txBody>
          <a:bodyPr/>
          <a:lstStyle/>
          <a:p>
            <a:endParaRPr lang="en-US"/>
          </a:p>
        </p:txBody>
      </p:sp>
      <p:sp>
        <p:nvSpPr>
          <p:cNvPr id="4" name="Text 2"/>
          <p:cNvSpPr/>
          <p:nvPr/>
        </p:nvSpPr>
        <p:spPr>
          <a:xfrm>
            <a:off x="365760" y="411480"/>
            <a:ext cx="8412480" cy="274320"/>
          </a:xfrm>
          <a:prstGeom prst="rect">
            <a:avLst/>
          </a:prstGeom>
          <a:noFill/>
          <a:ln/>
        </p:spPr>
        <p:txBody>
          <a:bodyPr wrap="square" rtlCol="0" anchor="ctr"/>
          <a:lstStyle/>
          <a:p>
            <a:pPr marL="0" indent="0" algn="l">
              <a:buNone/>
            </a:pPr>
            <a:r>
              <a:rPr lang="en-US" sz="900" kern="0" spc="300" dirty="0">
                <a:solidFill>
                  <a:srgbClr val="CADCFC"/>
                </a:solidFill>
                <a:latin typeface="Calibri" pitchFamily="34" charset="0"/>
                <a:ea typeface="Calibri" pitchFamily="34" charset="-122"/>
                <a:cs typeface="Calibri" pitchFamily="34" charset="-120"/>
              </a:rPr>
              <a:t>UPSTATE MEDICAL UNIVERSITY  |  AI GOVERNANCE</a:t>
            </a:r>
            <a:endParaRPr lang="en-US" sz="900" dirty="0"/>
          </a:p>
        </p:txBody>
      </p:sp>
      <p:sp>
        <p:nvSpPr>
          <p:cNvPr id="5" name="Text 3"/>
          <p:cNvSpPr/>
          <p:nvPr/>
        </p:nvSpPr>
        <p:spPr>
          <a:xfrm>
            <a:off x="365760" y="1005840"/>
            <a:ext cx="6858000" cy="777240"/>
          </a:xfrm>
          <a:prstGeom prst="rect">
            <a:avLst/>
          </a:prstGeom>
          <a:noFill/>
          <a:ln/>
        </p:spPr>
        <p:txBody>
          <a:bodyPr wrap="square" rtlCol="0" anchor="ctr"/>
          <a:lstStyle/>
          <a:p>
            <a:pPr marL="0" indent="0" algn="l">
              <a:buNone/>
            </a:pPr>
            <a:r>
              <a:rPr lang="en-US" sz="4400" b="1" dirty="0">
                <a:solidFill>
                  <a:srgbClr val="FFFFFF"/>
                </a:solidFill>
                <a:latin typeface="Calibri" pitchFamily="34" charset="0"/>
                <a:ea typeface="Calibri" pitchFamily="34" charset="-122"/>
                <a:cs typeface="Calibri" pitchFamily="34" charset="-120"/>
              </a:rPr>
              <a:t>When AI Gets It Wrong:</a:t>
            </a:r>
            <a:endParaRPr lang="en-US" sz="4400" dirty="0"/>
          </a:p>
        </p:txBody>
      </p:sp>
      <p:sp>
        <p:nvSpPr>
          <p:cNvPr id="6" name="Text 4"/>
          <p:cNvSpPr/>
          <p:nvPr/>
        </p:nvSpPr>
        <p:spPr>
          <a:xfrm>
            <a:off x="365760" y="1737360"/>
            <a:ext cx="7132320" cy="1097280"/>
          </a:xfrm>
          <a:prstGeom prst="rect">
            <a:avLst/>
          </a:prstGeom>
          <a:noFill/>
          <a:ln/>
        </p:spPr>
        <p:txBody>
          <a:bodyPr wrap="square" rtlCol="0" anchor="ctr"/>
          <a:lstStyle/>
          <a:p>
            <a:pPr marL="0" indent="0" algn="l">
              <a:buNone/>
            </a:pPr>
            <a:r>
              <a:rPr lang="en-US" sz="3000" dirty="0">
                <a:solidFill>
                  <a:srgbClr val="CADCFC"/>
                </a:solidFill>
                <a:latin typeface="Calibri" pitchFamily="34" charset="0"/>
                <a:ea typeface="Calibri" pitchFamily="34" charset="-122"/>
                <a:cs typeface="Calibri" pitchFamily="34" charset="-120"/>
              </a:rPr>
              <a:t>The Hallucination Problem</a:t>
            </a:r>
            <a:endParaRPr lang="en-US" sz="3000" dirty="0"/>
          </a:p>
          <a:p>
            <a:pPr marL="0" indent="0" algn="l">
              <a:buNone/>
            </a:pPr>
            <a:r>
              <a:rPr lang="en-US" sz="3000" dirty="0">
                <a:solidFill>
                  <a:srgbClr val="CADCFC"/>
                </a:solidFill>
                <a:latin typeface="Calibri" pitchFamily="34" charset="0"/>
                <a:ea typeface="Calibri" pitchFamily="34" charset="-122"/>
                <a:cs typeface="Calibri" pitchFamily="34" charset="-120"/>
              </a:rPr>
              <a:t>We Can No Longer Ignore</a:t>
            </a:r>
            <a:endParaRPr lang="en-US" sz="3000" dirty="0"/>
          </a:p>
        </p:txBody>
      </p:sp>
      <p:sp>
        <p:nvSpPr>
          <p:cNvPr id="7" name="Shape 5"/>
          <p:cNvSpPr/>
          <p:nvPr/>
        </p:nvSpPr>
        <p:spPr>
          <a:xfrm>
            <a:off x="365760" y="2971800"/>
            <a:ext cx="1645920" cy="45720"/>
          </a:xfrm>
          <a:prstGeom prst="rect">
            <a:avLst/>
          </a:prstGeom>
          <a:solidFill>
            <a:srgbClr val="C0392B"/>
          </a:solidFill>
          <a:ln w="12700">
            <a:solidFill>
              <a:srgbClr val="C0392B"/>
            </a:solidFill>
            <a:prstDash val="solid"/>
          </a:ln>
        </p:spPr>
        <p:txBody>
          <a:bodyPr/>
          <a:lstStyle/>
          <a:p>
            <a:endParaRPr lang="en-US"/>
          </a:p>
        </p:txBody>
      </p:sp>
      <p:sp>
        <p:nvSpPr>
          <p:cNvPr id="8" name="Text 6"/>
          <p:cNvSpPr/>
          <p:nvPr/>
        </p:nvSpPr>
        <p:spPr>
          <a:xfrm>
            <a:off x="365760" y="3288435"/>
            <a:ext cx="6400800" cy="822960"/>
          </a:xfrm>
          <a:prstGeom prst="rect">
            <a:avLst/>
          </a:prstGeom>
          <a:noFill/>
          <a:ln/>
        </p:spPr>
        <p:txBody>
          <a:bodyPr wrap="square" rtlCol="0" anchor="ctr"/>
          <a:lstStyle/>
          <a:p>
            <a:pPr marL="0" indent="0" algn="l">
              <a:buNone/>
            </a:pPr>
            <a:r>
              <a:rPr lang="en-US" sz="1100" b="1" dirty="0">
                <a:solidFill>
                  <a:srgbClr val="CADCFC"/>
                </a:solidFill>
                <a:latin typeface="Calibri" pitchFamily="34" charset="0"/>
                <a:ea typeface="Calibri" pitchFamily="34" charset="-122"/>
                <a:cs typeface="Calibri" pitchFamily="34" charset="-120"/>
              </a:rPr>
              <a:t>Shawn O'Reilly</a:t>
            </a:r>
            <a:endParaRPr lang="en-US" sz="1100" dirty="0"/>
          </a:p>
          <a:p>
            <a:pPr marL="0" indent="0" algn="l">
              <a:buNone/>
            </a:pPr>
            <a:r>
              <a:rPr lang="en-US" sz="1100" dirty="0">
                <a:solidFill>
                  <a:srgbClr val="CADCFC"/>
                </a:solidFill>
                <a:latin typeface="Calibri" pitchFamily="34" charset="0"/>
                <a:ea typeface="Calibri" pitchFamily="34" charset="-122"/>
                <a:cs typeface="Calibri" pitchFamily="34" charset="-120"/>
              </a:rPr>
              <a:t>CISA  |  CISM  |  CISSP  |  CCSP  |  HCISPP</a:t>
            </a:r>
            <a:endParaRPr lang="en-US" sz="1100" dirty="0"/>
          </a:p>
          <a:p>
            <a:pPr marL="0" indent="0" algn="l">
              <a:buNone/>
            </a:pPr>
            <a:r>
              <a:rPr lang="en-US" sz="1100" dirty="0">
                <a:solidFill>
                  <a:srgbClr val="CADCFC"/>
                </a:solidFill>
                <a:latin typeface="Calibri" pitchFamily="34" charset="0"/>
                <a:ea typeface="Calibri" pitchFamily="34" charset="-122"/>
                <a:cs typeface="Calibri" pitchFamily="34" charset="-120"/>
              </a:rPr>
              <a:t>Information Security Officer  ·  HIPAA Security Compliance Officer</a:t>
            </a:r>
          </a:p>
          <a:p>
            <a:r>
              <a:rPr lang="en-US" sz="1100" dirty="0">
                <a:solidFill>
                  <a:srgbClr val="CADCFC"/>
                </a:solidFill>
                <a:latin typeface="Calibri" pitchFamily="34" charset="0"/>
                <a:ea typeface="Calibri" pitchFamily="34" charset="-122"/>
                <a:cs typeface="Calibri" pitchFamily="34" charset="-120"/>
              </a:rPr>
              <a:t>2026 CIO Academy | Final project</a:t>
            </a:r>
            <a:endParaRPr lang="en-US" sz="1100" dirty="0"/>
          </a:p>
        </p:txBody>
      </p:sp>
      <p:sp>
        <p:nvSpPr>
          <p:cNvPr id="9" name="Text 7"/>
          <p:cNvSpPr/>
          <p:nvPr/>
        </p:nvSpPr>
        <p:spPr>
          <a:xfrm>
            <a:off x="7772400" y="4663440"/>
            <a:ext cx="1188720" cy="320040"/>
          </a:xfrm>
          <a:prstGeom prst="rect">
            <a:avLst/>
          </a:prstGeom>
          <a:noFill/>
          <a:ln/>
        </p:spPr>
        <p:txBody>
          <a:bodyPr wrap="square" rtlCol="0" anchor="ctr"/>
          <a:lstStyle/>
          <a:p>
            <a:pPr marL="0" indent="0" algn="r">
              <a:buNone/>
            </a:pPr>
            <a:r>
              <a:rPr lang="en-US" sz="1000" dirty="0">
                <a:solidFill>
                  <a:srgbClr val="CADCFC"/>
                </a:solidFill>
                <a:latin typeface="Calibri" pitchFamily="34" charset="0"/>
                <a:ea typeface="Calibri" pitchFamily="34" charset="-122"/>
                <a:cs typeface="Calibri" pitchFamily="34" charset="-120"/>
              </a:rPr>
              <a:t>2026</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4F7FF"/>
        </a:solidFill>
        <a:effectLst/>
      </p:bgPr>
    </p:bg>
    <p:spTree>
      <p:nvGrpSpPr>
        <p:cNvPr id="1" name=""/>
        <p:cNvGrpSpPr/>
        <p:nvPr/>
      </p:nvGrpSpPr>
      <p:grpSpPr>
        <a:xfrm>
          <a:off x="0" y="0"/>
          <a:ext cx="0" cy="0"/>
          <a:chOff x="0" y="0"/>
          <a:chExt cx="0" cy="0"/>
        </a:xfrm>
      </p:grpSpPr>
      <p:sp>
        <p:nvSpPr>
          <p:cNvPr id="2" name="Shape 0"/>
          <p:cNvSpPr/>
          <p:nvPr/>
        </p:nvSpPr>
        <p:spPr>
          <a:xfrm>
            <a:off x="0" y="0"/>
            <a:ext cx="9144000" cy="1005840"/>
          </a:xfrm>
          <a:prstGeom prst="rect">
            <a:avLst/>
          </a:prstGeom>
          <a:solidFill>
            <a:srgbClr val="1E2761"/>
          </a:solidFill>
          <a:ln w="12700">
            <a:solidFill>
              <a:srgbClr val="1E2761"/>
            </a:solidFill>
            <a:prstDash val="solid"/>
          </a:ln>
        </p:spPr>
        <p:txBody>
          <a:bodyPr/>
          <a:lstStyle/>
          <a:p>
            <a:endParaRPr lang="en-US"/>
          </a:p>
        </p:txBody>
      </p:sp>
      <p:sp>
        <p:nvSpPr>
          <p:cNvPr id="3" name="Text 1"/>
          <p:cNvSpPr/>
          <p:nvPr/>
        </p:nvSpPr>
        <p:spPr>
          <a:xfrm>
            <a:off x="365760" y="91440"/>
            <a:ext cx="8229600" cy="365760"/>
          </a:xfrm>
          <a:prstGeom prst="rect">
            <a:avLst/>
          </a:prstGeom>
          <a:noFill/>
          <a:ln/>
        </p:spPr>
        <p:txBody>
          <a:bodyPr wrap="square" rtlCol="0" anchor="ctr"/>
          <a:lstStyle/>
          <a:p>
            <a:pPr marL="0" indent="0" algn="l">
              <a:buNone/>
            </a:pPr>
            <a:r>
              <a:rPr lang="en-US" sz="900" kern="0" spc="300" dirty="0">
                <a:solidFill>
                  <a:srgbClr val="CADCFC"/>
                </a:solidFill>
                <a:latin typeface="Calibri" pitchFamily="34" charset="0"/>
                <a:ea typeface="Calibri" pitchFamily="34" charset="-122"/>
                <a:cs typeface="Calibri" pitchFamily="34" charset="-120"/>
              </a:rPr>
              <a:t>WHAT ARE WE TRYING TO SOLVE?</a:t>
            </a:r>
            <a:endParaRPr lang="en-US" sz="900" dirty="0"/>
          </a:p>
        </p:txBody>
      </p:sp>
      <p:sp>
        <p:nvSpPr>
          <p:cNvPr id="4" name="Text 2"/>
          <p:cNvSpPr/>
          <p:nvPr/>
        </p:nvSpPr>
        <p:spPr>
          <a:xfrm>
            <a:off x="365760" y="411480"/>
            <a:ext cx="8229600" cy="502920"/>
          </a:xfrm>
          <a:prstGeom prst="rect">
            <a:avLst/>
          </a:prstGeom>
          <a:noFill/>
          <a:ln/>
        </p:spPr>
        <p:txBody>
          <a:bodyPr wrap="square" rtlCol="0" anchor="ctr"/>
          <a:lstStyle/>
          <a:p>
            <a:pPr marL="0" indent="0" algn="l">
              <a:buNone/>
            </a:pPr>
            <a:r>
              <a:rPr lang="en-US" sz="2600" b="1" dirty="0">
                <a:solidFill>
                  <a:srgbClr val="FFFFFF"/>
                </a:solidFill>
                <a:latin typeface="Calibri" pitchFamily="34" charset="0"/>
                <a:ea typeface="Calibri" pitchFamily="34" charset="-122"/>
                <a:cs typeface="Calibri" pitchFamily="34" charset="-120"/>
              </a:rPr>
              <a:t>AI Doesn't Know What It Doesn't Know</a:t>
            </a:r>
            <a:endParaRPr lang="en-US" sz="2600" dirty="0"/>
          </a:p>
        </p:txBody>
      </p:sp>
      <p:sp>
        <p:nvSpPr>
          <p:cNvPr id="5" name="Shape 3"/>
          <p:cNvSpPr/>
          <p:nvPr/>
        </p:nvSpPr>
        <p:spPr>
          <a:xfrm>
            <a:off x="320040" y="1188720"/>
            <a:ext cx="3657600" cy="3474720"/>
          </a:xfrm>
          <a:prstGeom prst="rect">
            <a:avLst/>
          </a:prstGeom>
          <a:solidFill>
            <a:srgbClr val="1E2761"/>
          </a:solidFill>
          <a:ln w="12700">
            <a:solidFill>
              <a:srgbClr val="1E2761"/>
            </a:solidFill>
            <a:prstDash val="solid"/>
          </a:ln>
          <a:effectLst>
            <a:outerShdw blurRad="101600" dist="38100" dir="8100000" algn="bl" rotWithShape="0">
              <a:srgbClr val="000000">
                <a:alpha val="15000"/>
              </a:srgbClr>
            </a:outerShdw>
          </a:effectLst>
        </p:spPr>
        <p:txBody>
          <a:bodyPr/>
          <a:lstStyle/>
          <a:p>
            <a:endParaRPr lang="en-US" dirty="0"/>
          </a:p>
        </p:txBody>
      </p:sp>
      <p:sp>
        <p:nvSpPr>
          <p:cNvPr id="6" name="Text 4"/>
          <p:cNvSpPr/>
          <p:nvPr/>
        </p:nvSpPr>
        <p:spPr>
          <a:xfrm>
            <a:off x="502920" y="1417320"/>
            <a:ext cx="3291840" cy="365760"/>
          </a:xfrm>
          <a:prstGeom prst="rect">
            <a:avLst/>
          </a:prstGeom>
          <a:noFill/>
          <a:ln/>
        </p:spPr>
        <p:txBody>
          <a:bodyPr wrap="square" rtlCol="0" anchor="ctr"/>
          <a:lstStyle/>
          <a:p>
            <a:pPr marL="0" indent="0" algn="ctr">
              <a:buNone/>
            </a:pPr>
            <a:r>
              <a:rPr lang="en-US" sz="1300" b="1" dirty="0">
                <a:solidFill>
                  <a:srgbClr val="F5A623"/>
                </a:solidFill>
                <a:latin typeface="Calibri" pitchFamily="34" charset="0"/>
                <a:ea typeface="Calibri" pitchFamily="34" charset="-122"/>
                <a:cs typeface="Calibri" pitchFamily="34" charset="-120"/>
              </a:rPr>
              <a:t>Hallucination</a:t>
            </a:r>
            <a:endParaRPr lang="en-US" sz="1300" dirty="0"/>
          </a:p>
        </p:txBody>
      </p:sp>
      <p:sp>
        <p:nvSpPr>
          <p:cNvPr id="7" name="Text 5"/>
          <p:cNvSpPr/>
          <p:nvPr/>
        </p:nvSpPr>
        <p:spPr>
          <a:xfrm>
            <a:off x="502920" y="1755648"/>
            <a:ext cx="3291840" cy="274320"/>
          </a:xfrm>
          <a:prstGeom prst="rect">
            <a:avLst/>
          </a:prstGeom>
          <a:noFill/>
          <a:ln/>
        </p:spPr>
        <p:txBody>
          <a:bodyPr wrap="square" rtlCol="0" anchor="ctr"/>
          <a:lstStyle/>
          <a:p>
            <a:pPr marL="0" indent="0" algn="ctr">
              <a:buNone/>
            </a:pPr>
            <a:endParaRPr lang="en-US" sz="1000" dirty="0"/>
          </a:p>
        </p:txBody>
      </p:sp>
      <p:sp>
        <p:nvSpPr>
          <p:cNvPr id="8" name="Text 6"/>
          <p:cNvSpPr/>
          <p:nvPr/>
        </p:nvSpPr>
        <p:spPr>
          <a:xfrm>
            <a:off x="502920" y="1977390"/>
            <a:ext cx="3291840" cy="1188720"/>
          </a:xfrm>
          <a:prstGeom prst="rect">
            <a:avLst/>
          </a:prstGeom>
          <a:noFill/>
          <a:ln/>
        </p:spPr>
        <p:txBody>
          <a:bodyPr wrap="square" rtlCol="0" anchor="ctr"/>
          <a:lstStyle/>
          <a:p>
            <a:pPr marL="0" indent="0" algn="ctr">
              <a:buNone/>
            </a:pPr>
            <a:r>
              <a:rPr lang="en-US" sz="1300" dirty="0">
                <a:solidFill>
                  <a:srgbClr val="FFFFFF"/>
                </a:solidFill>
                <a:latin typeface="Calibri" pitchFamily="34" charset="0"/>
                <a:ea typeface="Calibri" pitchFamily="34" charset="-122"/>
                <a:cs typeface="Calibri" pitchFamily="34" charset="-120"/>
              </a:rPr>
              <a:t>When an AI model or system generates content that appears credible and confident — but is factually false, fabricated, or misleading.</a:t>
            </a:r>
            <a:endParaRPr lang="en-US" sz="1300" dirty="0"/>
          </a:p>
        </p:txBody>
      </p:sp>
      <p:sp>
        <p:nvSpPr>
          <p:cNvPr id="9" name="Shape 7"/>
          <p:cNvSpPr/>
          <p:nvPr/>
        </p:nvSpPr>
        <p:spPr>
          <a:xfrm>
            <a:off x="502920" y="3383280"/>
            <a:ext cx="3291840" cy="54864"/>
          </a:xfrm>
          <a:prstGeom prst="rect">
            <a:avLst/>
          </a:prstGeom>
          <a:solidFill>
            <a:srgbClr val="C0392B"/>
          </a:solidFill>
          <a:ln w="12700">
            <a:solidFill>
              <a:srgbClr val="C0392B"/>
            </a:solidFill>
            <a:prstDash val="solid"/>
          </a:ln>
        </p:spPr>
        <p:txBody>
          <a:bodyPr/>
          <a:lstStyle/>
          <a:p>
            <a:endParaRPr lang="en-US"/>
          </a:p>
        </p:txBody>
      </p:sp>
      <p:sp>
        <p:nvSpPr>
          <p:cNvPr id="10" name="Text 8"/>
          <p:cNvSpPr/>
          <p:nvPr/>
        </p:nvSpPr>
        <p:spPr>
          <a:xfrm>
            <a:off x="502920" y="3520440"/>
            <a:ext cx="3291840" cy="640080"/>
          </a:xfrm>
          <a:prstGeom prst="rect">
            <a:avLst/>
          </a:prstGeom>
          <a:noFill/>
          <a:ln/>
        </p:spPr>
        <p:txBody>
          <a:bodyPr wrap="square" rtlCol="0" anchor="ctr"/>
          <a:lstStyle/>
          <a:p>
            <a:pPr marL="0" indent="0" algn="ctr">
              <a:buNone/>
            </a:pPr>
            <a:r>
              <a:rPr lang="en-US" sz="1100" i="1" dirty="0">
                <a:solidFill>
                  <a:srgbClr val="CADCFC"/>
                </a:solidFill>
                <a:latin typeface="Calibri" pitchFamily="34" charset="0"/>
                <a:ea typeface="Calibri" pitchFamily="34" charset="-122"/>
                <a:cs typeface="Calibri" pitchFamily="34" charset="-120"/>
              </a:rPr>
              <a:t>The model/system has no awareness it is wrong.</a:t>
            </a:r>
            <a:endParaRPr lang="en-US" sz="1100" dirty="0"/>
          </a:p>
        </p:txBody>
      </p:sp>
      <p:sp>
        <p:nvSpPr>
          <p:cNvPr id="11" name="Text 9"/>
          <p:cNvSpPr/>
          <p:nvPr/>
        </p:nvSpPr>
        <p:spPr>
          <a:xfrm>
            <a:off x="4297680" y="1234440"/>
            <a:ext cx="4480560" cy="411480"/>
          </a:xfrm>
          <a:prstGeom prst="rect">
            <a:avLst/>
          </a:prstGeom>
          <a:noFill/>
          <a:ln/>
        </p:spPr>
        <p:txBody>
          <a:bodyPr wrap="square" rtlCol="0" anchor="ctr"/>
          <a:lstStyle/>
          <a:p>
            <a:pPr marL="0" indent="0" algn="l">
              <a:buNone/>
            </a:pPr>
            <a:r>
              <a:rPr lang="en-US" sz="1600" b="1" dirty="0">
                <a:solidFill>
                  <a:srgbClr val="1E2761"/>
                </a:solidFill>
                <a:latin typeface="Calibri" pitchFamily="34" charset="0"/>
                <a:ea typeface="Calibri" pitchFamily="34" charset="-122"/>
                <a:cs typeface="Calibri" pitchFamily="34" charset="-120"/>
              </a:rPr>
              <a:t>Why This Is Our Problem</a:t>
            </a:r>
            <a:endParaRPr lang="en-US" sz="1600" dirty="0"/>
          </a:p>
        </p:txBody>
      </p:sp>
      <p:sp>
        <p:nvSpPr>
          <p:cNvPr id="12" name="Text 10"/>
          <p:cNvSpPr/>
          <p:nvPr/>
        </p:nvSpPr>
        <p:spPr>
          <a:xfrm>
            <a:off x="4297680" y="1691640"/>
            <a:ext cx="4480560" cy="2560320"/>
          </a:xfrm>
          <a:prstGeom prst="rect">
            <a:avLst/>
          </a:prstGeom>
          <a:noFill/>
          <a:ln/>
        </p:spPr>
        <p:txBody>
          <a:bodyPr wrap="square" rtlCol="0" anchor="ctr"/>
          <a:lstStyle/>
          <a:p>
            <a:pPr marL="342900" indent="-342900" algn="l">
              <a:spcAft>
                <a:spcPts val="800"/>
              </a:spcAft>
              <a:buSzPct val="100000"/>
              <a:buChar char="•"/>
            </a:pPr>
            <a:r>
              <a:rPr lang="en-US" sz="1300" dirty="0">
                <a:solidFill>
                  <a:srgbClr val="4A5568"/>
                </a:solidFill>
                <a:latin typeface="Calibri" pitchFamily="34" charset="0"/>
                <a:ea typeface="Calibri" pitchFamily="34" charset="-122"/>
                <a:cs typeface="Calibri" pitchFamily="34" charset="-120"/>
              </a:rPr>
              <a:t>AI is deployed across our campus — in research, administration, and clinical support</a:t>
            </a:r>
            <a:endParaRPr lang="en-US" sz="1300" dirty="0"/>
          </a:p>
          <a:p>
            <a:pPr marL="342900" indent="-342900" algn="l">
              <a:spcAft>
                <a:spcPts val="800"/>
              </a:spcAft>
              <a:buSzPct val="100000"/>
              <a:buChar char="•"/>
            </a:pPr>
            <a:r>
              <a:rPr lang="en-US" sz="1300" dirty="0">
                <a:solidFill>
                  <a:srgbClr val="4A5568"/>
                </a:solidFill>
                <a:latin typeface="Calibri" pitchFamily="34" charset="0"/>
                <a:ea typeface="Calibri" pitchFamily="34" charset="-122"/>
                <a:cs typeface="Calibri" pitchFamily="34" charset="-120"/>
              </a:rPr>
              <a:t>Staff trust outputs by default, especially when answers sound confident</a:t>
            </a:r>
            <a:endParaRPr lang="en-US" sz="1300" dirty="0"/>
          </a:p>
          <a:p>
            <a:pPr marL="342900" indent="-342900" algn="l">
              <a:spcAft>
                <a:spcPts val="800"/>
              </a:spcAft>
              <a:buSzPct val="100000"/>
              <a:buChar char="•"/>
            </a:pPr>
            <a:r>
              <a:rPr lang="en-US" sz="1300" dirty="0">
                <a:solidFill>
                  <a:srgbClr val="4A5568"/>
                </a:solidFill>
                <a:latin typeface="Calibri" pitchFamily="34" charset="0"/>
                <a:ea typeface="Calibri" pitchFamily="34" charset="-122"/>
                <a:cs typeface="Calibri" pitchFamily="34" charset="-120"/>
              </a:rPr>
              <a:t>Errors compound silently — no warning, no flagging, no audit trail</a:t>
            </a:r>
            <a:endParaRPr lang="en-US" sz="1300" dirty="0"/>
          </a:p>
          <a:p>
            <a:pPr marL="342900" indent="-342900" algn="l">
              <a:spcAft>
                <a:spcPts val="800"/>
              </a:spcAft>
              <a:buSzPct val="100000"/>
              <a:buChar char="•"/>
            </a:pPr>
            <a:r>
              <a:rPr lang="en-US" sz="1300" dirty="0">
                <a:solidFill>
                  <a:srgbClr val="4A5568"/>
                </a:solidFill>
                <a:latin typeface="Calibri" pitchFamily="34" charset="0"/>
                <a:ea typeface="Calibri" pitchFamily="34" charset="-122"/>
                <a:cs typeface="Calibri" pitchFamily="34" charset="-120"/>
              </a:rPr>
              <a:t>Academic medical centers face amplified stakes: funding, patient safety, reputation</a:t>
            </a:r>
            <a:endParaRPr lang="en-US" sz="13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1005840"/>
          </a:xfrm>
          <a:prstGeom prst="rect">
            <a:avLst/>
          </a:prstGeom>
          <a:solidFill>
            <a:srgbClr val="C0392B"/>
          </a:solidFill>
          <a:ln w="12700">
            <a:solidFill>
              <a:srgbClr val="C0392B"/>
            </a:solidFill>
            <a:prstDash val="solid"/>
          </a:ln>
        </p:spPr>
        <p:txBody>
          <a:bodyPr/>
          <a:lstStyle/>
          <a:p>
            <a:endParaRPr lang="en-US"/>
          </a:p>
        </p:txBody>
      </p:sp>
      <p:sp>
        <p:nvSpPr>
          <p:cNvPr id="3" name="Text 1"/>
          <p:cNvSpPr/>
          <p:nvPr/>
        </p:nvSpPr>
        <p:spPr>
          <a:xfrm>
            <a:off x="365760" y="91440"/>
            <a:ext cx="8229600" cy="320040"/>
          </a:xfrm>
          <a:prstGeom prst="rect">
            <a:avLst/>
          </a:prstGeom>
          <a:noFill/>
          <a:ln/>
        </p:spPr>
        <p:txBody>
          <a:bodyPr wrap="square" rtlCol="0" anchor="ctr"/>
          <a:lstStyle/>
          <a:p>
            <a:pPr marL="0" indent="0" algn="l">
              <a:buNone/>
            </a:pPr>
            <a:r>
              <a:rPr lang="en-US" sz="900" kern="0" spc="300" dirty="0">
                <a:solidFill>
                  <a:srgbClr val="FFCDD2"/>
                </a:solidFill>
                <a:latin typeface="Calibri" pitchFamily="34" charset="0"/>
                <a:ea typeface="Calibri" pitchFamily="34" charset="-122"/>
                <a:cs typeface="Calibri" pitchFamily="34" charset="-120"/>
              </a:rPr>
              <a:t>THIS HAS ALREADY HAPPENED</a:t>
            </a:r>
            <a:endParaRPr lang="en-US" sz="900" dirty="0"/>
          </a:p>
        </p:txBody>
      </p:sp>
      <p:sp>
        <p:nvSpPr>
          <p:cNvPr id="4" name="Text 2"/>
          <p:cNvSpPr/>
          <p:nvPr/>
        </p:nvSpPr>
        <p:spPr>
          <a:xfrm>
            <a:off x="365760" y="411480"/>
            <a:ext cx="8229600" cy="502920"/>
          </a:xfrm>
          <a:prstGeom prst="rect">
            <a:avLst/>
          </a:prstGeom>
          <a:noFill/>
          <a:ln/>
        </p:spPr>
        <p:txBody>
          <a:bodyPr wrap="square" rtlCol="0" anchor="ctr"/>
          <a:lstStyle/>
          <a:p>
            <a:pPr marL="0" indent="0" algn="l">
              <a:buNone/>
            </a:pPr>
            <a:r>
              <a:rPr lang="en-US" sz="2600" b="1" dirty="0">
                <a:solidFill>
                  <a:srgbClr val="FFFFFF"/>
                </a:solidFill>
                <a:latin typeface="Calibri" pitchFamily="34" charset="0"/>
                <a:ea typeface="Calibri" pitchFamily="34" charset="-122"/>
                <a:cs typeface="Calibri" pitchFamily="34" charset="-120"/>
              </a:rPr>
              <a:t>Real Consequences. Real Institutions.</a:t>
            </a:r>
            <a:endParaRPr lang="en-US" sz="2600" dirty="0"/>
          </a:p>
        </p:txBody>
      </p:sp>
      <p:sp>
        <p:nvSpPr>
          <p:cNvPr id="5" name="Shape 3"/>
          <p:cNvSpPr/>
          <p:nvPr/>
        </p:nvSpPr>
        <p:spPr>
          <a:xfrm>
            <a:off x="228600" y="1143000"/>
            <a:ext cx="2743200" cy="3657600"/>
          </a:xfrm>
          <a:prstGeom prst="rect">
            <a:avLst/>
          </a:prstGeom>
          <a:solidFill>
            <a:srgbClr val="1E2761"/>
          </a:solidFill>
          <a:ln w="12700">
            <a:solidFill>
              <a:srgbClr val="1E2761"/>
            </a:solidFill>
            <a:prstDash val="solid"/>
          </a:ln>
          <a:effectLst>
            <a:outerShdw blurRad="101600" dist="38100" dir="8100000" algn="bl" rotWithShape="0">
              <a:srgbClr val="000000">
                <a:alpha val="18000"/>
              </a:srgbClr>
            </a:outerShdw>
          </a:effectLst>
        </p:spPr>
        <p:txBody>
          <a:bodyPr/>
          <a:lstStyle/>
          <a:p>
            <a:endParaRPr lang="en-US"/>
          </a:p>
        </p:txBody>
      </p:sp>
      <p:sp>
        <p:nvSpPr>
          <p:cNvPr id="6" name="Shape 4"/>
          <p:cNvSpPr/>
          <p:nvPr/>
        </p:nvSpPr>
        <p:spPr>
          <a:xfrm>
            <a:off x="228600" y="1143000"/>
            <a:ext cx="2743200" cy="64008"/>
          </a:xfrm>
          <a:prstGeom prst="rect">
            <a:avLst/>
          </a:prstGeom>
          <a:solidFill>
            <a:srgbClr val="F5A623"/>
          </a:solidFill>
          <a:ln w="12700">
            <a:solidFill>
              <a:srgbClr val="F5A623"/>
            </a:solidFill>
            <a:prstDash val="solid"/>
          </a:ln>
        </p:spPr>
        <p:txBody>
          <a:bodyPr/>
          <a:lstStyle/>
          <a:p>
            <a:endParaRPr lang="en-US"/>
          </a:p>
        </p:txBody>
      </p:sp>
      <p:sp>
        <p:nvSpPr>
          <p:cNvPr id="7" name="Text 5"/>
          <p:cNvSpPr/>
          <p:nvPr/>
        </p:nvSpPr>
        <p:spPr>
          <a:xfrm>
            <a:off x="365760" y="1234440"/>
            <a:ext cx="2468880" cy="365760"/>
          </a:xfrm>
          <a:prstGeom prst="rect">
            <a:avLst/>
          </a:prstGeom>
          <a:noFill/>
          <a:ln/>
        </p:spPr>
        <p:txBody>
          <a:bodyPr wrap="square" rtlCol="0" anchor="ctr"/>
          <a:lstStyle/>
          <a:p>
            <a:pPr marL="0" indent="0">
              <a:buNone/>
            </a:pPr>
            <a:r>
              <a:rPr lang="en-US" sz="900" b="1" kern="0" spc="100" dirty="0">
                <a:solidFill>
                  <a:srgbClr val="F5A623"/>
                </a:solidFill>
                <a:latin typeface="Calibri" pitchFamily="34" charset="0"/>
                <a:ea typeface="Calibri" pitchFamily="34" charset="-122"/>
                <a:cs typeface="Calibri" pitchFamily="34" charset="-120"/>
              </a:rPr>
              <a:t>🎓  CAMPUS</a:t>
            </a:r>
            <a:endParaRPr lang="en-US" sz="900" dirty="0"/>
          </a:p>
        </p:txBody>
      </p:sp>
      <p:sp>
        <p:nvSpPr>
          <p:cNvPr id="8" name="Text 6"/>
          <p:cNvSpPr/>
          <p:nvPr/>
        </p:nvSpPr>
        <p:spPr>
          <a:xfrm>
            <a:off x="365760" y="1600200"/>
            <a:ext cx="2468880" cy="457200"/>
          </a:xfrm>
          <a:prstGeom prst="rect">
            <a:avLst/>
          </a:prstGeom>
          <a:noFill/>
          <a:ln/>
        </p:spPr>
        <p:txBody>
          <a:bodyPr wrap="square" rtlCol="0" anchor="ctr"/>
          <a:lstStyle/>
          <a:p>
            <a:pPr marL="0" indent="0">
              <a:buNone/>
            </a:pPr>
            <a:r>
              <a:rPr lang="en-US" sz="1400" b="1" dirty="0">
                <a:solidFill>
                  <a:srgbClr val="FFFFFF"/>
                </a:solidFill>
                <a:latin typeface="Calibri" pitchFamily="34" charset="0"/>
                <a:ea typeface="Calibri" pitchFamily="34" charset="-122"/>
                <a:cs typeface="Calibri" pitchFamily="34" charset="-120"/>
              </a:rPr>
              <a:t>Admissions Chatbot</a:t>
            </a:r>
            <a:endParaRPr lang="en-US" sz="1400" dirty="0"/>
          </a:p>
        </p:txBody>
      </p:sp>
      <p:sp>
        <p:nvSpPr>
          <p:cNvPr id="9" name="Text 7"/>
          <p:cNvSpPr/>
          <p:nvPr/>
        </p:nvSpPr>
        <p:spPr>
          <a:xfrm>
            <a:off x="365760" y="2148840"/>
            <a:ext cx="2468880" cy="1737360"/>
          </a:xfrm>
          <a:prstGeom prst="rect">
            <a:avLst/>
          </a:prstGeom>
          <a:noFill/>
          <a:ln/>
        </p:spPr>
        <p:txBody>
          <a:bodyPr wrap="square" rtlCol="0" anchor="ctr"/>
          <a:lstStyle/>
          <a:p>
            <a:pPr marL="0" indent="0" algn="l">
              <a:buNone/>
            </a:pPr>
            <a:r>
              <a:rPr lang="en-US" sz="1150" dirty="0">
                <a:solidFill>
                  <a:srgbClr val="CADCFC"/>
                </a:solidFill>
                <a:latin typeface="Calibri" pitchFamily="34" charset="0"/>
                <a:ea typeface="Calibri" pitchFamily="34" charset="-122"/>
                <a:cs typeface="Calibri" pitchFamily="34" charset="-120"/>
              </a:rPr>
              <a:t>A student asks an AI chatbot about a scholarship deadline. The AI invents a date. The student misses their only window — and their opportunity.</a:t>
            </a:r>
            <a:endParaRPr lang="en-US" sz="1150" dirty="0"/>
          </a:p>
        </p:txBody>
      </p:sp>
      <p:sp>
        <p:nvSpPr>
          <p:cNvPr id="10" name="Shape 8"/>
          <p:cNvSpPr/>
          <p:nvPr/>
        </p:nvSpPr>
        <p:spPr>
          <a:xfrm>
            <a:off x="365760" y="4251960"/>
            <a:ext cx="2468880" cy="320040"/>
          </a:xfrm>
          <a:prstGeom prst="rect">
            <a:avLst/>
          </a:prstGeom>
          <a:solidFill>
            <a:srgbClr val="C0392B"/>
          </a:solidFill>
          <a:ln w="12700">
            <a:solidFill>
              <a:srgbClr val="C0392B"/>
            </a:solidFill>
            <a:prstDash val="solid"/>
          </a:ln>
        </p:spPr>
        <p:txBody>
          <a:bodyPr/>
          <a:lstStyle/>
          <a:p>
            <a:endParaRPr lang="en-US"/>
          </a:p>
        </p:txBody>
      </p:sp>
      <p:sp>
        <p:nvSpPr>
          <p:cNvPr id="11" name="Text 9"/>
          <p:cNvSpPr/>
          <p:nvPr/>
        </p:nvSpPr>
        <p:spPr>
          <a:xfrm>
            <a:off x="365760" y="4251960"/>
            <a:ext cx="2468880" cy="320040"/>
          </a:xfrm>
          <a:prstGeom prst="rect">
            <a:avLst/>
          </a:prstGeom>
          <a:noFill/>
          <a:ln/>
        </p:spPr>
        <p:txBody>
          <a:bodyPr wrap="square"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LIKELIHOOD: HIGH</a:t>
            </a:r>
            <a:endParaRPr lang="en-US" sz="900" dirty="0"/>
          </a:p>
        </p:txBody>
      </p:sp>
      <p:sp>
        <p:nvSpPr>
          <p:cNvPr id="12" name="Shape 10"/>
          <p:cNvSpPr/>
          <p:nvPr/>
        </p:nvSpPr>
        <p:spPr>
          <a:xfrm>
            <a:off x="3172968" y="1143000"/>
            <a:ext cx="2743200" cy="3657600"/>
          </a:xfrm>
          <a:prstGeom prst="rect">
            <a:avLst/>
          </a:prstGeom>
          <a:solidFill>
            <a:srgbClr val="1E2761"/>
          </a:solidFill>
          <a:ln w="12700">
            <a:solidFill>
              <a:srgbClr val="1E2761"/>
            </a:solidFill>
            <a:prstDash val="solid"/>
          </a:ln>
          <a:effectLst>
            <a:outerShdw blurRad="101600" dist="38100" dir="8100000" algn="bl" rotWithShape="0">
              <a:srgbClr val="000000">
                <a:alpha val="18000"/>
              </a:srgbClr>
            </a:outerShdw>
          </a:effectLst>
        </p:spPr>
        <p:txBody>
          <a:bodyPr/>
          <a:lstStyle/>
          <a:p>
            <a:endParaRPr lang="en-US"/>
          </a:p>
        </p:txBody>
      </p:sp>
      <p:sp>
        <p:nvSpPr>
          <p:cNvPr id="13" name="Shape 11"/>
          <p:cNvSpPr/>
          <p:nvPr/>
        </p:nvSpPr>
        <p:spPr>
          <a:xfrm>
            <a:off x="3172968" y="1143000"/>
            <a:ext cx="2743200" cy="64008"/>
          </a:xfrm>
          <a:prstGeom prst="rect">
            <a:avLst/>
          </a:prstGeom>
          <a:solidFill>
            <a:srgbClr val="F5A623"/>
          </a:solidFill>
          <a:ln w="12700">
            <a:solidFill>
              <a:srgbClr val="F5A623"/>
            </a:solidFill>
            <a:prstDash val="solid"/>
          </a:ln>
        </p:spPr>
        <p:txBody>
          <a:bodyPr/>
          <a:lstStyle/>
          <a:p>
            <a:endParaRPr lang="en-US"/>
          </a:p>
        </p:txBody>
      </p:sp>
      <p:sp>
        <p:nvSpPr>
          <p:cNvPr id="14" name="Text 12"/>
          <p:cNvSpPr/>
          <p:nvPr/>
        </p:nvSpPr>
        <p:spPr>
          <a:xfrm>
            <a:off x="3310128" y="1234440"/>
            <a:ext cx="2468880" cy="365760"/>
          </a:xfrm>
          <a:prstGeom prst="rect">
            <a:avLst/>
          </a:prstGeom>
          <a:noFill/>
          <a:ln/>
        </p:spPr>
        <p:txBody>
          <a:bodyPr wrap="square" rtlCol="0" anchor="ctr"/>
          <a:lstStyle/>
          <a:p>
            <a:pPr marL="0" indent="0">
              <a:buNone/>
            </a:pPr>
            <a:r>
              <a:rPr lang="en-US" sz="900" b="1" kern="0" spc="100" dirty="0">
                <a:solidFill>
                  <a:srgbClr val="F5A623"/>
                </a:solidFill>
                <a:latin typeface="Calibri" pitchFamily="34" charset="0"/>
                <a:ea typeface="Calibri" pitchFamily="34" charset="-122"/>
                <a:cs typeface="Calibri" pitchFamily="34" charset="-120"/>
              </a:rPr>
              <a:t>🏥  CLINICAL</a:t>
            </a:r>
            <a:endParaRPr lang="en-US" sz="900" dirty="0"/>
          </a:p>
        </p:txBody>
      </p:sp>
      <p:sp>
        <p:nvSpPr>
          <p:cNvPr id="15" name="Text 13"/>
          <p:cNvSpPr/>
          <p:nvPr/>
        </p:nvSpPr>
        <p:spPr>
          <a:xfrm>
            <a:off x="3310128" y="1600200"/>
            <a:ext cx="2468880" cy="457200"/>
          </a:xfrm>
          <a:prstGeom prst="rect">
            <a:avLst/>
          </a:prstGeom>
          <a:noFill/>
          <a:ln/>
        </p:spPr>
        <p:txBody>
          <a:bodyPr wrap="square" rtlCol="0" anchor="ctr"/>
          <a:lstStyle/>
          <a:p>
            <a:pPr marL="0" indent="0">
              <a:buNone/>
            </a:pPr>
            <a:r>
              <a:rPr lang="en-US" sz="1400" b="1" dirty="0">
                <a:solidFill>
                  <a:srgbClr val="FFFFFF"/>
                </a:solidFill>
                <a:latin typeface="Calibri" pitchFamily="34" charset="0"/>
                <a:ea typeface="Calibri" pitchFamily="34" charset="-122"/>
                <a:cs typeface="Calibri" pitchFamily="34" charset="-120"/>
              </a:rPr>
              <a:t>Ambient Listening</a:t>
            </a:r>
            <a:endParaRPr lang="en-US" sz="1400" dirty="0"/>
          </a:p>
        </p:txBody>
      </p:sp>
      <p:sp>
        <p:nvSpPr>
          <p:cNvPr id="16" name="Text 14"/>
          <p:cNvSpPr/>
          <p:nvPr/>
        </p:nvSpPr>
        <p:spPr>
          <a:xfrm>
            <a:off x="3310128" y="2148840"/>
            <a:ext cx="2468880" cy="1737360"/>
          </a:xfrm>
          <a:prstGeom prst="rect">
            <a:avLst/>
          </a:prstGeom>
          <a:noFill/>
          <a:ln/>
        </p:spPr>
        <p:txBody>
          <a:bodyPr wrap="square" rtlCol="0" anchor="ctr"/>
          <a:lstStyle/>
          <a:p>
            <a:pPr marL="0" indent="0" algn="l">
              <a:buNone/>
            </a:pPr>
            <a:r>
              <a:rPr lang="en-US" sz="1150" dirty="0">
                <a:solidFill>
                  <a:srgbClr val="CADCFC"/>
                </a:solidFill>
                <a:latin typeface="Calibri" pitchFamily="34" charset="0"/>
                <a:ea typeface="Calibri" pitchFamily="34" charset="-122"/>
                <a:cs typeface="Calibri" pitchFamily="34" charset="-120"/>
              </a:rPr>
              <a:t>An AI ambient listening device records a provider-patient encounter. The AI fabricates clinical details never spoken — inventing symptoms, medications, and follow-up instructions. The hallucinated notes enter the EHR. No alert is triggered. The error reaches the next provider.</a:t>
            </a:r>
            <a:endParaRPr lang="en-US" sz="1150" dirty="0"/>
          </a:p>
        </p:txBody>
      </p:sp>
      <p:sp>
        <p:nvSpPr>
          <p:cNvPr id="17" name="Shape 15"/>
          <p:cNvSpPr/>
          <p:nvPr/>
        </p:nvSpPr>
        <p:spPr>
          <a:xfrm>
            <a:off x="3310128" y="4251960"/>
            <a:ext cx="2468880" cy="320040"/>
          </a:xfrm>
          <a:prstGeom prst="rect">
            <a:avLst/>
          </a:prstGeom>
          <a:solidFill>
            <a:srgbClr val="C0392B"/>
          </a:solidFill>
          <a:ln w="12700">
            <a:solidFill>
              <a:srgbClr val="C0392B"/>
            </a:solidFill>
            <a:prstDash val="solid"/>
          </a:ln>
        </p:spPr>
        <p:txBody>
          <a:bodyPr/>
          <a:lstStyle/>
          <a:p>
            <a:endParaRPr lang="en-US"/>
          </a:p>
        </p:txBody>
      </p:sp>
      <p:sp>
        <p:nvSpPr>
          <p:cNvPr id="18" name="Text 16"/>
          <p:cNvSpPr/>
          <p:nvPr/>
        </p:nvSpPr>
        <p:spPr>
          <a:xfrm>
            <a:off x="3310128" y="4251960"/>
            <a:ext cx="2468880" cy="320040"/>
          </a:xfrm>
          <a:prstGeom prst="rect">
            <a:avLst/>
          </a:prstGeom>
          <a:noFill/>
          <a:ln/>
        </p:spPr>
        <p:txBody>
          <a:bodyPr wrap="square"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PATIENT SAFETY · EHR INTEGRITY</a:t>
            </a:r>
            <a:endParaRPr lang="en-US" sz="900" dirty="0"/>
          </a:p>
        </p:txBody>
      </p:sp>
      <p:sp>
        <p:nvSpPr>
          <p:cNvPr id="19" name="Shape 17"/>
          <p:cNvSpPr/>
          <p:nvPr/>
        </p:nvSpPr>
        <p:spPr>
          <a:xfrm>
            <a:off x="6117336" y="1143000"/>
            <a:ext cx="2743200" cy="3657600"/>
          </a:xfrm>
          <a:prstGeom prst="rect">
            <a:avLst/>
          </a:prstGeom>
          <a:solidFill>
            <a:srgbClr val="1E2761"/>
          </a:solidFill>
          <a:ln w="12700">
            <a:solidFill>
              <a:srgbClr val="1E2761"/>
            </a:solidFill>
            <a:prstDash val="solid"/>
          </a:ln>
          <a:effectLst>
            <a:outerShdw blurRad="101600" dist="38100" dir="8100000" algn="bl" rotWithShape="0">
              <a:srgbClr val="000000">
                <a:alpha val="18000"/>
              </a:srgbClr>
            </a:outerShdw>
          </a:effectLst>
        </p:spPr>
        <p:txBody>
          <a:bodyPr/>
          <a:lstStyle/>
          <a:p>
            <a:endParaRPr lang="en-US"/>
          </a:p>
        </p:txBody>
      </p:sp>
      <p:sp>
        <p:nvSpPr>
          <p:cNvPr id="20" name="Shape 18"/>
          <p:cNvSpPr/>
          <p:nvPr/>
        </p:nvSpPr>
        <p:spPr>
          <a:xfrm>
            <a:off x="6117336" y="1143000"/>
            <a:ext cx="2743200" cy="64008"/>
          </a:xfrm>
          <a:prstGeom prst="rect">
            <a:avLst/>
          </a:prstGeom>
          <a:solidFill>
            <a:srgbClr val="F5A623"/>
          </a:solidFill>
          <a:ln w="12700">
            <a:solidFill>
              <a:srgbClr val="F5A623"/>
            </a:solidFill>
            <a:prstDash val="solid"/>
          </a:ln>
        </p:spPr>
        <p:txBody>
          <a:bodyPr/>
          <a:lstStyle/>
          <a:p>
            <a:endParaRPr lang="en-US"/>
          </a:p>
        </p:txBody>
      </p:sp>
      <p:sp>
        <p:nvSpPr>
          <p:cNvPr id="21" name="Text 19"/>
          <p:cNvSpPr/>
          <p:nvPr/>
        </p:nvSpPr>
        <p:spPr>
          <a:xfrm>
            <a:off x="6254496" y="1234440"/>
            <a:ext cx="2468880" cy="365760"/>
          </a:xfrm>
          <a:prstGeom prst="rect">
            <a:avLst/>
          </a:prstGeom>
          <a:noFill/>
          <a:ln/>
        </p:spPr>
        <p:txBody>
          <a:bodyPr wrap="square" rtlCol="0" anchor="ctr"/>
          <a:lstStyle/>
          <a:p>
            <a:pPr marL="0" indent="0">
              <a:buNone/>
            </a:pPr>
            <a:r>
              <a:rPr lang="en-US" sz="900" b="1" kern="0" spc="100" dirty="0">
                <a:solidFill>
                  <a:srgbClr val="F5A623"/>
                </a:solidFill>
                <a:latin typeface="Calibri" pitchFamily="34" charset="0"/>
                <a:ea typeface="Calibri" pitchFamily="34" charset="-122"/>
                <a:cs typeface="Calibri" pitchFamily="34" charset="-120"/>
              </a:rPr>
              <a:t>🔬  RESEARCH</a:t>
            </a:r>
            <a:endParaRPr lang="en-US" sz="900" dirty="0"/>
          </a:p>
        </p:txBody>
      </p:sp>
      <p:sp>
        <p:nvSpPr>
          <p:cNvPr id="22" name="Text 20"/>
          <p:cNvSpPr/>
          <p:nvPr/>
        </p:nvSpPr>
        <p:spPr>
          <a:xfrm>
            <a:off x="6254496" y="1600200"/>
            <a:ext cx="2468880" cy="457200"/>
          </a:xfrm>
          <a:prstGeom prst="rect">
            <a:avLst/>
          </a:prstGeom>
          <a:noFill/>
          <a:ln/>
        </p:spPr>
        <p:txBody>
          <a:bodyPr wrap="square" rtlCol="0" anchor="ctr"/>
          <a:lstStyle/>
          <a:p>
            <a:pPr marL="0" indent="0">
              <a:buNone/>
            </a:pPr>
            <a:r>
              <a:rPr lang="en-US" sz="1400" b="1" dirty="0">
                <a:solidFill>
                  <a:srgbClr val="FFFFFF"/>
                </a:solidFill>
                <a:latin typeface="Calibri" pitchFamily="34" charset="0"/>
                <a:ea typeface="Calibri" pitchFamily="34" charset="-122"/>
                <a:cs typeface="Calibri" pitchFamily="34" charset="-120"/>
              </a:rPr>
              <a:t>Grant Narrative</a:t>
            </a:r>
            <a:endParaRPr lang="en-US" sz="1400" dirty="0"/>
          </a:p>
        </p:txBody>
      </p:sp>
      <p:sp>
        <p:nvSpPr>
          <p:cNvPr id="23" name="Text 21"/>
          <p:cNvSpPr/>
          <p:nvPr/>
        </p:nvSpPr>
        <p:spPr>
          <a:xfrm>
            <a:off x="6254496" y="2148840"/>
            <a:ext cx="2468880" cy="1737360"/>
          </a:xfrm>
          <a:prstGeom prst="rect">
            <a:avLst/>
          </a:prstGeom>
          <a:noFill/>
          <a:ln/>
        </p:spPr>
        <p:txBody>
          <a:bodyPr wrap="square" rtlCol="0" anchor="ctr"/>
          <a:lstStyle/>
          <a:p>
            <a:pPr marL="0" indent="0" algn="l">
              <a:buNone/>
            </a:pPr>
            <a:r>
              <a:rPr lang="en-US" sz="1150" dirty="0">
                <a:solidFill>
                  <a:srgbClr val="CADCFC"/>
                </a:solidFill>
                <a:latin typeface="Calibri" pitchFamily="34" charset="0"/>
                <a:ea typeface="Calibri" pitchFamily="34" charset="-122"/>
                <a:cs typeface="Calibri" pitchFamily="34" charset="-120"/>
              </a:rPr>
              <a:t>A team used AI to draft an NIH grant. The AI invented citations, fabricated pilot data, and generated false IRB language — all plausible, none real. Flagged at review. Proposal rejected. PI referred for misconduct.</a:t>
            </a:r>
            <a:endParaRPr lang="en-US" sz="1150" dirty="0"/>
          </a:p>
        </p:txBody>
      </p:sp>
      <p:sp>
        <p:nvSpPr>
          <p:cNvPr id="24" name="Shape 22"/>
          <p:cNvSpPr/>
          <p:nvPr/>
        </p:nvSpPr>
        <p:spPr>
          <a:xfrm>
            <a:off x="6254496" y="4251960"/>
            <a:ext cx="2468880" cy="320040"/>
          </a:xfrm>
          <a:prstGeom prst="rect">
            <a:avLst/>
          </a:prstGeom>
          <a:solidFill>
            <a:srgbClr val="C0392B"/>
          </a:solidFill>
          <a:ln w="12700">
            <a:solidFill>
              <a:srgbClr val="C0392B"/>
            </a:solidFill>
            <a:prstDash val="solid"/>
          </a:ln>
        </p:spPr>
        <p:txBody>
          <a:bodyPr/>
          <a:lstStyle/>
          <a:p>
            <a:endParaRPr lang="en-US"/>
          </a:p>
        </p:txBody>
      </p:sp>
      <p:sp>
        <p:nvSpPr>
          <p:cNvPr id="25" name="Text 23"/>
          <p:cNvSpPr/>
          <p:nvPr/>
        </p:nvSpPr>
        <p:spPr>
          <a:xfrm>
            <a:off x="6254496" y="4251960"/>
            <a:ext cx="2468880" cy="320040"/>
          </a:xfrm>
          <a:prstGeom prst="rect">
            <a:avLst/>
          </a:prstGeom>
          <a:noFill/>
          <a:ln/>
        </p:spPr>
        <p:txBody>
          <a:bodyPr wrap="square"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INTEGRITY · FUNDING · DEBARMENT</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4F7FF"/>
        </a:solidFill>
        <a:effectLst/>
      </p:bgPr>
    </p:bg>
    <p:spTree>
      <p:nvGrpSpPr>
        <p:cNvPr id="1" name=""/>
        <p:cNvGrpSpPr/>
        <p:nvPr/>
      </p:nvGrpSpPr>
      <p:grpSpPr>
        <a:xfrm>
          <a:off x="0" y="0"/>
          <a:ext cx="0" cy="0"/>
          <a:chOff x="0" y="0"/>
          <a:chExt cx="0" cy="0"/>
        </a:xfrm>
      </p:grpSpPr>
      <p:sp>
        <p:nvSpPr>
          <p:cNvPr id="2" name="Shape 0"/>
          <p:cNvSpPr/>
          <p:nvPr/>
        </p:nvSpPr>
        <p:spPr>
          <a:xfrm>
            <a:off x="0" y="0"/>
            <a:ext cx="9144000" cy="1005840"/>
          </a:xfrm>
          <a:prstGeom prst="rect">
            <a:avLst/>
          </a:prstGeom>
          <a:solidFill>
            <a:srgbClr val="1E2761"/>
          </a:solidFill>
          <a:ln w="12700">
            <a:solidFill>
              <a:srgbClr val="1E2761"/>
            </a:solidFill>
            <a:prstDash val="solid"/>
          </a:ln>
        </p:spPr>
        <p:txBody>
          <a:bodyPr/>
          <a:lstStyle/>
          <a:p>
            <a:endParaRPr lang="en-US"/>
          </a:p>
        </p:txBody>
      </p:sp>
      <p:sp>
        <p:nvSpPr>
          <p:cNvPr id="3" name="Text 1"/>
          <p:cNvSpPr/>
          <p:nvPr/>
        </p:nvSpPr>
        <p:spPr>
          <a:xfrm>
            <a:off x="365760" y="91440"/>
            <a:ext cx="8229600" cy="320040"/>
          </a:xfrm>
          <a:prstGeom prst="rect">
            <a:avLst/>
          </a:prstGeom>
          <a:noFill/>
          <a:ln/>
        </p:spPr>
        <p:txBody>
          <a:bodyPr wrap="square" rtlCol="0" anchor="ctr"/>
          <a:lstStyle/>
          <a:p>
            <a:pPr marL="0" indent="0" algn="l">
              <a:buNone/>
            </a:pPr>
            <a:r>
              <a:rPr lang="en-US" sz="900" kern="0" spc="300" dirty="0">
                <a:solidFill>
                  <a:srgbClr val="CADCFC"/>
                </a:solidFill>
                <a:latin typeface="Calibri" pitchFamily="34" charset="0"/>
                <a:ea typeface="Calibri" pitchFamily="34" charset="-122"/>
                <a:cs typeface="Calibri" pitchFamily="34" charset="-120"/>
              </a:rPr>
              <a:t>ROOT CAUSE</a:t>
            </a:r>
            <a:endParaRPr lang="en-US" sz="900" dirty="0"/>
          </a:p>
        </p:txBody>
      </p:sp>
      <p:sp>
        <p:nvSpPr>
          <p:cNvPr id="4" name="Text 2"/>
          <p:cNvSpPr/>
          <p:nvPr/>
        </p:nvSpPr>
        <p:spPr>
          <a:xfrm>
            <a:off x="365760" y="411480"/>
            <a:ext cx="8229600" cy="502920"/>
          </a:xfrm>
          <a:prstGeom prst="rect">
            <a:avLst/>
          </a:prstGeom>
          <a:noFill/>
          <a:ln/>
        </p:spPr>
        <p:txBody>
          <a:bodyPr wrap="square" rtlCol="0" anchor="ctr"/>
          <a:lstStyle/>
          <a:p>
            <a:pPr marL="0" indent="0" algn="l">
              <a:buNone/>
            </a:pPr>
            <a:r>
              <a:rPr lang="en-US" sz="2600" b="1" dirty="0">
                <a:solidFill>
                  <a:srgbClr val="FFFFFF"/>
                </a:solidFill>
                <a:latin typeface="Calibri" pitchFamily="34" charset="0"/>
                <a:ea typeface="Calibri" pitchFamily="34" charset="-122"/>
                <a:cs typeface="Calibri" pitchFamily="34" charset="-120"/>
              </a:rPr>
              <a:t>These Systems Run on Probability, Not Truth</a:t>
            </a:r>
            <a:endParaRPr lang="en-US" sz="2600" dirty="0"/>
          </a:p>
        </p:txBody>
      </p:sp>
      <p:sp>
        <p:nvSpPr>
          <p:cNvPr id="5" name="Shape 3"/>
          <p:cNvSpPr/>
          <p:nvPr/>
        </p:nvSpPr>
        <p:spPr>
          <a:xfrm>
            <a:off x="320040" y="1143000"/>
            <a:ext cx="4023360" cy="3657600"/>
          </a:xfrm>
          <a:prstGeom prst="rect">
            <a:avLst/>
          </a:prstGeom>
          <a:solidFill>
            <a:srgbClr val="FFFFFF"/>
          </a:solidFill>
          <a:ln w="12700">
            <a:solidFill>
              <a:srgbClr val="CADCFC"/>
            </a:solidFill>
            <a:prstDash val="solid"/>
          </a:ln>
          <a:effectLst>
            <a:outerShdw blurRad="76200" dist="25400" dir="8100000" algn="bl" rotWithShape="0">
              <a:srgbClr val="000000">
                <a:alpha val="10000"/>
              </a:srgbClr>
            </a:outerShdw>
          </a:effectLst>
        </p:spPr>
        <p:txBody>
          <a:bodyPr/>
          <a:lstStyle/>
          <a:p>
            <a:endParaRPr lang="en-US"/>
          </a:p>
        </p:txBody>
      </p:sp>
      <p:sp>
        <p:nvSpPr>
          <p:cNvPr id="6" name="Text 4"/>
          <p:cNvSpPr/>
          <p:nvPr/>
        </p:nvSpPr>
        <p:spPr>
          <a:xfrm>
            <a:off x="502920" y="1280160"/>
            <a:ext cx="3657600" cy="365760"/>
          </a:xfrm>
          <a:prstGeom prst="rect">
            <a:avLst/>
          </a:prstGeom>
          <a:noFill/>
          <a:ln/>
        </p:spPr>
        <p:txBody>
          <a:bodyPr wrap="square" rtlCol="0" anchor="ctr"/>
          <a:lstStyle/>
          <a:p>
            <a:pPr marL="0" indent="0">
              <a:buNone/>
            </a:pPr>
            <a:r>
              <a:rPr lang="en-US" sz="1400" b="1" dirty="0">
                <a:solidFill>
                  <a:srgbClr val="1E2761"/>
                </a:solidFill>
                <a:latin typeface="Calibri" pitchFamily="34" charset="0"/>
                <a:ea typeface="Calibri" pitchFamily="34" charset="-122"/>
                <a:cs typeface="Calibri" pitchFamily="34" charset="-120"/>
              </a:rPr>
              <a:t>Why AI Fails: A 15-Second Explanation</a:t>
            </a:r>
            <a:endParaRPr lang="en-US" sz="1400" dirty="0"/>
          </a:p>
        </p:txBody>
      </p:sp>
      <p:sp>
        <p:nvSpPr>
          <p:cNvPr id="7" name="Text 5"/>
          <p:cNvSpPr/>
          <p:nvPr/>
        </p:nvSpPr>
        <p:spPr>
          <a:xfrm>
            <a:off x="502920" y="1737360"/>
            <a:ext cx="3657600" cy="2834640"/>
          </a:xfrm>
          <a:prstGeom prst="rect">
            <a:avLst/>
          </a:prstGeom>
          <a:noFill/>
          <a:ln/>
        </p:spPr>
        <p:txBody>
          <a:bodyPr wrap="square" rtlCol="0" anchor="ctr"/>
          <a:lstStyle/>
          <a:p>
            <a:r>
              <a:rPr lang="en-US" sz="1250" b="1" dirty="0">
                <a:solidFill>
                  <a:srgbClr val="1E2761"/>
                </a:solidFill>
                <a:latin typeface="Calibri" pitchFamily="34" charset="0"/>
                <a:ea typeface="Calibri" pitchFamily="34" charset="-122"/>
                <a:cs typeface="Calibri" pitchFamily="34" charset="-120"/>
              </a:rPr>
              <a:t>Think of the overconfident intern on rounds.</a:t>
            </a:r>
            <a:r>
              <a:rPr lang="en-US" sz="1250" dirty="0">
                <a:solidFill>
                  <a:srgbClr val="4A5568"/>
                </a:solidFill>
                <a:latin typeface="Calibri" pitchFamily="34" charset="0"/>
                <a:ea typeface="Calibri" pitchFamily="34" charset="-122"/>
                <a:cs typeface="Calibri" pitchFamily="34" charset="-120"/>
              </a:rPr>
              <a:t> When asked a question they can’t answer, they don’t admit it. They invent a response that sounds highly plausible — using all the right terminology — and deliver it with complete confidence.
</a:t>
            </a:r>
            <a:r>
              <a:rPr lang="en-US" sz="1250" b="1" dirty="0">
                <a:solidFill>
                  <a:srgbClr val="1E2761"/>
                </a:solidFill>
                <a:latin typeface="Calibri" pitchFamily="34" charset="0"/>
                <a:ea typeface="Calibri" pitchFamily="34" charset="-122"/>
                <a:cs typeface="Calibri" pitchFamily="34" charset="-120"/>
              </a:rPr>
              <a:t>That is exactly what AI does.</a:t>
            </a:r>
            <a:r>
              <a:rPr lang="en-US" sz="1250" dirty="0">
                <a:solidFill>
                  <a:srgbClr val="4A5568"/>
                </a:solidFill>
                <a:latin typeface="Calibri" pitchFamily="34" charset="0"/>
                <a:ea typeface="Calibri" pitchFamily="34" charset="-122"/>
                <a:cs typeface="Calibri" pitchFamily="34" charset="-120"/>
              </a:rPr>
              <a:t> It is supercharged autocomplete — scaling the same guessing game to generating entirely fabricated citations and sources. No awareness. No warning. No audit trail.</a:t>
            </a:r>
          </a:p>
        </p:txBody>
      </p:sp>
      <p:sp>
        <p:nvSpPr>
          <p:cNvPr id="8" name="Text 6"/>
          <p:cNvSpPr/>
          <p:nvPr/>
        </p:nvSpPr>
        <p:spPr>
          <a:xfrm>
            <a:off x="4663440" y="1188720"/>
            <a:ext cx="4114800" cy="365760"/>
          </a:xfrm>
          <a:prstGeom prst="rect">
            <a:avLst/>
          </a:prstGeom>
          <a:noFill/>
          <a:ln/>
        </p:spPr>
        <p:txBody>
          <a:bodyPr wrap="square" rtlCol="0" anchor="ctr"/>
          <a:lstStyle/>
          <a:p>
            <a:pPr marL="0" indent="0">
              <a:buNone/>
            </a:pPr>
            <a:r>
              <a:rPr lang="en-US" sz="1400" b="1" dirty="0">
                <a:solidFill>
                  <a:srgbClr val="1E2761"/>
                </a:solidFill>
                <a:latin typeface="Calibri" pitchFamily="34" charset="0"/>
                <a:ea typeface="Calibri" pitchFamily="34" charset="-122"/>
                <a:cs typeface="Calibri" pitchFamily="34" charset="-120"/>
              </a:rPr>
              <a:t>Why the Risk Amplifies Here</a:t>
            </a:r>
            <a:endParaRPr lang="en-US" sz="1400" dirty="0"/>
          </a:p>
        </p:txBody>
      </p:sp>
      <p:sp>
        <p:nvSpPr>
          <p:cNvPr id="9" name="Shape 7"/>
          <p:cNvSpPr/>
          <p:nvPr/>
        </p:nvSpPr>
        <p:spPr>
          <a:xfrm>
            <a:off x="4663440" y="1691640"/>
            <a:ext cx="4114800" cy="685800"/>
          </a:xfrm>
          <a:prstGeom prst="rect">
            <a:avLst/>
          </a:prstGeom>
          <a:solidFill>
            <a:srgbClr val="FFFFFF"/>
          </a:solidFill>
          <a:ln w="12700">
            <a:solidFill>
              <a:srgbClr val="CADCFC"/>
            </a:solidFill>
            <a:prstDash val="solid"/>
          </a:ln>
          <a:effectLst>
            <a:outerShdw blurRad="50800" dist="25400" dir="8100000" algn="bl" rotWithShape="0">
              <a:srgbClr val="000000">
                <a:alpha val="8000"/>
              </a:srgbClr>
            </a:outerShdw>
          </a:effectLst>
        </p:spPr>
        <p:txBody>
          <a:bodyPr/>
          <a:lstStyle/>
          <a:p>
            <a:endParaRPr lang="en-US"/>
          </a:p>
        </p:txBody>
      </p:sp>
      <p:sp>
        <p:nvSpPr>
          <p:cNvPr id="10" name="Text 8"/>
          <p:cNvSpPr/>
          <p:nvPr/>
        </p:nvSpPr>
        <p:spPr>
          <a:xfrm>
            <a:off x="4754880" y="1828800"/>
            <a:ext cx="457200" cy="411480"/>
          </a:xfrm>
          <a:prstGeom prst="rect">
            <a:avLst/>
          </a:prstGeom>
          <a:noFill/>
          <a:ln/>
        </p:spPr>
        <p:txBody>
          <a:bodyPr wrap="square" rtlCol="0" anchor="ctr"/>
          <a:lstStyle/>
          <a:p>
            <a:pPr marL="0" indent="0" algn="ctr">
              <a:buNone/>
            </a:pPr>
            <a:r>
              <a:rPr lang="en-US" sz="1800" dirty="0">
                <a:solidFill>
                  <a:srgbClr val="000000"/>
                </a:solidFill>
                <a:latin typeface="Calibri" pitchFamily="34" charset="0"/>
                <a:ea typeface="Calibri" pitchFamily="34" charset="-122"/>
                <a:cs typeface="Calibri" pitchFamily="34" charset="-120"/>
              </a:rPr>
              <a:t>🏥</a:t>
            </a:r>
            <a:endParaRPr lang="en-US" sz="1800" dirty="0"/>
          </a:p>
        </p:txBody>
      </p:sp>
      <p:sp>
        <p:nvSpPr>
          <p:cNvPr id="11" name="Text 9"/>
          <p:cNvSpPr/>
          <p:nvPr/>
        </p:nvSpPr>
        <p:spPr>
          <a:xfrm>
            <a:off x="5257800" y="1783080"/>
            <a:ext cx="3337560" cy="502920"/>
          </a:xfrm>
          <a:prstGeom prst="rect">
            <a:avLst/>
          </a:prstGeom>
          <a:noFill/>
          <a:ln/>
        </p:spPr>
        <p:txBody>
          <a:bodyPr wrap="square" rtlCol="0" anchor="ctr"/>
          <a:lstStyle/>
          <a:p>
            <a:pPr marL="0" indent="0" algn="l">
              <a:buNone/>
            </a:pPr>
            <a:r>
              <a:rPr lang="en-US" sz="1150" dirty="0">
                <a:solidFill>
                  <a:srgbClr val="4A5568"/>
                </a:solidFill>
                <a:latin typeface="Calibri" pitchFamily="34" charset="0"/>
                <a:ea typeface="Calibri" pitchFamily="34" charset="-122"/>
                <a:cs typeface="Calibri" pitchFamily="34" charset="-120"/>
              </a:rPr>
              <a:t>Clinical &amp; research contexts demand citation-level accuracy</a:t>
            </a:r>
            <a:endParaRPr lang="en-US" sz="1150" dirty="0"/>
          </a:p>
        </p:txBody>
      </p:sp>
      <p:sp>
        <p:nvSpPr>
          <p:cNvPr id="12" name="Shape 10"/>
          <p:cNvSpPr/>
          <p:nvPr/>
        </p:nvSpPr>
        <p:spPr>
          <a:xfrm>
            <a:off x="4663440" y="2496312"/>
            <a:ext cx="4114800" cy="685800"/>
          </a:xfrm>
          <a:prstGeom prst="rect">
            <a:avLst/>
          </a:prstGeom>
          <a:solidFill>
            <a:srgbClr val="FFFFFF"/>
          </a:solidFill>
          <a:ln w="12700">
            <a:solidFill>
              <a:srgbClr val="CADCFC"/>
            </a:solidFill>
            <a:prstDash val="solid"/>
          </a:ln>
          <a:effectLst>
            <a:outerShdw blurRad="50800" dist="25400" dir="8100000" algn="bl" rotWithShape="0">
              <a:srgbClr val="000000">
                <a:alpha val="8000"/>
              </a:srgbClr>
            </a:outerShdw>
          </a:effectLst>
        </p:spPr>
        <p:txBody>
          <a:bodyPr/>
          <a:lstStyle/>
          <a:p>
            <a:endParaRPr lang="en-US"/>
          </a:p>
        </p:txBody>
      </p:sp>
      <p:sp>
        <p:nvSpPr>
          <p:cNvPr id="13" name="Text 11"/>
          <p:cNvSpPr/>
          <p:nvPr/>
        </p:nvSpPr>
        <p:spPr>
          <a:xfrm>
            <a:off x="4754880" y="2633472"/>
            <a:ext cx="457200" cy="411480"/>
          </a:xfrm>
          <a:prstGeom prst="rect">
            <a:avLst/>
          </a:prstGeom>
          <a:noFill/>
          <a:ln/>
        </p:spPr>
        <p:txBody>
          <a:bodyPr wrap="square" rtlCol="0" anchor="ctr"/>
          <a:lstStyle/>
          <a:p>
            <a:pPr marL="0" indent="0" algn="ctr">
              <a:buNone/>
            </a:pPr>
            <a:r>
              <a:rPr lang="en-US" sz="1800" dirty="0">
                <a:solidFill>
                  <a:srgbClr val="000000"/>
                </a:solidFill>
                <a:latin typeface="Calibri" pitchFamily="34" charset="0"/>
                <a:ea typeface="Calibri" pitchFamily="34" charset="-122"/>
                <a:cs typeface="Calibri" pitchFamily="34" charset="-120"/>
              </a:rPr>
              <a:t>📋</a:t>
            </a:r>
            <a:endParaRPr lang="en-US" sz="1800" dirty="0"/>
          </a:p>
        </p:txBody>
      </p:sp>
      <p:sp>
        <p:nvSpPr>
          <p:cNvPr id="14" name="Text 12"/>
          <p:cNvSpPr/>
          <p:nvPr/>
        </p:nvSpPr>
        <p:spPr>
          <a:xfrm>
            <a:off x="5257800" y="2587752"/>
            <a:ext cx="3337560" cy="502920"/>
          </a:xfrm>
          <a:prstGeom prst="rect">
            <a:avLst/>
          </a:prstGeom>
          <a:noFill/>
          <a:ln/>
        </p:spPr>
        <p:txBody>
          <a:bodyPr wrap="square" rtlCol="0" anchor="ctr"/>
          <a:lstStyle/>
          <a:p>
            <a:pPr marL="0" indent="0" algn="l">
              <a:buNone/>
            </a:pPr>
            <a:r>
              <a:rPr lang="en-US" sz="1150" dirty="0">
                <a:solidFill>
                  <a:srgbClr val="4A5568"/>
                </a:solidFill>
                <a:latin typeface="Calibri" pitchFamily="34" charset="0"/>
                <a:ea typeface="Calibri" pitchFamily="34" charset="-122"/>
                <a:cs typeface="Calibri" pitchFamily="34" charset="-120"/>
              </a:rPr>
              <a:t>HIPAA and regulatory environments have zero tolerance for fabricated data</a:t>
            </a:r>
            <a:endParaRPr lang="en-US" sz="1150" dirty="0"/>
          </a:p>
        </p:txBody>
      </p:sp>
      <p:sp>
        <p:nvSpPr>
          <p:cNvPr id="15" name="Shape 13"/>
          <p:cNvSpPr/>
          <p:nvPr/>
        </p:nvSpPr>
        <p:spPr>
          <a:xfrm>
            <a:off x="4663440" y="3300984"/>
            <a:ext cx="4114800" cy="685800"/>
          </a:xfrm>
          <a:prstGeom prst="rect">
            <a:avLst/>
          </a:prstGeom>
          <a:solidFill>
            <a:srgbClr val="FFFFFF"/>
          </a:solidFill>
          <a:ln w="12700">
            <a:solidFill>
              <a:srgbClr val="CADCFC"/>
            </a:solidFill>
            <a:prstDash val="solid"/>
          </a:ln>
          <a:effectLst>
            <a:outerShdw blurRad="50800" dist="25400" dir="8100000" algn="bl" rotWithShape="0">
              <a:srgbClr val="000000">
                <a:alpha val="8000"/>
              </a:srgbClr>
            </a:outerShdw>
          </a:effectLst>
        </p:spPr>
        <p:txBody>
          <a:bodyPr/>
          <a:lstStyle/>
          <a:p>
            <a:endParaRPr lang="en-US"/>
          </a:p>
        </p:txBody>
      </p:sp>
      <p:sp>
        <p:nvSpPr>
          <p:cNvPr id="16" name="Text 14"/>
          <p:cNvSpPr/>
          <p:nvPr/>
        </p:nvSpPr>
        <p:spPr>
          <a:xfrm>
            <a:off x="4754880" y="3438144"/>
            <a:ext cx="457200" cy="411480"/>
          </a:xfrm>
          <a:prstGeom prst="rect">
            <a:avLst/>
          </a:prstGeom>
          <a:noFill/>
          <a:ln/>
        </p:spPr>
        <p:txBody>
          <a:bodyPr wrap="square" rtlCol="0" anchor="ctr"/>
          <a:lstStyle/>
          <a:p>
            <a:pPr marL="0" indent="0" algn="ctr">
              <a:buNone/>
            </a:pPr>
            <a:r>
              <a:rPr lang="en-US" sz="1800" dirty="0">
                <a:solidFill>
                  <a:srgbClr val="000000"/>
                </a:solidFill>
                <a:latin typeface="Calibri" pitchFamily="34" charset="0"/>
                <a:ea typeface="Calibri" pitchFamily="34" charset="-122"/>
                <a:cs typeface="Calibri" pitchFamily="34" charset="-120"/>
              </a:rPr>
              <a:t>💰</a:t>
            </a:r>
            <a:endParaRPr lang="en-US" sz="1800" dirty="0"/>
          </a:p>
        </p:txBody>
      </p:sp>
      <p:sp>
        <p:nvSpPr>
          <p:cNvPr id="17" name="Text 15"/>
          <p:cNvSpPr/>
          <p:nvPr/>
        </p:nvSpPr>
        <p:spPr>
          <a:xfrm>
            <a:off x="5257800" y="3392424"/>
            <a:ext cx="3337560" cy="502920"/>
          </a:xfrm>
          <a:prstGeom prst="rect">
            <a:avLst/>
          </a:prstGeom>
          <a:noFill/>
          <a:ln/>
        </p:spPr>
        <p:txBody>
          <a:bodyPr wrap="square" rtlCol="0" anchor="ctr"/>
          <a:lstStyle/>
          <a:p>
            <a:pPr marL="0" indent="0" algn="l">
              <a:buNone/>
            </a:pPr>
            <a:r>
              <a:rPr lang="en-US" sz="1150" dirty="0">
                <a:solidFill>
                  <a:srgbClr val="4A5568"/>
                </a:solidFill>
                <a:latin typeface="Calibri" pitchFamily="34" charset="0"/>
                <a:ea typeface="Calibri" pitchFamily="34" charset="-122"/>
                <a:cs typeface="Calibri" pitchFamily="34" charset="-120"/>
              </a:rPr>
              <a:t>Grant applications, legal filings, and contracts have real-world consequences</a:t>
            </a:r>
            <a:endParaRPr lang="en-US" sz="1150" dirty="0"/>
          </a:p>
        </p:txBody>
      </p:sp>
      <p:sp>
        <p:nvSpPr>
          <p:cNvPr id="18" name="Shape 16"/>
          <p:cNvSpPr/>
          <p:nvPr/>
        </p:nvSpPr>
        <p:spPr>
          <a:xfrm>
            <a:off x="4663440" y="4105656"/>
            <a:ext cx="4114800" cy="685800"/>
          </a:xfrm>
          <a:prstGeom prst="rect">
            <a:avLst/>
          </a:prstGeom>
          <a:solidFill>
            <a:srgbClr val="FFFFFF"/>
          </a:solidFill>
          <a:ln w="12700">
            <a:solidFill>
              <a:srgbClr val="CADCFC"/>
            </a:solidFill>
            <a:prstDash val="solid"/>
          </a:ln>
          <a:effectLst>
            <a:outerShdw blurRad="50800" dist="25400" dir="8100000" algn="bl" rotWithShape="0">
              <a:srgbClr val="000000">
                <a:alpha val="8000"/>
              </a:srgbClr>
            </a:outerShdw>
          </a:effectLst>
        </p:spPr>
        <p:txBody>
          <a:bodyPr/>
          <a:lstStyle/>
          <a:p>
            <a:endParaRPr lang="en-US"/>
          </a:p>
        </p:txBody>
      </p:sp>
      <p:sp>
        <p:nvSpPr>
          <p:cNvPr id="19" name="Text 17"/>
          <p:cNvSpPr/>
          <p:nvPr/>
        </p:nvSpPr>
        <p:spPr>
          <a:xfrm>
            <a:off x="4754880" y="4242816"/>
            <a:ext cx="457200" cy="411480"/>
          </a:xfrm>
          <a:prstGeom prst="rect">
            <a:avLst/>
          </a:prstGeom>
          <a:noFill/>
          <a:ln/>
        </p:spPr>
        <p:txBody>
          <a:bodyPr wrap="square" rtlCol="0" anchor="ctr"/>
          <a:lstStyle/>
          <a:p>
            <a:pPr marL="0" indent="0" algn="ctr">
              <a:buNone/>
            </a:pPr>
            <a:r>
              <a:rPr lang="en-US" sz="1800" dirty="0">
                <a:solidFill>
                  <a:srgbClr val="000000"/>
                </a:solidFill>
                <a:latin typeface="Calibri" pitchFamily="34" charset="0"/>
                <a:ea typeface="Calibri" pitchFamily="34" charset="-122"/>
                <a:cs typeface="Calibri" pitchFamily="34" charset="-120"/>
              </a:rPr>
              <a:t>🎓</a:t>
            </a:r>
            <a:endParaRPr lang="en-US" sz="1800" dirty="0"/>
          </a:p>
        </p:txBody>
      </p:sp>
      <p:sp>
        <p:nvSpPr>
          <p:cNvPr id="20" name="Text 18"/>
          <p:cNvSpPr/>
          <p:nvPr/>
        </p:nvSpPr>
        <p:spPr>
          <a:xfrm>
            <a:off x="5257800" y="4197096"/>
            <a:ext cx="3337560" cy="502920"/>
          </a:xfrm>
          <a:prstGeom prst="rect">
            <a:avLst/>
          </a:prstGeom>
          <a:noFill/>
          <a:ln/>
        </p:spPr>
        <p:txBody>
          <a:bodyPr wrap="square" rtlCol="0" anchor="ctr"/>
          <a:lstStyle/>
          <a:p>
            <a:pPr marL="0" indent="0" algn="l">
              <a:buNone/>
            </a:pPr>
            <a:r>
              <a:rPr lang="en-US" sz="1150" dirty="0">
                <a:solidFill>
                  <a:srgbClr val="4A5568"/>
                </a:solidFill>
                <a:latin typeface="Calibri" pitchFamily="34" charset="0"/>
                <a:ea typeface="Calibri" pitchFamily="34" charset="-122"/>
                <a:cs typeface="Calibri" pitchFamily="34" charset="-120"/>
              </a:rPr>
              <a:t>Students and staff assume institutional AI tools are vetted and reliable</a:t>
            </a:r>
            <a:endParaRPr lang="en-US" sz="11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1005840"/>
          </a:xfrm>
          <a:prstGeom prst="rect">
            <a:avLst/>
          </a:prstGeom>
          <a:solidFill>
            <a:srgbClr val="2D3A8C"/>
          </a:solidFill>
          <a:ln w="12700">
            <a:solidFill>
              <a:srgbClr val="2D3A8C"/>
            </a:solidFill>
            <a:prstDash val="solid"/>
          </a:ln>
        </p:spPr>
        <p:txBody>
          <a:bodyPr/>
          <a:lstStyle/>
          <a:p>
            <a:endParaRPr lang="en-US"/>
          </a:p>
        </p:txBody>
      </p:sp>
      <p:sp>
        <p:nvSpPr>
          <p:cNvPr id="3" name="Text 1"/>
          <p:cNvSpPr/>
          <p:nvPr/>
        </p:nvSpPr>
        <p:spPr>
          <a:xfrm>
            <a:off x="365760" y="91440"/>
            <a:ext cx="8229600" cy="320040"/>
          </a:xfrm>
          <a:prstGeom prst="rect">
            <a:avLst/>
          </a:prstGeom>
          <a:noFill/>
          <a:ln/>
        </p:spPr>
        <p:txBody>
          <a:bodyPr wrap="square" rtlCol="0" anchor="ctr"/>
          <a:lstStyle/>
          <a:p>
            <a:pPr marL="0" indent="0" algn="l">
              <a:buNone/>
            </a:pPr>
            <a:r>
              <a:rPr lang="en-US" sz="900" kern="0" spc="300" dirty="0">
                <a:solidFill>
                  <a:srgbClr val="CADCFC"/>
                </a:solidFill>
                <a:latin typeface="Calibri" pitchFamily="34" charset="0"/>
                <a:ea typeface="Calibri" pitchFamily="34" charset="-122"/>
                <a:cs typeface="Calibri" pitchFamily="34" charset="-120"/>
              </a:rPr>
              <a:t>THE SOLUTION</a:t>
            </a:r>
            <a:endParaRPr lang="en-US" sz="900" dirty="0"/>
          </a:p>
        </p:txBody>
      </p:sp>
      <p:sp>
        <p:nvSpPr>
          <p:cNvPr id="4" name="Text 2"/>
          <p:cNvSpPr/>
          <p:nvPr/>
        </p:nvSpPr>
        <p:spPr>
          <a:xfrm>
            <a:off x="365760" y="411480"/>
            <a:ext cx="8229600" cy="502920"/>
          </a:xfrm>
          <a:prstGeom prst="rect">
            <a:avLst/>
          </a:prstGeom>
          <a:noFill/>
          <a:ln/>
        </p:spPr>
        <p:txBody>
          <a:bodyPr wrap="square" rtlCol="0" anchor="ctr"/>
          <a:lstStyle/>
          <a:p>
            <a:pPr marL="0" indent="0" algn="l">
              <a:buNone/>
            </a:pPr>
            <a:r>
              <a:rPr lang="en-US" sz="2600" b="1" dirty="0">
                <a:solidFill>
                  <a:srgbClr val="FFFFFF"/>
                </a:solidFill>
                <a:latin typeface="Calibri" pitchFamily="34" charset="0"/>
                <a:ea typeface="Calibri" pitchFamily="34" charset="-122"/>
                <a:cs typeface="Calibri" pitchFamily="34" charset="-120"/>
              </a:rPr>
              <a:t>Three Actions We Can Take Right Now</a:t>
            </a:r>
            <a:endParaRPr lang="en-US" sz="2600" dirty="0"/>
          </a:p>
        </p:txBody>
      </p:sp>
      <p:sp>
        <p:nvSpPr>
          <p:cNvPr id="5" name="Shape 3"/>
          <p:cNvSpPr/>
          <p:nvPr/>
        </p:nvSpPr>
        <p:spPr>
          <a:xfrm>
            <a:off x="320040" y="1143000"/>
            <a:ext cx="640080" cy="1051560"/>
          </a:xfrm>
          <a:prstGeom prst="rect">
            <a:avLst/>
          </a:prstGeom>
          <a:solidFill>
            <a:srgbClr val="1E2761"/>
          </a:solidFill>
          <a:ln w="12700">
            <a:solidFill>
              <a:srgbClr val="1E2761"/>
            </a:solidFill>
            <a:prstDash val="solid"/>
          </a:ln>
        </p:spPr>
        <p:txBody>
          <a:bodyPr/>
          <a:lstStyle/>
          <a:p>
            <a:endParaRPr lang="en-US"/>
          </a:p>
        </p:txBody>
      </p:sp>
      <p:sp>
        <p:nvSpPr>
          <p:cNvPr id="6" name="Text 4"/>
          <p:cNvSpPr/>
          <p:nvPr/>
        </p:nvSpPr>
        <p:spPr>
          <a:xfrm>
            <a:off x="320040" y="1417320"/>
            <a:ext cx="640080" cy="457200"/>
          </a:xfrm>
          <a:prstGeom prst="rect">
            <a:avLst/>
          </a:prstGeom>
          <a:noFill/>
          <a:ln/>
        </p:spPr>
        <p:txBody>
          <a:bodyPr wrap="square" rtlCol="0" anchor="ctr"/>
          <a:lstStyle/>
          <a:p>
            <a:pPr marL="0" indent="0" algn="ctr">
              <a:buNone/>
            </a:pPr>
            <a:r>
              <a:rPr lang="en-US" sz="2000" b="1" dirty="0">
                <a:solidFill>
                  <a:srgbClr val="F5A623"/>
                </a:solidFill>
                <a:latin typeface="Calibri" pitchFamily="34" charset="0"/>
                <a:ea typeface="Calibri" pitchFamily="34" charset="-122"/>
                <a:cs typeface="Calibri" pitchFamily="34" charset="-120"/>
              </a:rPr>
              <a:t>01</a:t>
            </a:r>
            <a:endParaRPr lang="en-US" sz="2000" dirty="0"/>
          </a:p>
        </p:txBody>
      </p:sp>
      <p:sp>
        <p:nvSpPr>
          <p:cNvPr id="7" name="Shape 5"/>
          <p:cNvSpPr/>
          <p:nvPr/>
        </p:nvSpPr>
        <p:spPr>
          <a:xfrm>
            <a:off x="1051560" y="1143000"/>
            <a:ext cx="7772400" cy="1051560"/>
          </a:xfrm>
          <a:prstGeom prst="rect">
            <a:avLst/>
          </a:prstGeom>
          <a:solidFill>
            <a:srgbClr val="F4F7FF"/>
          </a:solidFill>
          <a:ln w="12700">
            <a:solidFill>
              <a:srgbClr val="CADCFC"/>
            </a:solidFill>
            <a:prstDash val="solid"/>
          </a:ln>
        </p:spPr>
        <p:txBody>
          <a:bodyPr/>
          <a:lstStyle/>
          <a:p>
            <a:endParaRPr lang="en-US"/>
          </a:p>
        </p:txBody>
      </p:sp>
      <p:sp>
        <p:nvSpPr>
          <p:cNvPr id="8" name="Text 6"/>
          <p:cNvSpPr/>
          <p:nvPr/>
        </p:nvSpPr>
        <p:spPr>
          <a:xfrm>
            <a:off x="1188720" y="1234440"/>
            <a:ext cx="5029200" cy="347472"/>
          </a:xfrm>
          <a:prstGeom prst="rect">
            <a:avLst/>
          </a:prstGeom>
          <a:noFill/>
          <a:ln/>
        </p:spPr>
        <p:txBody>
          <a:bodyPr wrap="square" rtlCol="0" anchor="ctr"/>
          <a:lstStyle/>
          <a:p>
            <a:pPr marL="0" indent="0">
              <a:buNone/>
            </a:pPr>
            <a:r>
              <a:rPr lang="en-US" sz="1400" b="1" dirty="0">
                <a:solidFill>
                  <a:srgbClr val="1E2761"/>
                </a:solidFill>
                <a:latin typeface="Calibri" pitchFamily="34" charset="0"/>
                <a:ea typeface="Calibri" pitchFamily="34" charset="-122"/>
                <a:cs typeface="Calibri" pitchFamily="34" charset="-120"/>
              </a:rPr>
              <a:t>AI Literacy for Everyone</a:t>
            </a:r>
            <a:endParaRPr lang="en-US" sz="1400" dirty="0"/>
          </a:p>
        </p:txBody>
      </p:sp>
      <p:sp>
        <p:nvSpPr>
          <p:cNvPr id="9" name="Text 7"/>
          <p:cNvSpPr/>
          <p:nvPr/>
        </p:nvSpPr>
        <p:spPr>
          <a:xfrm>
            <a:off x="1188720" y="1600200"/>
            <a:ext cx="5212080" cy="548640"/>
          </a:xfrm>
          <a:prstGeom prst="rect">
            <a:avLst/>
          </a:prstGeom>
          <a:noFill/>
          <a:ln/>
        </p:spPr>
        <p:txBody>
          <a:bodyPr wrap="square" rtlCol="0" anchor="ctr"/>
          <a:lstStyle/>
          <a:p>
            <a:pPr marL="0" indent="0">
              <a:buNone/>
            </a:pPr>
            <a:r>
              <a:rPr lang="en-US" sz="1100" dirty="0">
                <a:solidFill>
                  <a:srgbClr val="4A5568"/>
                </a:solidFill>
                <a:latin typeface="Calibri" pitchFamily="34" charset="0"/>
                <a:ea typeface="Calibri" pitchFamily="34" charset="-122"/>
                <a:cs typeface="Calibri" pitchFamily="34" charset="-120"/>
              </a:rPr>
              <a:t>Confidence ≠ accuracy. Every department that touches AI output must know the difference.</a:t>
            </a:r>
            <a:endParaRPr lang="en-US" sz="1100" dirty="0"/>
          </a:p>
        </p:txBody>
      </p:sp>
      <p:sp>
        <p:nvSpPr>
          <p:cNvPr id="10" name="Shape 8"/>
          <p:cNvSpPr/>
          <p:nvPr/>
        </p:nvSpPr>
        <p:spPr>
          <a:xfrm>
            <a:off x="6446520" y="1463040"/>
            <a:ext cx="2194560" cy="347472"/>
          </a:xfrm>
          <a:prstGeom prst="rect">
            <a:avLst/>
          </a:prstGeom>
          <a:solidFill>
            <a:srgbClr val="C0392B"/>
          </a:solidFill>
          <a:ln w="12700">
            <a:solidFill>
              <a:srgbClr val="C0392B"/>
            </a:solidFill>
            <a:prstDash val="solid"/>
          </a:ln>
        </p:spPr>
        <p:txBody>
          <a:bodyPr/>
          <a:lstStyle/>
          <a:p>
            <a:endParaRPr lang="en-US"/>
          </a:p>
        </p:txBody>
      </p:sp>
      <p:sp>
        <p:nvSpPr>
          <p:cNvPr id="11" name="Text 9"/>
          <p:cNvSpPr/>
          <p:nvPr/>
        </p:nvSpPr>
        <p:spPr>
          <a:xfrm>
            <a:off x="6446520" y="1463040"/>
            <a:ext cx="2194560" cy="347472"/>
          </a:xfrm>
          <a:prstGeom prst="rect">
            <a:avLst/>
          </a:prstGeom>
          <a:noFill/>
          <a:ln/>
        </p:spPr>
        <p:txBody>
          <a:bodyPr wrap="square" rtlCol="0" anchor="ctr"/>
          <a:lstStyle/>
          <a:p>
            <a:pPr marL="0" indent="0" algn="ctr">
              <a:buNone/>
            </a:pPr>
            <a:r>
              <a:rPr lang="en-US" sz="950" b="1" kern="0" spc="100" dirty="0">
                <a:solidFill>
                  <a:srgbClr val="FFFFFF"/>
                </a:solidFill>
                <a:latin typeface="Calibri" pitchFamily="34" charset="0"/>
                <a:ea typeface="Calibri" pitchFamily="34" charset="-122"/>
                <a:cs typeface="Calibri" pitchFamily="34" charset="-120"/>
              </a:rPr>
              <a:t>REDUCES BLIND TRUST</a:t>
            </a:r>
            <a:endParaRPr lang="en-US" sz="950" dirty="0"/>
          </a:p>
        </p:txBody>
      </p:sp>
      <p:sp>
        <p:nvSpPr>
          <p:cNvPr id="12" name="Shape 10"/>
          <p:cNvSpPr/>
          <p:nvPr/>
        </p:nvSpPr>
        <p:spPr>
          <a:xfrm>
            <a:off x="320040" y="2404872"/>
            <a:ext cx="640080" cy="1051560"/>
          </a:xfrm>
          <a:prstGeom prst="rect">
            <a:avLst/>
          </a:prstGeom>
          <a:solidFill>
            <a:srgbClr val="1E2761"/>
          </a:solidFill>
          <a:ln w="12700">
            <a:solidFill>
              <a:srgbClr val="1E2761"/>
            </a:solidFill>
            <a:prstDash val="solid"/>
          </a:ln>
        </p:spPr>
        <p:txBody>
          <a:bodyPr/>
          <a:lstStyle/>
          <a:p>
            <a:endParaRPr lang="en-US"/>
          </a:p>
        </p:txBody>
      </p:sp>
      <p:sp>
        <p:nvSpPr>
          <p:cNvPr id="13" name="Text 11"/>
          <p:cNvSpPr/>
          <p:nvPr/>
        </p:nvSpPr>
        <p:spPr>
          <a:xfrm>
            <a:off x="320040" y="2679192"/>
            <a:ext cx="640080" cy="457200"/>
          </a:xfrm>
          <a:prstGeom prst="rect">
            <a:avLst/>
          </a:prstGeom>
          <a:noFill/>
          <a:ln/>
        </p:spPr>
        <p:txBody>
          <a:bodyPr wrap="square" rtlCol="0" anchor="ctr"/>
          <a:lstStyle/>
          <a:p>
            <a:pPr marL="0" indent="0" algn="ctr">
              <a:buNone/>
            </a:pPr>
            <a:r>
              <a:rPr lang="en-US" sz="2000" b="1" dirty="0">
                <a:solidFill>
                  <a:srgbClr val="F5A623"/>
                </a:solidFill>
                <a:latin typeface="Calibri" pitchFamily="34" charset="0"/>
                <a:ea typeface="Calibri" pitchFamily="34" charset="-122"/>
                <a:cs typeface="Calibri" pitchFamily="34" charset="-120"/>
              </a:rPr>
              <a:t>02</a:t>
            </a:r>
            <a:endParaRPr lang="en-US" sz="2000" dirty="0"/>
          </a:p>
        </p:txBody>
      </p:sp>
      <p:sp>
        <p:nvSpPr>
          <p:cNvPr id="14" name="Shape 12"/>
          <p:cNvSpPr/>
          <p:nvPr/>
        </p:nvSpPr>
        <p:spPr>
          <a:xfrm>
            <a:off x="1051560" y="2404872"/>
            <a:ext cx="7772400" cy="1051560"/>
          </a:xfrm>
          <a:prstGeom prst="rect">
            <a:avLst/>
          </a:prstGeom>
          <a:solidFill>
            <a:srgbClr val="F4F7FF"/>
          </a:solidFill>
          <a:ln w="12700">
            <a:solidFill>
              <a:srgbClr val="CADCFC"/>
            </a:solidFill>
            <a:prstDash val="solid"/>
          </a:ln>
        </p:spPr>
        <p:txBody>
          <a:bodyPr/>
          <a:lstStyle/>
          <a:p>
            <a:endParaRPr lang="en-US" dirty="0"/>
          </a:p>
        </p:txBody>
      </p:sp>
      <p:sp>
        <p:nvSpPr>
          <p:cNvPr id="15" name="Text 13"/>
          <p:cNvSpPr/>
          <p:nvPr/>
        </p:nvSpPr>
        <p:spPr>
          <a:xfrm>
            <a:off x="1188720" y="2496312"/>
            <a:ext cx="5029200" cy="347472"/>
          </a:xfrm>
          <a:prstGeom prst="rect">
            <a:avLst/>
          </a:prstGeom>
          <a:noFill/>
          <a:ln/>
        </p:spPr>
        <p:txBody>
          <a:bodyPr wrap="square" rtlCol="0" anchor="ctr"/>
          <a:lstStyle/>
          <a:p>
            <a:pPr marL="0" indent="0">
              <a:buNone/>
            </a:pPr>
            <a:r>
              <a:rPr lang="en-US" sz="1400" b="1" dirty="0">
                <a:solidFill>
                  <a:srgbClr val="1E2761"/>
                </a:solidFill>
                <a:latin typeface="Calibri" pitchFamily="34" charset="0"/>
                <a:ea typeface="Calibri" pitchFamily="34" charset="-122"/>
                <a:cs typeface="Calibri" pitchFamily="34" charset="-120"/>
              </a:rPr>
              <a:t>Mandatory Human Review</a:t>
            </a:r>
            <a:endParaRPr lang="en-US" sz="1400" dirty="0"/>
          </a:p>
        </p:txBody>
      </p:sp>
      <p:sp>
        <p:nvSpPr>
          <p:cNvPr id="16" name="Text 14"/>
          <p:cNvSpPr/>
          <p:nvPr/>
        </p:nvSpPr>
        <p:spPr>
          <a:xfrm>
            <a:off x="1188720" y="2862072"/>
            <a:ext cx="5212080" cy="548640"/>
          </a:xfrm>
          <a:prstGeom prst="rect">
            <a:avLst/>
          </a:prstGeom>
          <a:noFill/>
          <a:ln/>
        </p:spPr>
        <p:txBody>
          <a:bodyPr wrap="square" rtlCol="0" anchor="ctr"/>
          <a:lstStyle/>
          <a:p>
            <a:pPr marL="0" indent="0">
              <a:buNone/>
            </a:pPr>
            <a:r>
              <a:rPr lang="en-US" sz="1100" dirty="0">
                <a:solidFill>
                  <a:srgbClr val="4A5568"/>
                </a:solidFill>
                <a:latin typeface="Calibri" pitchFamily="34" charset="0"/>
                <a:ea typeface="Calibri" pitchFamily="34" charset="-122"/>
                <a:cs typeface="Calibri" pitchFamily="34" charset="-120"/>
              </a:rPr>
              <a:t>All AI-generated content in official, clinical, or student-facing contexts requires human verification. No exceptions.</a:t>
            </a:r>
            <a:endParaRPr lang="en-US" sz="1100" dirty="0"/>
          </a:p>
        </p:txBody>
      </p:sp>
      <p:sp>
        <p:nvSpPr>
          <p:cNvPr id="17" name="Shape 15"/>
          <p:cNvSpPr/>
          <p:nvPr/>
        </p:nvSpPr>
        <p:spPr>
          <a:xfrm>
            <a:off x="6446520" y="2724912"/>
            <a:ext cx="2194560" cy="347472"/>
          </a:xfrm>
          <a:prstGeom prst="rect">
            <a:avLst/>
          </a:prstGeom>
          <a:solidFill>
            <a:srgbClr val="C0392B"/>
          </a:solidFill>
          <a:ln w="12700">
            <a:solidFill>
              <a:srgbClr val="C0392B"/>
            </a:solidFill>
            <a:prstDash val="solid"/>
          </a:ln>
        </p:spPr>
        <p:txBody>
          <a:bodyPr/>
          <a:lstStyle/>
          <a:p>
            <a:endParaRPr lang="en-US"/>
          </a:p>
        </p:txBody>
      </p:sp>
      <p:sp>
        <p:nvSpPr>
          <p:cNvPr id="18" name="Text 16"/>
          <p:cNvSpPr/>
          <p:nvPr/>
        </p:nvSpPr>
        <p:spPr>
          <a:xfrm>
            <a:off x="6446520" y="2724912"/>
            <a:ext cx="2194560" cy="347472"/>
          </a:xfrm>
          <a:prstGeom prst="rect">
            <a:avLst/>
          </a:prstGeom>
          <a:noFill/>
          <a:ln/>
        </p:spPr>
        <p:txBody>
          <a:bodyPr wrap="square" rtlCol="0" anchor="ctr"/>
          <a:lstStyle/>
          <a:p>
            <a:pPr marL="0" indent="0" algn="ctr">
              <a:buNone/>
            </a:pPr>
            <a:r>
              <a:rPr lang="en-US" sz="950" b="1" kern="0" spc="100" dirty="0">
                <a:solidFill>
                  <a:srgbClr val="FFFFFF"/>
                </a:solidFill>
                <a:latin typeface="Calibri" pitchFamily="34" charset="0"/>
                <a:ea typeface="Calibri" pitchFamily="34" charset="-122"/>
                <a:cs typeface="Calibri" pitchFamily="34" charset="-120"/>
              </a:rPr>
              <a:t>BREAKS THE ERROR CHAIN</a:t>
            </a:r>
            <a:endParaRPr lang="en-US" sz="950" dirty="0"/>
          </a:p>
        </p:txBody>
      </p:sp>
      <p:sp>
        <p:nvSpPr>
          <p:cNvPr id="19" name="Shape 17"/>
          <p:cNvSpPr/>
          <p:nvPr/>
        </p:nvSpPr>
        <p:spPr>
          <a:xfrm>
            <a:off x="320040" y="3666744"/>
            <a:ext cx="640080" cy="1051560"/>
          </a:xfrm>
          <a:prstGeom prst="rect">
            <a:avLst/>
          </a:prstGeom>
          <a:solidFill>
            <a:srgbClr val="1E2761"/>
          </a:solidFill>
          <a:ln w="12700">
            <a:solidFill>
              <a:srgbClr val="1E2761"/>
            </a:solidFill>
            <a:prstDash val="solid"/>
          </a:ln>
        </p:spPr>
        <p:txBody>
          <a:bodyPr/>
          <a:lstStyle/>
          <a:p>
            <a:endParaRPr lang="en-US"/>
          </a:p>
        </p:txBody>
      </p:sp>
      <p:sp>
        <p:nvSpPr>
          <p:cNvPr id="20" name="Text 18"/>
          <p:cNvSpPr/>
          <p:nvPr/>
        </p:nvSpPr>
        <p:spPr>
          <a:xfrm>
            <a:off x="320040" y="3941064"/>
            <a:ext cx="640080" cy="457200"/>
          </a:xfrm>
          <a:prstGeom prst="rect">
            <a:avLst/>
          </a:prstGeom>
          <a:noFill/>
          <a:ln/>
        </p:spPr>
        <p:txBody>
          <a:bodyPr wrap="square" rtlCol="0" anchor="ctr"/>
          <a:lstStyle/>
          <a:p>
            <a:pPr marL="0" indent="0" algn="ctr">
              <a:buNone/>
            </a:pPr>
            <a:r>
              <a:rPr lang="en-US" sz="2000" b="1" dirty="0">
                <a:solidFill>
                  <a:srgbClr val="F5A623"/>
                </a:solidFill>
                <a:latin typeface="Calibri" pitchFamily="34" charset="0"/>
                <a:ea typeface="Calibri" pitchFamily="34" charset="-122"/>
                <a:cs typeface="Calibri" pitchFamily="34" charset="-120"/>
              </a:rPr>
              <a:t>03</a:t>
            </a:r>
            <a:endParaRPr lang="en-US" sz="2000" dirty="0"/>
          </a:p>
        </p:txBody>
      </p:sp>
      <p:sp>
        <p:nvSpPr>
          <p:cNvPr id="21" name="Shape 19"/>
          <p:cNvSpPr/>
          <p:nvPr/>
        </p:nvSpPr>
        <p:spPr>
          <a:xfrm>
            <a:off x="1051560" y="3666744"/>
            <a:ext cx="7772400" cy="1051560"/>
          </a:xfrm>
          <a:prstGeom prst="rect">
            <a:avLst/>
          </a:prstGeom>
          <a:solidFill>
            <a:srgbClr val="F4F7FF"/>
          </a:solidFill>
          <a:ln w="12700">
            <a:solidFill>
              <a:srgbClr val="CADCFC"/>
            </a:solidFill>
            <a:prstDash val="solid"/>
          </a:ln>
        </p:spPr>
        <p:txBody>
          <a:bodyPr/>
          <a:lstStyle/>
          <a:p>
            <a:endParaRPr lang="en-US"/>
          </a:p>
        </p:txBody>
      </p:sp>
      <p:sp>
        <p:nvSpPr>
          <p:cNvPr id="22" name="Text 20"/>
          <p:cNvSpPr/>
          <p:nvPr/>
        </p:nvSpPr>
        <p:spPr>
          <a:xfrm>
            <a:off x="1188720" y="3758184"/>
            <a:ext cx="5029200" cy="347472"/>
          </a:xfrm>
          <a:prstGeom prst="rect">
            <a:avLst/>
          </a:prstGeom>
          <a:noFill/>
          <a:ln/>
        </p:spPr>
        <p:txBody>
          <a:bodyPr wrap="square" rtlCol="0" anchor="ctr"/>
          <a:lstStyle/>
          <a:p>
            <a:pPr marL="0" indent="0">
              <a:buNone/>
            </a:pPr>
            <a:r>
              <a:rPr lang="en-US" sz="1400" b="1" dirty="0">
                <a:solidFill>
                  <a:srgbClr val="1E2761"/>
                </a:solidFill>
                <a:latin typeface="Calibri" pitchFamily="34" charset="0"/>
                <a:ea typeface="Calibri" pitchFamily="34" charset="-122"/>
                <a:cs typeface="Calibri" pitchFamily="34" charset="-120"/>
              </a:rPr>
              <a:t>Secure Institutional knowledge guardrails (Clinical)</a:t>
            </a:r>
            <a:endParaRPr lang="en-US" sz="1400" dirty="0"/>
          </a:p>
        </p:txBody>
      </p:sp>
      <p:sp>
        <p:nvSpPr>
          <p:cNvPr id="23" name="Text 21"/>
          <p:cNvSpPr/>
          <p:nvPr/>
        </p:nvSpPr>
        <p:spPr>
          <a:xfrm>
            <a:off x="1188720" y="3986784"/>
            <a:ext cx="5212080" cy="548640"/>
          </a:xfrm>
          <a:prstGeom prst="rect">
            <a:avLst/>
          </a:prstGeom>
          <a:noFill/>
          <a:ln/>
        </p:spPr>
        <p:txBody>
          <a:bodyPr wrap="square" rtlCol="0" anchor="ctr"/>
          <a:lstStyle/>
          <a:p>
            <a:endParaRPr lang="en-US" dirty="0"/>
          </a:p>
          <a:p>
            <a:r>
              <a:rPr lang="en-US" sz="1100" dirty="0">
                <a:solidFill>
                  <a:srgbClr val="4A5568"/>
                </a:solidFill>
                <a:latin typeface="Calibri" pitchFamily="34" charset="0"/>
                <a:ea typeface="Calibri" pitchFamily="34" charset="-122"/>
                <a:cs typeface="Calibri" pitchFamily="34" charset="-120"/>
              </a:rPr>
              <a:t>Lock the AI to our vetted institutional sources. It cannot invent from the open internet.</a:t>
            </a:r>
            <a:endParaRPr lang="en-US" sz="1100" dirty="0"/>
          </a:p>
        </p:txBody>
      </p:sp>
      <p:sp>
        <p:nvSpPr>
          <p:cNvPr id="24" name="Shape 22"/>
          <p:cNvSpPr/>
          <p:nvPr/>
        </p:nvSpPr>
        <p:spPr>
          <a:xfrm>
            <a:off x="6446520" y="3986784"/>
            <a:ext cx="2194560" cy="347472"/>
          </a:xfrm>
          <a:prstGeom prst="rect">
            <a:avLst/>
          </a:prstGeom>
          <a:solidFill>
            <a:srgbClr val="C0392B"/>
          </a:solidFill>
          <a:ln w="12700">
            <a:solidFill>
              <a:srgbClr val="C0392B"/>
            </a:solidFill>
            <a:prstDash val="solid"/>
          </a:ln>
        </p:spPr>
        <p:txBody>
          <a:bodyPr/>
          <a:lstStyle/>
          <a:p>
            <a:endParaRPr lang="en-US"/>
          </a:p>
        </p:txBody>
      </p:sp>
      <p:sp>
        <p:nvSpPr>
          <p:cNvPr id="25" name="Text 23"/>
          <p:cNvSpPr/>
          <p:nvPr/>
        </p:nvSpPr>
        <p:spPr>
          <a:xfrm>
            <a:off x="6446520" y="3986784"/>
            <a:ext cx="2194560" cy="347472"/>
          </a:xfrm>
          <a:prstGeom prst="rect">
            <a:avLst/>
          </a:prstGeom>
          <a:noFill/>
          <a:ln/>
        </p:spPr>
        <p:txBody>
          <a:bodyPr wrap="square" rtlCol="0" anchor="ctr"/>
          <a:lstStyle/>
          <a:p>
            <a:pPr marL="0" indent="0" algn="ctr">
              <a:buNone/>
            </a:pPr>
            <a:r>
              <a:rPr lang="en-US" sz="950" b="1" kern="0" spc="100" dirty="0">
                <a:solidFill>
                  <a:srgbClr val="FFFFFF"/>
                </a:solidFill>
                <a:latin typeface="Calibri" pitchFamily="34" charset="0"/>
                <a:ea typeface="Calibri" pitchFamily="34" charset="-122"/>
                <a:cs typeface="Calibri" pitchFamily="34" charset="-120"/>
              </a:rPr>
              <a:t>TECHNICAL SAFEGUARDS</a:t>
            </a:r>
            <a:endParaRPr lang="en-US" sz="9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1E2761"/>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C0392B"/>
          </a:solidFill>
          <a:ln w="12700">
            <a:solidFill>
              <a:srgbClr val="C0392B"/>
            </a:solidFill>
            <a:prstDash val="solid"/>
          </a:ln>
        </p:spPr>
        <p:txBody>
          <a:bodyPr/>
          <a:lstStyle/>
          <a:p>
            <a:endParaRPr lang="en-US"/>
          </a:p>
        </p:txBody>
      </p:sp>
      <p:sp>
        <p:nvSpPr>
          <p:cNvPr id="3" name="Text 1"/>
          <p:cNvSpPr/>
          <p:nvPr/>
        </p:nvSpPr>
        <p:spPr>
          <a:xfrm>
            <a:off x="457200" y="365760"/>
            <a:ext cx="8229600" cy="320040"/>
          </a:xfrm>
          <a:prstGeom prst="rect">
            <a:avLst/>
          </a:prstGeom>
          <a:noFill/>
          <a:ln/>
        </p:spPr>
        <p:txBody>
          <a:bodyPr wrap="square" rtlCol="0" anchor="ctr"/>
          <a:lstStyle/>
          <a:p>
            <a:pPr marL="0" indent="0" algn="ctr">
              <a:buNone/>
            </a:pPr>
            <a:r>
              <a:rPr lang="en-US" sz="900" kern="0" spc="400" dirty="0">
                <a:solidFill>
                  <a:srgbClr val="F5A623"/>
                </a:solidFill>
                <a:latin typeface="Calibri" pitchFamily="34" charset="0"/>
                <a:ea typeface="Calibri" pitchFamily="34" charset="-122"/>
                <a:cs typeface="Calibri" pitchFamily="34" charset="-120"/>
              </a:rPr>
              <a:t>THE BOTTOM LINE</a:t>
            </a:r>
            <a:endParaRPr lang="en-US" sz="900" dirty="0"/>
          </a:p>
        </p:txBody>
      </p:sp>
      <p:sp>
        <p:nvSpPr>
          <p:cNvPr id="4" name="Text 2"/>
          <p:cNvSpPr/>
          <p:nvPr/>
        </p:nvSpPr>
        <p:spPr>
          <a:xfrm>
            <a:off x="457200" y="777240"/>
            <a:ext cx="8229600" cy="1280160"/>
          </a:xfrm>
          <a:prstGeom prst="rect">
            <a:avLst/>
          </a:prstGeom>
          <a:noFill/>
          <a:ln/>
        </p:spPr>
        <p:txBody>
          <a:bodyPr wrap="square" rtlCol="0" anchor="ctr"/>
          <a:lstStyle/>
          <a:p>
            <a:pPr marL="0" indent="0" algn="ctr">
              <a:buNone/>
            </a:pPr>
            <a:r>
              <a:rPr lang="en-US" sz="3200" b="1" dirty="0">
                <a:solidFill>
                  <a:srgbClr val="FFFFFF"/>
                </a:solidFill>
                <a:latin typeface="Calibri" pitchFamily="34" charset="0"/>
                <a:ea typeface="Calibri" pitchFamily="34" charset="-122"/>
                <a:cs typeface="Calibri" pitchFamily="34" charset="-120"/>
              </a:rPr>
              <a:t>We Don't Have the Luxury</a:t>
            </a:r>
            <a:endParaRPr lang="en-US" sz="3200" dirty="0"/>
          </a:p>
          <a:p>
            <a:pPr marL="0" indent="0" algn="ctr">
              <a:buNone/>
            </a:pPr>
            <a:r>
              <a:rPr lang="en-US" sz="3200" b="1" dirty="0">
                <a:solidFill>
                  <a:srgbClr val="FFFFFF"/>
                </a:solidFill>
                <a:latin typeface="Calibri" pitchFamily="34" charset="0"/>
                <a:ea typeface="Calibri" pitchFamily="34" charset="-122"/>
                <a:cs typeface="Calibri" pitchFamily="34" charset="-120"/>
              </a:rPr>
              <a:t>of Learning This the Hard Way.</a:t>
            </a:r>
            <a:endParaRPr lang="en-US" sz="3200" dirty="0"/>
          </a:p>
        </p:txBody>
      </p:sp>
      <p:sp>
        <p:nvSpPr>
          <p:cNvPr id="5" name="Shape 3"/>
          <p:cNvSpPr/>
          <p:nvPr/>
        </p:nvSpPr>
        <p:spPr>
          <a:xfrm>
            <a:off x="3200400" y="2194560"/>
            <a:ext cx="2743200" cy="54864"/>
          </a:xfrm>
          <a:prstGeom prst="rect">
            <a:avLst/>
          </a:prstGeom>
          <a:solidFill>
            <a:srgbClr val="C0392B"/>
          </a:solidFill>
          <a:ln w="12700">
            <a:solidFill>
              <a:srgbClr val="C0392B"/>
            </a:solidFill>
            <a:prstDash val="solid"/>
          </a:ln>
        </p:spPr>
        <p:txBody>
          <a:bodyPr/>
          <a:lstStyle/>
          <a:p>
            <a:endParaRPr lang="en-US"/>
          </a:p>
        </p:txBody>
      </p:sp>
      <p:sp>
        <p:nvSpPr>
          <p:cNvPr id="6" name="Text 4"/>
          <p:cNvSpPr/>
          <p:nvPr/>
        </p:nvSpPr>
        <p:spPr>
          <a:xfrm>
            <a:off x="731520" y="2377440"/>
            <a:ext cx="7680960" cy="822960"/>
          </a:xfrm>
          <a:prstGeom prst="rect">
            <a:avLst/>
          </a:prstGeom>
          <a:noFill/>
          <a:ln/>
        </p:spPr>
        <p:txBody>
          <a:bodyPr wrap="square" rtlCol="0" anchor="ctr"/>
          <a:lstStyle/>
          <a:p>
            <a:pPr marL="0" indent="0" algn="ctr">
              <a:buNone/>
            </a:pPr>
            <a:r>
              <a:rPr lang="en-US" sz="1350" i="1" dirty="0">
                <a:solidFill>
                  <a:srgbClr val="CADCFC"/>
                </a:solidFill>
                <a:latin typeface="Calibri" pitchFamily="34" charset="0"/>
                <a:ea typeface="Calibri" pitchFamily="34" charset="-122"/>
                <a:cs typeface="Calibri" pitchFamily="34" charset="-120"/>
              </a:rPr>
              <a:t>An academic medical center cannot reclaim a fabricated citation, a missed scholarship deadline, or a lost grant. The cost of hallucination is irreversibility.</a:t>
            </a:r>
            <a:endParaRPr lang="en-US" sz="1350" dirty="0"/>
          </a:p>
        </p:txBody>
      </p:sp>
      <p:sp>
        <p:nvSpPr>
          <p:cNvPr id="7" name="Shape 5"/>
          <p:cNvSpPr/>
          <p:nvPr/>
        </p:nvSpPr>
        <p:spPr>
          <a:xfrm>
            <a:off x="320040" y="3383280"/>
            <a:ext cx="2743200" cy="685800"/>
          </a:xfrm>
          <a:prstGeom prst="rect">
            <a:avLst/>
          </a:prstGeom>
          <a:solidFill>
            <a:srgbClr val="2D3A8C"/>
          </a:solidFill>
          <a:ln w="12700">
            <a:solidFill>
              <a:srgbClr val="CADCFC"/>
            </a:solidFill>
            <a:prstDash val="solid"/>
          </a:ln>
        </p:spPr>
        <p:txBody>
          <a:bodyPr/>
          <a:lstStyle/>
          <a:p>
            <a:endParaRPr lang="en-US"/>
          </a:p>
        </p:txBody>
      </p:sp>
      <p:sp>
        <p:nvSpPr>
          <p:cNvPr id="8" name="Shape 6"/>
          <p:cNvSpPr/>
          <p:nvPr/>
        </p:nvSpPr>
        <p:spPr>
          <a:xfrm>
            <a:off x="320040" y="3383280"/>
            <a:ext cx="54864" cy="685800"/>
          </a:xfrm>
          <a:prstGeom prst="rect">
            <a:avLst/>
          </a:prstGeom>
          <a:solidFill>
            <a:srgbClr val="C0392B"/>
          </a:solidFill>
          <a:ln w="12700">
            <a:solidFill>
              <a:srgbClr val="C0392B"/>
            </a:solidFill>
            <a:prstDash val="solid"/>
          </a:ln>
        </p:spPr>
        <p:txBody>
          <a:bodyPr/>
          <a:lstStyle/>
          <a:p>
            <a:endParaRPr lang="en-US"/>
          </a:p>
        </p:txBody>
      </p:sp>
      <p:sp>
        <p:nvSpPr>
          <p:cNvPr id="9" name="Text 7"/>
          <p:cNvSpPr/>
          <p:nvPr/>
        </p:nvSpPr>
        <p:spPr>
          <a:xfrm>
            <a:off x="502920" y="3383280"/>
            <a:ext cx="2468880" cy="685800"/>
          </a:xfrm>
          <a:prstGeom prst="rect">
            <a:avLst/>
          </a:prstGeom>
          <a:noFill/>
          <a:ln/>
        </p:spPr>
        <p:txBody>
          <a:bodyPr wrap="square" rtlCol="0" anchor="ctr"/>
          <a:lstStyle/>
          <a:p>
            <a:pPr marL="0" indent="0" algn="l">
              <a:buNone/>
            </a:pPr>
            <a:r>
              <a:rPr lang="en-US" sz="1100" dirty="0">
                <a:solidFill>
                  <a:srgbClr val="FFFFFF"/>
                </a:solidFill>
                <a:latin typeface="Calibri" pitchFamily="34" charset="0"/>
                <a:ea typeface="Calibri" pitchFamily="34" charset="-122"/>
                <a:cs typeface="Calibri" pitchFamily="34" charset="-120"/>
              </a:rPr>
              <a:t>AI Literacy is institutional infrastructure</a:t>
            </a:r>
            <a:endParaRPr lang="en-US" sz="1100" dirty="0"/>
          </a:p>
        </p:txBody>
      </p:sp>
      <p:sp>
        <p:nvSpPr>
          <p:cNvPr id="10" name="Shape 8"/>
          <p:cNvSpPr/>
          <p:nvPr/>
        </p:nvSpPr>
        <p:spPr>
          <a:xfrm>
            <a:off x="3264408" y="3383280"/>
            <a:ext cx="2743200" cy="685800"/>
          </a:xfrm>
          <a:prstGeom prst="rect">
            <a:avLst/>
          </a:prstGeom>
          <a:solidFill>
            <a:srgbClr val="2D3A8C"/>
          </a:solidFill>
          <a:ln w="12700">
            <a:solidFill>
              <a:srgbClr val="CADCFC"/>
            </a:solidFill>
            <a:prstDash val="solid"/>
          </a:ln>
        </p:spPr>
        <p:txBody>
          <a:bodyPr/>
          <a:lstStyle/>
          <a:p>
            <a:endParaRPr lang="en-US"/>
          </a:p>
        </p:txBody>
      </p:sp>
      <p:sp>
        <p:nvSpPr>
          <p:cNvPr id="11" name="Shape 9"/>
          <p:cNvSpPr/>
          <p:nvPr/>
        </p:nvSpPr>
        <p:spPr>
          <a:xfrm>
            <a:off x="3264408" y="3383280"/>
            <a:ext cx="54864" cy="685800"/>
          </a:xfrm>
          <a:prstGeom prst="rect">
            <a:avLst/>
          </a:prstGeom>
          <a:solidFill>
            <a:srgbClr val="C0392B"/>
          </a:solidFill>
          <a:ln w="12700">
            <a:solidFill>
              <a:srgbClr val="C0392B"/>
            </a:solidFill>
            <a:prstDash val="solid"/>
          </a:ln>
        </p:spPr>
        <p:txBody>
          <a:bodyPr/>
          <a:lstStyle/>
          <a:p>
            <a:endParaRPr lang="en-US"/>
          </a:p>
        </p:txBody>
      </p:sp>
      <p:sp>
        <p:nvSpPr>
          <p:cNvPr id="12" name="Text 10"/>
          <p:cNvSpPr/>
          <p:nvPr/>
        </p:nvSpPr>
        <p:spPr>
          <a:xfrm>
            <a:off x="3447288" y="3383280"/>
            <a:ext cx="2468880" cy="685800"/>
          </a:xfrm>
          <a:prstGeom prst="rect">
            <a:avLst/>
          </a:prstGeom>
          <a:noFill/>
          <a:ln/>
        </p:spPr>
        <p:txBody>
          <a:bodyPr wrap="square" rtlCol="0" anchor="ctr"/>
          <a:lstStyle/>
          <a:p>
            <a:pPr marL="0" indent="0" algn="l">
              <a:buNone/>
            </a:pPr>
            <a:r>
              <a:rPr lang="en-US" sz="1100" dirty="0">
                <a:solidFill>
                  <a:srgbClr val="FFFFFF"/>
                </a:solidFill>
                <a:latin typeface="Calibri" pitchFamily="34" charset="0"/>
                <a:ea typeface="Calibri" pitchFamily="34" charset="-122"/>
                <a:cs typeface="Calibri" pitchFamily="34" charset="-120"/>
              </a:rPr>
              <a:t>Human review is not optional — it's policy</a:t>
            </a:r>
            <a:endParaRPr lang="en-US" sz="1100" dirty="0"/>
          </a:p>
        </p:txBody>
      </p:sp>
      <p:sp>
        <p:nvSpPr>
          <p:cNvPr id="13" name="Shape 11"/>
          <p:cNvSpPr/>
          <p:nvPr/>
        </p:nvSpPr>
        <p:spPr>
          <a:xfrm>
            <a:off x="6208776" y="3383280"/>
            <a:ext cx="2743200" cy="685800"/>
          </a:xfrm>
          <a:prstGeom prst="rect">
            <a:avLst/>
          </a:prstGeom>
          <a:solidFill>
            <a:srgbClr val="2D3A8C"/>
          </a:solidFill>
          <a:ln w="12700">
            <a:solidFill>
              <a:srgbClr val="CADCFC"/>
            </a:solidFill>
            <a:prstDash val="solid"/>
          </a:ln>
        </p:spPr>
        <p:txBody>
          <a:bodyPr/>
          <a:lstStyle/>
          <a:p>
            <a:endParaRPr lang="en-US"/>
          </a:p>
        </p:txBody>
      </p:sp>
      <p:sp>
        <p:nvSpPr>
          <p:cNvPr id="14" name="Shape 12"/>
          <p:cNvSpPr/>
          <p:nvPr/>
        </p:nvSpPr>
        <p:spPr>
          <a:xfrm>
            <a:off x="6208776" y="3383280"/>
            <a:ext cx="54864" cy="685800"/>
          </a:xfrm>
          <a:prstGeom prst="rect">
            <a:avLst/>
          </a:prstGeom>
          <a:solidFill>
            <a:srgbClr val="C0392B"/>
          </a:solidFill>
          <a:ln w="12700">
            <a:solidFill>
              <a:srgbClr val="C0392B"/>
            </a:solidFill>
            <a:prstDash val="solid"/>
          </a:ln>
        </p:spPr>
        <p:txBody>
          <a:bodyPr/>
          <a:lstStyle/>
          <a:p>
            <a:endParaRPr lang="en-US"/>
          </a:p>
        </p:txBody>
      </p:sp>
      <p:sp>
        <p:nvSpPr>
          <p:cNvPr id="15" name="Text 13"/>
          <p:cNvSpPr/>
          <p:nvPr/>
        </p:nvSpPr>
        <p:spPr>
          <a:xfrm>
            <a:off x="6391656" y="3383280"/>
            <a:ext cx="2468880" cy="685800"/>
          </a:xfrm>
          <a:prstGeom prst="rect">
            <a:avLst/>
          </a:prstGeom>
          <a:noFill/>
          <a:ln/>
        </p:spPr>
        <p:txBody>
          <a:bodyPr wrap="square" rtlCol="0" anchor="ctr"/>
          <a:lstStyle/>
          <a:p>
            <a:pPr marL="0" indent="0" algn="l">
              <a:buNone/>
            </a:pPr>
            <a:r>
              <a:rPr lang="en-US" sz="1100" dirty="0">
                <a:solidFill>
                  <a:srgbClr val="FFFFFF"/>
                </a:solidFill>
                <a:latin typeface="Calibri" pitchFamily="34" charset="0"/>
                <a:ea typeface="Calibri" pitchFamily="34" charset="-122"/>
                <a:cs typeface="Calibri" pitchFamily="34" charset="-120"/>
              </a:rPr>
              <a:t>Institutional guardrails prevent fabrication where it matters most</a:t>
            </a:r>
            <a:endParaRPr lang="en-US" sz="1100" dirty="0"/>
          </a:p>
        </p:txBody>
      </p:sp>
      <p:sp>
        <p:nvSpPr>
          <p:cNvPr id="16" name="Shape 14"/>
          <p:cNvSpPr/>
          <p:nvPr/>
        </p:nvSpPr>
        <p:spPr>
          <a:xfrm>
            <a:off x="0" y="4389120"/>
            <a:ext cx="9144000" cy="754380"/>
          </a:xfrm>
          <a:prstGeom prst="rect">
            <a:avLst/>
          </a:prstGeom>
          <a:solidFill>
            <a:srgbClr val="12195A"/>
          </a:solidFill>
          <a:ln w="12700">
            <a:solidFill>
              <a:srgbClr val="12195A"/>
            </a:solidFill>
            <a:prstDash val="solid"/>
          </a:ln>
        </p:spPr>
        <p:txBody>
          <a:bodyPr/>
          <a:lstStyle/>
          <a:p>
            <a:endParaRPr lang="en-US"/>
          </a:p>
        </p:txBody>
      </p:sp>
      <p:sp>
        <p:nvSpPr>
          <p:cNvPr id="17" name="Text 15"/>
          <p:cNvSpPr/>
          <p:nvPr/>
        </p:nvSpPr>
        <p:spPr>
          <a:xfrm>
            <a:off x="274320" y="4434840"/>
            <a:ext cx="8595360" cy="365760"/>
          </a:xfrm>
          <a:prstGeom prst="rect">
            <a:avLst/>
          </a:prstGeom>
          <a:noFill/>
          <a:ln/>
        </p:spPr>
        <p:txBody>
          <a:bodyPr wrap="square" rtlCol="0" anchor="ctr"/>
          <a:lstStyle/>
          <a:p>
            <a:pPr marL="0" indent="0" algn="ctr">
              <a:buNone/>
            </a:pPr>
            <a:r>
              <a:rPr lang="en-US" sz="900" b="1" dirty="0">
                <a:solidFill>
                  <a:srgbClr val="CADCFC"/>
                </a:solidFill>
                <a:latin typeface="Calibri" pitchFamily="34" charset="0"/>
                <a:ea typeface="Calibri" pitchFamily="34" charset="-122"/>
                <a:cs typeface="Calibri" pitchFamily="34" charset="-120"/>
              </a:rPr>
              <a:t>Shawn O'Reilly</a:t>
            </a:r>
            <a:r>
              <a:rPr lang="en-US" sz="900" dirty="0">
                <a:solidFill>
                  <a:srgbClr val="CADCFC"/>
                </a:solidFill>
                <a:latin typeface="Calibri" pitchFamily="34" charset="0"/>
                <a:ea typeface="Calibri" pitchFamily="34" charset="-122"/>
                <a:cs typeface="Calibri" pitchFamily="34" charset="-120"/>
              </a:rPr>
              <a:t>   |   CISA · CISM · CISSP · CCSP · HCISPP   |   Information Security Officer  ·  Upstate Medical University   |   2026</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5cf50a66-5e26-41dd-89f8-83cf73ffee98}" enabled="0" method="" siteId="{5cf50a66-5e26-41dd-89f8-83cf73ffee98}" removed="1"/>
</clbl:labelList>
</file>

<file path=docProps/app.xml><?xml version="1.0" encoding="utf-8"?>
<Properties xmlns="http://schemas.openxmlformats.org/officeDocument/2006/extended-properties" xmlns:vt="http://schemas.openxmlformats.org/officeDocument/2006/docPropsVTypes">
  <TotalTime>87</TotalTime>
  <Words>1803</Words>
  <Application>Microsoft Office PowerPoint</Application>
  <PresentationFormat>On-screen Show (16:9)</PresentationFormat>
  <Paragraphs>120</Paragraphs>
  <Slides>6</Slides>
  <Notes>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6</vt:i4>
      </vt:variant>
    </vt:vector>
  </HeadingPairs>
  <TitlesOfParts>
    <vt:vector size="9" baseType="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AI Hallucinations: The Hidden Risk</dc:title>
  <dc:subject>PptxGenJS Presentation</dc:subject>
  <dc:creator>Shawn O'Reilly</dc:creator>
  <cp:lastModifiedBy>Shawn O'Reilly</cp:lastModifiedBy>
  <cp:revision>3</cp:revision>
  <dcterms:created xsi:type="dcterms:W3CDTF">2026-04-30T02:22:10Z</dcterms:created>
  <dcterms:modified xsi:type="dcterms:W3CDTF">2026-05-06T18:30:51Z</dcterms:modified>
</cp:coreProperties>
</file>