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4" r:id="rId4"/>
    <p:sldId id="271" r:id="rId5"/>
    <p:sldId id="276" r:id="rId6"/>
    <p:sldId id="267" r:id="rId7"/>
    <p:sldId id="268" r:id="rId8"/>
    <p:sldId id="277" r:id="rId9"/>
    <p:sldId id="270" r:id="rId10"/>
    <p:sldId id="278" r:id="rId11"/>
  </p:sldIdLst>
  <p:sldSz cx="18288000" cy="10287000"/>
  <p:notesSz cx="6858000" cy="9144000"/>
  <p:embeddedFontLs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Montserrat Bold" pitchFamily="2" charset="77"/>
      <p:regular r:id="rId17"/>
      <p:bold r:id="rId18"/>
    </p:embeddedFont>
    <p:embeddedFont>
      <p:font typeface="Montserrat Light" panose="00000400000000000000" pitchFamily="2" charset="77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B8DD33-C3B8-044F-89B5-187D22D5991C}">
          <p14:sldIdLst>
            <p14:sldId id="256"/>
            <p14:sldId id="269"/>
            <p14:sldId id="274"/>
            <p14:sldId id="271"/>
            <p14:sldId id="276"/>
            <p14:sldId id="267"/>
            <p14:sldId id="268"/>
            <p14:sldId id="277"/>
            <p14:sldId id="27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CBF1A-D279-5447-B11B-D36A892B53B7}" v="19" dt="2026-05-05T10:09:15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 autoAdjust="0"/>
    <p:restoredTop sz="87361" autoAdjust="0"/>
  </p:normalViewPr>
  <p:slideViewPr>
    <p:cSldViewPr>
      <p:cViewPr varScale="1">
        <p:scale>
          <a:sx n="92" d="100"/>
          <a:sy n="92" d="100"/>
        </p:scale>
        <p:origin x="1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B1558-52C1-E74D-A193-82BE54AEE84D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86B6C-5229-3741-BB3A-2FD588FE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3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86B6C-5229-3741-BB3A-2FD588FE65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7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Data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information that identifies, or can identify, a living person (directly or indirectly). More than HIPAA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action performed on personal data (e.g., collecting, storing, using, sharing, deleting).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organization that decides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 data is processed.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Owns compliance responsibility.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third party that processes personal data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behalf of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controller.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Acts only on documented instructions.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86B6C-5229-3741-BB3A-2FD588FE65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8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86B6C-5229-3741-BB3A-2FD588FE65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86B6C-5229-3741-BB3A-2FD588FE65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6066C-1E64-054B-67EC-3721A6FAE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6DD6A-86C5-F02C-FDDD-870B2120A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0BCF1-E383-A7BC-FEEF-4C2108E53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real alternatives, provides opportunity for clarity on whether we are in position to meet requirements and whether financially feasible to do so</a:t>
            </a:r>
          </a:p>
          <a:p>
            <a:endParaRPr lang="en-US" dirty="0"/>
          </a:p>
          <a:p>
            <a:r>
              <a:rPr lang="en-US" dirty="0"/>
              <a:t>Highlights the complexities of the institutions, along with the GDPR requirements</a:t>
            </a:r>
          </a:p>
          <a:p>
            <a:endParaRPr lang="en-US" dirty="0"/>
          </a:p>
          <a:p>
            <a:r>
              <a:rPr lang="en-US" dirty="0"/>
              <a:t>Systems in scope and Entities (RF vs. Upstate)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761F3-BD0D-FF1E-B772-8C01D4716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86B6C-5229-3741-BB3A-2FD588FE65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6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 and TDX easy options</a:t>
            </a:r>
          </a:p>
          <a:p>
            <a:endParaRPr lang="en-US" dirty="0"/>
          </a:p>
          <a:p>
            <a:r>
              <a:rPr lang="en-US" dirty="0"/>
              <a:t>Was already in processes</a:t>
            </a:r>
          </a:p>
          <a:p>
            <a:endParaRPr lang="en-US" dirty="0"/>
          </a:p>
          <a:p>
            <a:r>
              <a:rPr lang="en-US" dirty="0"/>
              <a:t>Learning about my institution and the way it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86B6C-5229-3741-BB3A-2FD588FE65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1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AFAB-6D80-E685-9581-7F7AE5294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59062-4ED1-CE5D-6437-1AF923D7D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91E524-53B9-3A7B-6AD2-C01CD6C8B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 and TDX easy options</a:t>
            </a:r>
          </a:p>
          <a:p>
            <a:endParaRPr lang="en-US" dirty="0"/>
          </a:p>
          <a:p>
            <a:r>
              <a:rPr lang="en-US" dirty="0"/>
              <a:t>Was already in processes</a:t>
            </a:r>
          </a:p>
          <a:p>
            <a:endParaRPr lang="en-US" dirty="0"/>
          </a:p>
          <a:p>
            <a:r>
              <a:rPr lang="en-US" dirty="0"/>
              <a:t>Learning about my institution and the way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A852E-2B75-5BEA-830C-130F0F3FA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86B6C-5229-3741-BB3A-2FD588FE65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51" b="-91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27767" y="3946579"/>
            <a:ext cx="1603246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0000" b="1" spc="70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GDPR Impact on Clinical Trials</a:t>
            </a:r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2778" y="8911134"/>
            <a:ext cx="19753557" cy="1777459"/>
          </a:xfrm>
          <a:prstGeom prst="rect">
            <a:avLst/>
          </a:prstGeom>
          <a:solidFill>
            <a:srgbClr val="68BBE3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123" y="8987334"/>
            <a:ext cx="3731754" cy="1034546"/>
          </a:xfrm>
          <a:custGeom>
            <a:avLst/>
            <a:gdLst/>
            <a:ahLst/>
            <a:cxnLst/>
            <a:rect l="l" t="t" r="r" b="b"/>
            <a:pathLst>
              <a:path w="3731754" h="1034546">
                <a:moveTo>
                  <a:pt x="0" y="0"/>
                </a:moveTo>
                <a:lnTo>
                  <a:pt x="3731754" y="0"/>
                </a:lnTo>
                <a:lnTo>
                  <a:pt x="3731754" y="1034545"/>
                </a:lnTo>
                <a:lnTo>
                  <a:pt x="0" y="1034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51958" y="2516744"/>
            <a:ext cx="11584084" cy="47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308" dirty="0">
                <a:solidFill>
                  <a:srgbClr val="FFB001"/>
                </a:solidFill>
                <a:latin typeface="Montserrat"/>
                <a:ea typeface="Montserrat"/>
                <a:cs typeface="Montserrat"/>
                <a:sym typeface="Montserrat"/>
              </a:rPr>
              <a:t>May 7th,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21FCD4-BC89-5017-9FD6-18E7E7AAC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A54B58F-BD36-40A5-206C-8693B1F92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2778" y="8911134"/>
            <a:ext cx="19753557" cy="1777459"/>
          </a:xfrm>
          <a:prstGeom prst="rect">
            <a:avLst/>
          </a:prstGeom>
          <a:solidFill>
            <a:srgbClr val="68BBE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5DA609E-AE0B-6B3F-B4EA-980DE553C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123" y="8987334"/>
            <a:ext cx="3731754" cy="1034546"/>
          </a:xfrm>
          <a:custGeom>
            <a:avLst/>
            <a:gdLst/>
            <a:ahLst/>
            <a:cxnLst/>
            <a:rect l="l" t="t" r="r" b="b"/>
            <a:pathLst>
              <a:path w="3731754" h="1034546">
                <a:moveTo>
                  <a:pt x="0" y="0"/>
                </a:moveTo>
                <a:lnTo>
                  <a:pt x="3731754" y="0"/>
                </a:lnTo>
                <a:lnTo>
                  <a:pt x="3731754" y="1034545"/>
                </a:lnTo>
                <a:lnTo>
                  <a:pt x="0" y="1034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77F3CE7-8182-641E-CE57-21AB682A17E1}"/>
              </a:ext>
            </a:extLst>
          </p:cNvPr>
          <p:cNvGrpSpPr/>
          <p:nvPr/>
        </p:nvGrpSpPr>
        <p:grpSpPr>
          <a:xfrm>
            <a:off x="9501591" y="6764584"/>
            <a:ext cx="8104876" cy="1461614"/>
            <a:chOff x="0" y="-38100"/>
            <a:chExt cx="10806501" cy="194881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00CDB34-1790-1DCD-4332-2214EF6A625F}"/>
                </a:ext>
              </a:extLst>
            </p:cNvPr>
            <p:cNvSpPr txBox="1"/>
            <p:nvPr/>
          </p:nvSpPr>
          <p:spPr>
            <a:xfrm>
              <a:off x="0" y="-38100"/>
              <a:ext cx="10806501" cy="799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22"/>
                </a:lnSpc>
              </a:pPr>
              <a:endParaRPr lang="en-US" sz="3786" spc="378" dirty="0">
                <a:solidFill>
                  <a:srgbClr val="68BBE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C829591-23D5-B7BE-D368-7CD3738462F1}"/>
                </a:ext>
              </a:extLst>
            </p:cNvPr>
            <p:cNvSpPr txBox="1"/>
            <p:nvPr/>
          </p:nvSpPr>
          <p:spPr>
            <a:xfrm>
              <a:off x="0" y="1129564"/>
              <a:ext cx="10806501" cy="78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70"/>
                </a:lnSpc>
              </a:pPr>
              <a:endParaRPr lang="en-US" sz="3313" spc="33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B64F1439-ACAE-9392-8A62-E24BAB0C3C9D}"/>
              </a:ext>
            </a:extLst>
          </p:cNvPr>
          <p:cNvSpPr txBox="1"/>
          <p:nvPr/>
        </p:nvSpPr>
        <p:spPr>
          <a:xfrm>
            <a:off x="152400" y="290520"/>
            <a:ext cx="16868518" cy="12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800" b="1" spc="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3973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06CBA-B49C-5177-FF4B-FA5A8CE97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0BC9C7A-B988-C412-80DB-E06C9CBF9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09600" y="8987334"/>
            <a:ext cx="19753557" cy="1777459"/>
          </a:xfrm>
          <a:prstGeom prst="rect">
            <a:avLst/>
          </a:prstGeom>
          <a:solidFill>
            <a:srgbClr val="68BBE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9E4A5FD-6E8C-E947-8858-03834D3C9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123" y="8987334"/>
            <a:ext cx="3731754" cy="1034546"/>
          </a:xfrm>
          <a:custGeom>
            <a:avLst/>
            <a:gdLst/>
            <a:ahLst/>
            <a:cxnLst/>
            <a:rect l="l" t="t" r="r" b="b"/>
            <a:pathLst>
              <a:path w="3731754" h="1034546">
                <a:moveTo>
                  <a:pt x="0" y="0"/>
                </a:moveTo>
                <a:lnTo>
                  <a:pt x="3731754" y="0"/>
                </a:lnTo>
                <a:lnTo>
                  <a:pt x="3731754" y="1034545"/>
                </a:lnTo>
                <a:lnTo>
                  <a:pt x="0" y="1034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214E5D0-0D70-173E-8DDE-1E5E63A3F7DA}"/>
              </a:ext>
            </a:extLst>
          </p:cNvPr>
          <p:cNvGrpSpPr/>
          <p:nvPr/>
        </p:nvGrpSpPr>
        <p:grpSpPr>
          <a:xfrm>
            <a:off x="2905001" y="6682637"/>
            <a:ext cx="8104876" cy="1461614"/>
            <a:chOff x="0" y="-38100"/>
            <a:chExt cx="10806501" cy="194881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288E281-2B86-5BC6-DC04-17C600C6EC3A}"/>
                </a:ext>
              </a:extLst>
            </p:cNvPr>
            <p:cNvSpPr txBox="1"/>
            <p:nvPr/>
          </p:nvSpPr>
          <p:spPr>
            <a:xfrm>
              <a:off x="0" y="-38100"/>
              <a:ext cx="10806501" cy="799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22"/>
                </a:lnSpc>
              </a:pPr>
              <a:endParaRPr lang="en-US" sz="3786" spc="378" dirty="0">
                <a:solidFill>
                  <a:srgbClr val="68BBE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50465F7-0795-3D59-3F17-18B846FC4343}"/>
                </a:ext>
              </a:extLst>
            </p:cNvPr>
            <p:cNvSpPr txBox="1"/>
            <p:nvPr/>
          </p:nvSpPr>
          <p:spPr>
            <a:xfrm>
              <a:off x="0" y="1129564"/>
              <a:ext cx="10806501" cy="78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70"/>
                </a:lnSpc>
              </a:pPr>
              <a:endParaRPr lang="en-US" sz="3313" spc="33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50937675-ADF6-3131-C82B-DFC9B7118A7C}"/>
              </a:ext>
            </a:extLst>
          </p:cNvPr>
          <p:cNvSpPr txBox="1"/>
          <p:nvPr/>
        </p:nvSpPr>
        <p:spPr>
          <a:xfrm>
            <a:off x="152400" y="290520"/>
            <a:ext cx="16868518" cy="12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800" b="1" spc="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SUNY Upstate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D73E-7428-E1BB-44A3-FE672CAF761D}"/>
              </a:ext>
            </a:extLst>
          </p:cNvPr>
          <p:cNvSpPr txBox="1"/>
          <p:nvPr/>
        </p:nvSpPr>
        <p:spPr>
          <a:xfrm>
            <a:off x="1379970" y="2585230"/>
            <a:ext cx="15528061" cy="550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Academic Medical Center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11,351 jobs and #1 Employer in Central NY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 Colleges and R2 Research University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1379 Students (2023) 619 Residents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>
              <a:lnSpc>
                <a:spcPts val="4846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https://</a:t>
            </a:r>
            <a:r>
              <a:rPr lang="en-US" sz="20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www.upstate.edu</a:t>
            </a:r>
            <a:r>
              <a:rPr lang="en-US" sz="2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/about/</a:t>
            </a:r>
            <a:r>
              <a:rPr lang="en-US" sz="20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glance.php</a:t>
            </a:r>
            <a:endParaRPr lang="en-US" sz="2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15675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1C0904-88E4-007F-EAEF-781077817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F6AA387-443D-7EEE-F1C3-1E1C9A91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2778" y="8911134"/>
            <a:ext cx="19753557" cy="1777459"/>
          </a:xfrm>
          <a:prstGeom prst="rect">
            <a:avLst/>
          </a:prstGeom>
          <a:solidFill>
            <a:srgbClr val="68BBE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D24BFD9-FB18-165B-5E34-278EB5F8F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123" y="8987334"/>
            <a:ext cx="3731754" cy="1034546"/>
          </a:xfrm>
          <a:custGeom>
            <a:avLst/>
            <a:gdLst/>
            <a:ahLst/>
            <a:cxnLst/>
            <a:rect l="l" t="t" r="r" b="b"/>
            <a:pathLst>
              <a:path w="3731754" h="1034546">
                <a:moveTo>
                  <a:pt x="0" y="0"/>
                </a:moveTo>
                <a:lnTo>
                  <a:pt x="3731754" y="0"/>
                </a:lnTo>
                <a:lnTo>
                  <a:pt x="3731754" y="1034545"/>
                </a:lnTo>
                <a:lnTo>
                  <a:pt x="0" y="1034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1464FE83-B94E-182D-FBF4-54F1E9F6CC57}"/>
              </a:ext>
            </a:extLst>
          </p:cNvPr>
          <p:cNvGrpSpPr/>
          <p:nvPr/>
        </p:nvGrpSpPr>
        <p:grpSpPr>
          <a:xfrm>
            <a:off x="9501591" y="6764584"/>
            <a:ext cx="8104876" cy="1461614"/>
            <a:chOff x="0" y="-38100"/>
            <a:chExt cx="10806501" cy="194881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9ED4AB0-A799-7D42-3452-FAB941565CA5}"/>
                </a:ext>
              </a:extLst>
            </p:cNvPr>
            <p:cNvSpPr txBox="1"/>
            <p:nvPr/>
          </p:nvSpPr>
          <p:spPr>
            <a:xfrm>
              <a:off x="0" y="-38100"/>
              <a:ext cx="10806501" cy="799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22"/>
                </a:lnSpc>
              </a:pPr>
              <a:endParaRPr lang="en-US" sz="3786" spc="378" dirty="0">
                <a:solidFill>
                  <a:srgbClr val="68BBE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C5312D3-B194-443E-FA84-BD0851B28128}"/>
                </a:ext>
              </a:extLst>
            </p:cNvPr>
            <p:cNvSpPr txBox="1"/>
            <p:nvPr/>
          </p:nvSpPr>
          <p:spPr>
            <a:xfrm>
              <a:off x="0" y="1129564"/>
              <a:ext cx="10806501" cy="78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70"/>
                </a:lnSpc>
              </a:pPr>
              <a:endParaRPr lang="en-US" sz="3313" spc="33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1D4B7DF0-F5B7-987A-0F9B-9CEA256C4019}"/>
              </a:ext>
            </a:extLst>
          </p:cNvPr>
          <p:cNvSpPr txBox="1"/>
          <p:nvPr/>
        </p:nvSpPr>
        <p:spPr>
          <a:xfrm>
            <a:off x="152400" y="290520"/>
            <a:ext cx="16868518" cy="12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800" b="1" spc="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GDPR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33027-D690-5239-18FA-5D5D1009377C}"/>
              </a:ext>
            </a:extLst>
          </p:cNvPr>
          <p:cNvSpPr txBox="1"/>
          <p:nvPr/>
        </p:nvSpPr>
        <p:spPr>
          <a:xfrm>
            <a:off x="1379970" y="2585230"/>
            <a:ext cx="15528061" cy="4887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General Data Protection Regulation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Companies based in the EU/EEA require GDPR 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Personal Data, Processing, Controller and Processor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Unable to meet/accept regulations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52412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448E4-02D0-F510-47D3-BDC2A023E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F90354E-B47F-52A9-2BDD-628A87A25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2778" y="8911134"/>
            <a:ext cx="19753557" cy="1777459"/>
          </a:xfrm>
          <a:prstGeom prst="rect">
            <a:avLst/>
          </a:prstGeom>
          <a:solidFill>
            <a:srgbClr val="68BBE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E7BDFC9-AF52-FD4D-8920-18D04A602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123" y="8987334"/>
            <a:ext cx="3731754" cy="1034546"/>
          </a:xfrm>
          <a:custGeom>
            <a:avLst/>
            <a:gdLst/>
            <a:ahLst/>
            <a:cxnLst/>
            <a:rect l="l" t="t" r="r" b="b"/>
            <a:pathLst>
              <a:path w="3731754" h="1034546">
                <a:moveTo>
                  <a:pt x="0" y="0"/>
                </a:moveTo>
                <a:lnTo>
                  <a:pt x="3731754" y="0"/>
                </a:lnTo>
                <a:lnTo>
                  <a:pt x="3731754" y="1034545"/>
                </a:lnTo>
                <a:lnTo>
                  <a:pt x="0" y="1034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6FA918E-2D7A-3274-6905-00513B402D2F}"/>
              </a:ext>
            </a:extLst>
          </p:cNvPr>
          <p:cNvGrpSpPr/>
          <p:nvPr/>
        </p:nvGrpSpPr>
        <p:grpSpPr>
          <a:xfrm>
            <a:off x="9501591" y="6764584"/>
            <a:ext cx="8104876" cy="1461614"/>
            <a:chOff x="0" y="-38100"/>
            <a:chExt cx="10806501" cy="194881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16817AF-9E32-A2C8-9DC1-5D1DF84F0D56}"/>
                </a:ext>
              </a:extLst>
            </p:cNvPr>
            <p:cNvSpPr txBox="1"/>
            <p:nvPr/>
          </p:nvSpPr>
          <p:spPr>
            <a:xfrm>
              <a:off x="0" y="-38100"/>
              <a:ext cx="10806501" cy="799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22"/>
                </a:lnSpc>
              </a:pPr>
              <a:endParaRPr lang="en-US" sz="3786" spc="378" dirty="0">
                <a:solidFill>
                  <a:srgbClr val="68BBE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7A4367E-6942-28C0-C794-ABD6794B21D4}"/>
                </a:ext>
              </a:extLst>
            </p:cNvPr>
            <p:cNvSpPr txBox="1"/>
            <p:nvPr/>
          </p:nvSpPr>
          <p:spPr>
            <a:xfrm>
              <a:off x="0" y="1129564"/>
              <a:ext cx="10806501" cy="78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70"/>
                </a:lnSpc>
              </a:pPr>
              <a:endParaRPr lang="en-US" sz="3313" spc="33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063A1D84-DE9E-AC6E-AAC3-86280F8784CE}"/>
              </a:ext>
            </a:extLst>
          </p:cNvPr>
          <p:cNvSpPr txBox="1"/>
          <p:nvPr/>
        </p:nvSpPr>
        <p:spPr>
          <a:xfrm>
            <a:off x="152400" y="290520"/>
            <a:ext cx="16868518" cy="12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800" b="1" spc="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the problem?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81561-9D8E-086B-F9A4-A54E555718B5}"/>
              </a:ext>
            </a:extLst>
          </p:cNvPr>
          <p:cNvSpPr txBox="1"/>
          <p:nvPr/>
        </p:nvSpPr>
        <p:spPr>
          <a:xfrm>
            <a:off x="1379970" y="2585230"/>
            <a:ext cx="15528061" cy="4887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Unable to participate in Clinical Trials based in EU/EEA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Pharmacutical companies based in EU/EEA have GDPR requirements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can we meet these regulations for Research?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impact would this have on clinical operations?</a:t>
            </a:r>
          </a:p>
        </p:txBody>
      </p:sp>
    </p:spTree>
    <p:extLst>
      <p:ext uri="{BB962C8B-B14F-4D97-AF65-F5344CB8AC3E}">
        <p14:creationId xmlns:p14="http://schemas.microsoft.com/office/powerpoint/2010/main" val="48427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2E103-B2FF-8B50-19E6-FD33E667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8E67730-BB6B-7873-3B7D-60D5444A5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2778" y="8911134"/>
            <a:ext cx="19753557" cy="1777459"/>
          </a:xfrm>
          <a:prstGeom prst="rect">
            <a:avLst/>
          </a:prstGeom>
          <a:solidFill>
            <a:srgbClr val="68BBE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270E86F-CB0A-424E-74E2-5DB2A170B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123" y="8987334"/>
            <a:ext cx="3731754" cy="1034546"/>
          </a:xfrm>
          <a:custGeom>
            <a:avLst/>
            <a:gdLst/>
            <a:ahLst/>
            <a:cxnLst/>
            <a:rect l="l" t="t" r="r" b="b"/>
            <a:pathLst>
              <a:path w="3731754" h="1034546">
                <a:moveTo>
                  <a:pt x="0" y="0"/>
                </a:moveTo>
                <a:lnTo>
                  <a:pt x="3731754" y="0"/>
                </a:lnTo>
                <a:lnTo>
                  <a:pt x="3731754" y="1034545"/>
                </a:lnTo>
                <a:lnTo>
                  <a:pt x="0" y="1034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E1F9418-C998-3E83-5636-86515B399669}"/>
              </a:ext>
            </a:extLst>
          </p:cNvPr>
          <p:cNvGrpSpPr/>
          <p:nvPr/>
        </p:nvGrpSpPr>
        <p:grpSpPr>
          <a:xfrm>
            <a:off x="9501591" y="6764584"/>
            <a:ext cx="8104876" cy="1461614"/>
            <a:chOff x="0" y="-38100"/>
            <a:chExt cx="10806501" cy="194881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EBC23B7-FB9D-7914-54F2-3B66E63F36B3}"/>
                </a:ext>
              </a:extLst>
            </p:cNvPr>
            <p:cNvSpPr txBox="1"/>
            <p:nvPr/>
          </p:nvSpPr>
          <p:spPr>
            <a:xfrm>
              <a:off x="0" y="-38100"/>
              <a:ext cx="10806501" cy="799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22"/>
                </a:lnSpc>
              </a:pPr>
              <a:endParaRPr lang="en-US" sz="3786" spc="378" dirty="0">
                <a:solidFill>
                  <a:srgbClr val="68BBE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B61FD48-3515-1AC6-C6F3-CEFC9CEB0DF0}"/>
                </a:ext>
              </a:extLst>
            </p:cNvPr>
            <p:cNvSpPr txBox="1"/>
            <p:nvPr/>
          </p:nvSpPr>
          <p:spPr>
            <a:xfrm>
              <a:off x="0" y="1129564"/>
              <a:ext cx="10806501" cy="78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70"/>
                </a:lnSpc>
              </a:pPr>
              <a:endParaRPr lang="en-US" sz="3313" spc="33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7E243552-CD7D-2073-DD27-831F7E501D6A}"/>
              </a:ext>
            </a:extLst>
          </p:cNvPr>
          <p:cNvSpPr txBox="1"/>
          <p:nvPr/>
        </p:nvSpPr>
        <p:spPr>
          <a:xfrm>
            <a:off x="152400" y="290520"/>
            <a:ext cx="16868518" cy="12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800" b="1" spc="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Example Scenario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F6972-9C4B-FEBE-EAA2-F0B24524DC7D}"/>
              </a:ext>
            </a:extLst>
          </p:cNvPr>
          <p:cNvSpPr txBox="1"/>
          <p:nvPr/>
        </p:nvSpPr>
        <p:spPr>
          <a:xfrm>
            <a:off x="1379969" y="2303618"/>
            <a:ext cx="15528061" cy="626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Montserrat" pitchFamily="2" charset="77"/>
              </a:rPr>
              <a:t>A sponsor established in Germany is enrolling subjects in a clinical trial. Subjects include individuals who are located in and reside in the U.S.</a:t>
            </a:r>
          </a:p>
          <a:p>
            <a:endParaRPr lang="en-US" sz="3700" b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sz="3700" b="1" dirty="0">
                <a:solidFill>
                  <a:schemeClr val="bg1"/>
                </a:solidFill>
                <a:latin typeface="Montserrat" pitchFamily="2" charset="77"/>
              </a:rPr>
              <a:t>Data are protected by the GDPR if two of the following are checked:</a:t>
            </a:r>
          </a:p>
          <a:p>
            <a:r>
              <a:rPr lang="en-US" sz="3700" b="1" dirty="0">
                <a:solidFill>
                  <a:schemeClr val="bg1"/>
                </a:solidFill>
                <a:latin typeface="Montserrat" pitchFamily="2" charset="77"/>
              </a:rPr>
              <a:t>- Personal Data of living humans collected</a:t>
            </a:r>
          </a:p>
          <a:p>
            <a:r>
              <a:rPr lang="en-US" sz="3700" b="1" dirty="0">
                <a:solidFill>
                  <a:schemeClr val="bg1"/>
                </a:solidFill>
                <a:latin typeface="Montserrat" pitchFamily="2" charset="77"/>
              </a:rPr>
              <a:t>- Data subjects are located in the EU/EEA</a:t>
            </a:r>
          </a:p>
          <a:p>
            <a:r>
              <a:rPr lang="en-US" sz="3700" b="1" dirty="0">
                <a:solidFill>
                  <a:schemeClr val="bg1"/>
                </a:solidFill>
                <a:latin typeface="Montserrat" pitchFamily="2" charset="77"/>
              </a:rPr>
              <a:t>- Processed by an organization established in EU/EEA</a:t>
            </a:r>
          </a:p>
          <a:p>
            <a:pPr marL="399414" lvl="1" algn="l">
              <a:lnSpc>
                <a:spcPts val="4846"/>
              </a:lnSpc>
            </a:pPr>
            <a:endParaRPr lang="en-US" sz="3700" b="1" dirty="0">
              <a:solidFill>
                <a:srgbClr val="FFFFFF"/>
              </a:solidFill>
              <a:latin typeface="Montserrat" pitchFamily="2" charset="77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Montserrat" pitchFamily="2" charset="77"/>
                <a:ea typeface="Montserrat Bold"/>
                <a:cs typeface="Montserrat Bold"/>
                <a:sym typeface="Montserrat Bold"/>
              </a:rPr>
              <a:t>Source- CITI Program Training- GDPR &amp; Human Subjects Research in the US</a:t>
            </a:r>
          </a:p>
        </p:txBody>
      </p:sp>
    </p:spTree>
    <p:extLst>
      <p:ext uri="{BB962C8B-B14F-4D97-AF65-F5344CB8AC3E}">
        <p14:creationId xmlns:p14="http://schemas.microsoft.com/office/powerpoint/2010/main" val="31078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84CC1-8890-1B19-7A5B-6FED02C30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458B451-66E0-1297-426E-6761E542B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2778" y="8911134"/>
            <a:ext cx="19753557" cy="1777459"/>
          </a:xfrm>
          <a:prstGeom prst="rect">
            <a:avLst/>
          </a:prstGeom>
          <a:solidFill>
            <a:srgbClr val="68BBE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5A0800E-28E0-722C-F79D-F3B65978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123" y="8987334"/>
            <a:ext cx="3731754" cy="1034546"/>
          </a:xfrm>
          <a:custGeom>
            <a:avLst/>
            <a:gdLst/>
            <a:ahLst/>
            <a:cxnLst/>
            <a:rect l="l" t="t" r="r" b="b"/>
            <a:pathLst>
              <a:path w="3731754" h="1034546">
                <a:moveTo>
                  <a:pt x="0" y="0"/>
                </a:moveTo>
                <a:lnTo>
                  <a:pt x="3731754" y="0"/>
                </a:lnTo>
                <a:lnTo>
                  <a:pt x="3731754" y="1034545"/>
                </a:lnTo>
                <a:lnTo>
                  <a:pt x="0" y="1034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40C7B50-5F3D-6684-FB4B-20E49E01714B}"/>
              </a:ext>
            </a:extLst>
          </p:cNvPr>
          <p:cNvGrpSpPr/>
          <p:nvPr/>
        </p:nvGrpSpPr>
        <p:grpSpPr>
          <a:xfrm>
            <a:off x="9501591" y="6764584"/>
            <a:ext cx="8104876" cy="1461614"/>
            <a:chOff x="0" y="-38100"/>
            <a:chExt cx="10806501" cy="194881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8A9C7DE-2931-5541-57A5-82E13F86D945}"/>
                </a:ext>
              </a:extLst>
            </p:cNvPr>
            <p:cNvSpPr txBox="1"/>
            <p:nvPr/>
          </p:nvSpPr>
          <p:spPr>
            <a:xfrm>
              <a:off x="0" y="-38100"/>
              <a:ext cx="10806501" cy="799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22"/>
                </a:lnSpc>
              </a:pPr>
              <a:endParaRPr lang="en-US" sz="3786" spc="378" dirty="0">
                <a:solidFill>
                  <a:srgbClr val="68BBE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7A08400-5C7F-D3E8-F5EE-EFD434B69089}"/>
                </a:ext>
              </a:extLst>
            </p:cNvPr>
            <p:cNvSpPr txBox="1"/>
            <p:nvPr/>
          </p:nvSpPr>
          <p:spPr>
            <a:xfrm>
              <a:off x="0" y="1129564"/>
              <a:ext cx="10806501" cy="78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70"/>
                </a:lnSpc>
              </a:pPr>
              <a:endParaRPr lang="en-US" sz="3313" spc="33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DC52D7D0-BF5C-3248-A698-0D4F0E3BDDD0}"/>
              </a:ext>
            </a:extLst>
          </p:cNvPr>
          <p:cNvSpPr txBox="1"/>
          <p:nvPr/>
        </p:nvSpPr>
        <p:spPr>
          <a:xfrm>
            <a:off x="152400" y="290520"/>
            <a:ext cx="16868518" cy="12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800" b="1" spc="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this is important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D40F5-2F66-E2A1-8964-C8C949F2F96C}"/>
              </a:ext>
            </a:extLst>
          </p:cNvPr>
          <p:cNvSpPr txBox="1"/>
          <p:nvPr/>
        </p:nvSpPr>
        <p:spPr>
          <a:xfrm>
            <a:off x="1379970" y="2585230"/>
            <a:ext cx="15528061" cy="6734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Lost opportunities and revenue for the Research Enterprise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GAP analysis for leadership decision making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Impacts strategic planning for future trials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Benefits Hospital and Campus leadership, Privacy, Legal, IMT and Researchers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39780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FD938A-59C1-6CF4-7992-C0E844FEC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EB6B31F-932D-017B-34A6-FB92447A2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2778" y="8911134"/>
            <a:ext cx="19753557" cy="1777459"/>
          </a:xfrm>
          <a:prstGeom prst="rect">
            <a:avLst/>
          </a:prstGeom>
          <a:solidFill>
            <a:srgbClr val="68BBE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1F5BE43-5AF0-1DE3-6F69-B36ECF3E3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123" y="8987334"/>
            <a:ext cx="3731754" cy="1034546"/>
          </a:xfrm>
          <a:custGeom>
            <a:avLst/>
            <a:gdLst/>
            <a:ahLst/>
            <a:cxnLst/>
            <a:rect l="l" t="t" r="r" b="b"/>
            <a:pathLst>
              <a:path w="3731754" h="1034546">
                <a:moveTo>
                  <a:pt x="0" y="0"/>
                </a:moveTo>
                <a:lnTo>
                  <a:pt x="3731754" y="0"/>
                </a:lnTo>
                <a:lnTo>
                  <a:pt x="3731754" y="1034545"/>
                </a:lnTo>
                <a:lnTo>
                  <a:pt x="0" y="1034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8E27538-8D00-796E-A256-4A4D8DD07538}"/>
              </a:ext>
            </a:extLst>
          </p:cNvPr>
          <p:cNvGrpSpPr/>
          <p:nvPr/>
        </p:nvGrpSpPr>
        <p:grpSpPr>
          <a:xfrm>
            <a:off x="9501591" y="6764584"/>
            <a:ext cx="8104876" cy="1461614"/>
            <a:chOff x="0" y="-38100"/>
            <a:chExt cx="10806501" cy="194881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3F28307-7A9D-9155-C6A7-0F7A77880309}"/>
                </a:ext>
              </a:extLst>
            </p:cNvPr>
            <p:cNvSpPr txBox="1"/>
            <p:nvPr/>
          </p:nvSpPr>
          <p:spPr>
            <a:xfrm>
              <a:off x="0" y="-38100"/>
              <a:ext cx="10806501" cy="799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22"/>
                </a:lnSpc>
              </a:pPr>
              <a:endParaRPr lang="en-US" sz="3786" spc="378" dirty="0">
                <a:solidFill>
                  <a:srgbClr val="68BBE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2B830FC-613D-C579-D2BA-301100BADE30}"/>
                </a:ext>
              </a:extLst>
            </p:cNvPr>
            <p:cNvSpPr txBox="1"/>
            <p:nvPr/>
          </p:nvSpPr>
          <p:spPr>
            <a:xfrm>
              <a:off x="0" y="1129564"/>
              <a:ext cx="10806501" cy="78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70"/>
                </a:lnSpc>
              </a:pPr>
              <a:endParaRPr lang="en-US" sz="3313" spc="33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FFD2385E-714A-AEB8-932C-C6ED2416B953}"/>
              </a:ext>
            </a:extLst>
          </p:cNvPr>
          <p:cNvSpPr txBox="1"/>
          <p:nvPr/>
        </p:nvSpPr>
        <p:spPr>
          <a:xfrm>
            <a:off x="152400" y="290520"/>
            <a:ext cx="16868518" cy="12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800" b="1" spc="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Expected Outcomes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25653-49AB-354E-5AA4-208FE878C1A5}"/>
              </a:ext>
            </a:extLst>
          </p:cNvPr>
          <p:cNvSpPr txBox="1"/>
          <p:nvPr/>
        </p:nvSpPr>
        <p:spPr>
          <a:xfrm>
            <a:off x="1379970" y="2585230"/>
            <a:ext cx="15528061" cy="7349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Gap Analysis on what is needed to comply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Define and status of systems and policies in scope</a:t>
            </a:r>
          </a:p>
          <a:p>
            <a:pPr marL="399414" lvl="1" algn="l">
              <a:lnSpc>
                <a:spcPts val="4846"/>
              </a:lnSpc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Clear and detailed analysis for Stakeholders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are assessing, NOT implementing 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Controls vs Risk Assessment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403784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1CCBE-8185-3235-C0F2-689E9A947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7ACED49-6100-4EBF-CB43-6D88133E3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2778" y="8911134"/>
            <a:ext cx="19753557" cy="1777459"/>
          </a:xfrm>
          <a:prstGeom prst="rect">
            <a:avLst/>
          </a:prstGeom>
          <a:solidFill>
            <a:srgbClr val="68BBE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A417255-011F-46E3-EC12-A29301FE7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123" y="8987334"/>
            <a:ext cx="3731754" cy="1034546"/>
          </a:xfrm>
          <a:custGeom>
            <a:avLst/>
            <a:gdLst/>
            <a:ahLst/>
            <a:cxnLst/>
            <a:rect l="l" t="t" r="r" b="b"/>
            <a:pathLst>
              <a:path w="3731754" h="1034546">
                <a:moveTo>
                  <a:pt x="0" y="0"/>
                </a:moveTo>
                <a:lnTo>
                  <a:pt x="3731754" y="0"/>
                </a:lnTo>
                <a:lnTo>
                  <a:pt x="3731754" y="1034545"/>
                </a:lnTo>
                <a:lnTo>
                  <a:pt x="0" y="1034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B460D36-B7B7-6D54-FA6B-5C0FA80DA959}"/>
              </a:ext>
            </a:extLst>
          </p:cNvPr>
          <p:cNvGrpSpPr/>
          <p:nvPr/>
        </p:nvGrpSpPr>
        <p:grpSpPr>
          <a:xfrm>
            <a:off x="9501591" y="6764584"/>
            <a:ext cx="8104876" cy="1461614"/>
            <a:chOff x="0" y="-38100"/>
            <a:chExt cx="10806501" cy="194881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507F30E-648E-85DB-73A2-DA0337CD6212}"/>
                </a:ext>
              </a:extLst>
            </p:cNvPr>
            <p:cNvSpPr txBox="1"/>
            <p:nvPr/>
          </p:nvSpPr>
          <p:spPr>
            <a:xfrm>
              <a:off x="0" y="-38100"/>
              <a:ext cx="10806501" cy="799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22"/>
                </a:lnSpc>
              </a:pPr>
              <a:endParaRPr lang="en-US" sz="3786" spc="378" dirty="0">
                <a:solidFill>
                  <a:srgbClr val="68BBE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B461178-5FC6-72D1-5488-F3F00F81FF0C}"/>
                </a:ext>
              </a:extLst>
            </p:cNvPr>
            <p:cNvSpPr txBox="1"/>
            <p:nvPr/>
          </p:nvSpPr>
          <p:spPr>
            <a:xfrm>
              <a:off x="0" y="1129564"/>
              <a:ext cx="10806501" cy="78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70"/>
                </a:lnSpc>
              </a:pPr>
              <a:endParaRPr lang="en-US" sz="3313" spc="33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AA9CCCA7-7F42-0AFB-D7CB-6365DF6F2487}"/>
              </a:ext>
            </a:extLst>
          </p:cNvPr>
          <p:cNvSpPr txBox="1"/>
          <p:nvPr/>
        </p:nvSpPr>
        <p:spPr>
          <a:xfrm>
            <a:off x="152400" y="290520"/>
            <a:ext cx="16868518" cy="12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800" b="1" spc="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Current Status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FA824-7269-74CB-B357-D400F0B30FBA}"/>
              </a:ext>
            </a:extLst>
          </p:cNvPr>
          <p:cNvSpPr txBox="1"/>
          <p:nvPr/>
        </p:nvSpPr>
        <p:spPr>
          <a:xfrm>
            <a:off x="1379970" y="2585230"/>
            <a:ext cx="15528061" cy="611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Consultants hired and assessment is process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System scope increasing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3</a:t>
            </a:r>
            <a:r>
              <a:rPr lang="en-US" sz="3699" b="1" baseline="3000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rd</a:t>
            </a: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Party Vendors are a challenge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Draft assessment provided- remediating findings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Managing expectations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2478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467A5A-140B-61CB-C9A6-E373E6A03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DBC0B47-9B78-A447-E84F-7F99A88E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2778" y="8911134"/>
            <a:ext cx="19753557" cy="1777459"/>
          </a:xfrm>
          <a:prstGeom prst="rect">
            <a:avLst/>
          </a:prstGeom>
          <a:solidFill>
            <a:srgbClr val="68BBE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66991C4-1626-9B0C-360C-1C3F8741A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8123" y="8987334"/>
            <a:ext cx="3731754" cy="1034546"/>
          </a:xfrm>
          <a:custGeom>
            <a:avLst/>
            <a:gdLst/>
            <a:ahLst/>
            <a:cxnLst/>
            <a:rect l="l" t="t" r="r" b="b"/>
            <a:pathLst>
              <a:path w="3731754" h="1034546">
                <a:moveTo>
                  <a:pt x="0" y="0"/>
                </a:moveTo>
                <a:lnTo>
                  <a:pt x="3731754" y="0"/>
                </a:lnTo>
                <a:lnTo>
                  <a:pt x="3731754" y="1034545"/>
                </a:lnTo>
                <a:lnTo>
                  <a:pt x="0" y="1034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8942E56-578D-67AD-D156-2024CB4EFAC5}"/>
              </a:ext>
            </a:extLst>
          </p:cNvPr>
          <p:cNvGrpSpPr/>
          <p:nvPr/>
        </p:nvGrpSpPr>
        <p:grpSpPr>
          <a:xfrm>
            <a:off x="9501591" y="6764584"/>
            <a:ext cx="8104876" cy="1461614"/>
            <a:chOff x="0" y="-38100"/>
            <a:chExt cx="10806501" cy="194881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9172F4A-7FBD-7DD5-AC20-6F67D9298A49}"/>
                </a:ext>
              </a:extLst>
            </p:cNvPr>
            <p:cNvSpPr txBox="1"/>
            <p:nvPr/>
          </p:nvSpPr>
          <p:spPr>
            <a:xfrm>
              <a:off x="0" y="-38100"/>
              <a:ext cx="10806501" cy="799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22"/>
                </a:lnSpc>
              </a:pPr>
              <a:endParaRPr lang="en-US" sz="3786" spc="378" dirty="0">
                <a:solidFill>
                  <a:srgbClr val="68BBE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B49FE82-3B4C-797D-DFBE-3B58F3C9B100}"/>
                </a:ext>
              </a:extLst>
            </p:cNvPr>
            <p:cNvSpPr txBox="1"/>
            <p:nvPr/>
          </p:nvSpPr>
          <p:spPr>
            <a:xfrm>
              <a:off x="0" y="1129564"/>
              <a:ext cx="10806501" cy="78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70"/>
                </a:lnSpc>
              </a:pPr>
              <a:endParaRPr lang="en-US" sz="3313" spc="33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DB381D64-4A99-D415-B677-650A03DFF127}"/>
              </a:ext>
            </a:extLst>
          </p:cNvPr>
          <p:cNvSpPr txBox="1"/>
          <p:nvPr/>
        </p:nvSpPr>
        <p:spPr>
          <a:xfrm>
            <a:off x="152400" y="290520"/>
            <a:ext cx="16868518" cy="122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800" b="1" spc="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this project?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56A3F-3889-4A29-F723-90E374D520E9}"/>
              </a:ext>
            </a:extLst>
          </p:cNvPr>
          <p:cNvSpPr txBox="1"/>
          <p:nvPr/>
        </p:nvSpPr>
        <p:spPr>
          <a:xfrm>
            <a:off x="1379970" y="2585230"/>
            <a:ext cx="15528061" cy="36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Less technical, more strategic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High visibility and high impact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r>
              <a:rPr lang="en-US" sz="3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Outside my comfort zone</a:t>
            </a:r>
          </a:p>
          <a:p>
            <a:pPr marL="798828" lvl="1" indent="-399414" algn="l">
              <a:lnSpc>
                <a:spcPts val="4846"/>
              </a:lnSpc>
              <a:buFont typeface="Arial"/>
              <a:buChar char="•"/>
            </a:pPr>
            <a:endParaRPr lang="en-US" sz="36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43005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8836</TotalTime>
  <Words>499</Words>
  <Application>Microsoft Macintosh PowerPoint</Application>
  <PresentationFormat>Custom</PresentationFormat>
  <Paragraphs>103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 Bold</vt:lpstr>
      <vt:lpstr>Montserrat</vt:lpstr>
      <vt:lpstr>Arial</vt:lpstr>
      <vt:lpstr>Montserrat Light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connect info meeting</dc:title>
  <cp:lastModifiedBy>Matthew D. Mahoney</cp:lastModifiedBy>
  <cp:revision>4</cp:revision>
  <dcterms:created xsi:type="dcterms:W3CDTF">2006-08-16T00:00:00Z</dcterms:created>
  <dcterms:modified xsi:type="dcterms:W3CDTF">2026-05-05T16:46:52Z</dcterms:modified>
  <dc:identifier>DAHGLas-LT4</dc:identifier>
</cp:coreProperties>
</file>