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22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34" r:id="rId13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20919F-11DA-4A91-9395-1725D8D01D2F}" v="50" dt="2026-05-03T17:57:45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1" autoAdjust="0"/>
    <p:restoredTop sz="86441" autoAdjust="0"/>
  </p:normalViewPr>
  <p:slideViewPr>
    <p:cSldViewPr snapToGrid="0">
      <p:cViewPr varScale="1">
        <p:scale>
          <a:sx n="95" d="100"/>
          <a:sy n="95" d="100"/>
        </p:scale>
        <p:origin x="39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2A9DD9E2-113E-4AE1-B456-FE163EC30770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F8B7EF02-CA00-4995-B068-30F9CBBA3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7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r>
              <a:rPr lang="en-US" baseline="0" dirty="0"/>
              <a:t>INTRODUCTION- Background 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252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1970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27F41-09BF-8349-4C1F-7071EDDE7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2DAE39-2E28-05B2-2589-E5DE79EAFF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FDF756-16DD-D29D-3B17-361F822C88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723AE-CC83-60E9-209D-1CDBB5DBEA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5826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180A3-EF0D-051F-EBB1-879EE0860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5E543D-9C0B-DB65-35F5-5C41BE645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B914C5-7F94-9420-0498-4B40241C13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68620-5DEE-A85E-B7C0-83A756C135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28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143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2B497-C5A5-7BD2-C0DD-B8FA842A3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3AA9D3-EC25-ACE8-F7BD-92197B9EA0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3A39FC-5BF7-3EF7-FA33-0630FC8B32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FD4A5-7DD5-F4F3-31F5-17B9C7FDE6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62415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49604-68C2-D5F5-477E-2DCC415D5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41443A-AD50-6681-098A-A25AD819A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CA6DC0-AB0C-AC46-557A-6E2D3A2D32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469DD-4FFD-7BE0-5FFD-1CD7BADEAB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67416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A4FD5-F757-5818-ABD3-9BB5C261E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FBAEA4-5E5C-27E6-9352-69478B05B4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DC5970-0CF1-8AEC-215F-779FAFF09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EDA0D-1516-2843-A605-3ADFD2F9DE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35055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59FC4-CCF7-CBC2-B93F-1DBAE1CD6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5422D9-E245-C627-70D1-9DB9631EA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B3478-5F39-9993-3BE0-CA7AA3D1AB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2B7F0-0B20-35AA-13C2-F604C65A9A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22278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3388" y="709613"/>
            <a:ext cx="6308725" cy="35480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2871"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2871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2871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8061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4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2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3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7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7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8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4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8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7581C-DD5F-488F-A447-CF188CD9D60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OLD LOGO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20" y="1823589"/>
            <a:ext cx="8677840" cy="3029763"/>
          </a:xfrm>
          <a:prstGeom prst="rect">
            <a:avLst/>
          </a:prstGeom>
        </p:spPr>
      </p:pic>
      <p:pic>
        <p:nvPicPr>
          <p:cNvPr id="2" name="Picture 1" descr="Blue Backgroup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53647" y="1823589"/>
            <a:ext cx="6243746" cy="3159175"/>
          </a:xfrm>
          <a:prstGeom prst="rect">
            <a:avLst/>
          </a:prstGeom>
          <a:noFill/>
          <a:ln w="6350" cap="flat" cmpd="sng" algn="ctr">
            <a:noFill/>
            <a:prstDash val="solid"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Datacenter to Cloud: </a:t>
            </a:r>
            <a:r>
              <a:rPr kumimoji="0" lang="en-US" sz="6667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 Lessons from an AWS Migration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6667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" name="Picture 3" descr="SUNY Sail Institut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393" y="2747132"/>
            <a:ext cx="5005860" cy="16506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02CAE2-B06E-4A56-B629-B7C03A9CB3DA}"/>
              </a:ext>
            </a:extLst>
          </p:cNvPr>
          <p:cNvSpPr txBox="1"/>
          <p:nvPr/>
        </p:nvSpPr>
        <p:spPr>
          <a:xfrm>
            <a:off x="153647" y="6276375"/>
            <a:ext cx="4898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tabLst>
                <a:tab pos="1979035" algn="l"/>
              </a:tabLst>
              <a:defRPr/>
            </a:pPr>
            <a:r>
              <a:rPr lang="en-US" baseline="30000" dirty="0">
                <a:solidFill>
                  <a:prstClr val="white"/>
                </a:solidFill>
                <a:latin typeface="Arial"/>
                <a:cs typeface="Arial"/>
              </a:rPr>
              <a:t>Alex DeMarco</a:t>
            </a:r>
          </a:p>
          <a:p>
            <a:pPr lvl="0">
              <a:tabLst>
                <a:tab pos="1979035" algn="l"/>
              </a:tabLst>
              <a:defRPr/>
            </a:pPr>
            <a:r>
              <a:rPr lang="en-US" baseline="30000" dirty="0">
                <a:solidFill>
                  <a:prstClr val="white"/>
                </a:solidFill>
                <a:latin typeface="Arial"/>
                <a:cs typeface="Arial"/>
              </a:rPr>
              <a:t>Director of Enterprise Systems and Operations</a:t>
            </a:r>
          </a:p>
          <a:p>
            <a:pPr lvl="0">
              <a:tabLst>
                <a:tab pos="1979035" algn="l"/>
              </a:tabLst>
              <a:defRPr/>
            </a:pPr>
            <a:r>
              <a:rPr lang="en-US" baseline="30000" dirty="0">
                <a:solidFill>
                  <a:prstClr val="white"/>
                </a:solidFill>
                <a:latin typeface="Arial"/>
                <a:cs typeface="Arial"/>
              </a:rPr>
              <a:t>System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52172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Backgroun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" y="1792236"/>
            <a:ext cx="12191999" cy="373828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defRPr/>
            </a:pPr>
            <a:r>
              <a:rPr lang="en-US" sz="2200" dirty="0">
                <a:solidFill>
                  <a:srgbClr val="00529B"/>
                </a:solidFill>
              </a:rPr>
              <a:t>•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ea typeface="+mn-ea"/>
                <a:cs typeface="+mn-cs"/>
              </a:rPr>
              <a:t>	Scalability &amp; Elasticity — Instantly scale resources up or down.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Cost Optimization — </a:t>
            </a:r>
            <a:r>
              <a:rPr lang="en-US" sz="2200" dirty="0">
                <a:solidFill>
                  <a:srgbClr val="00529B"/>
                </a:solidFill>
                <a:latin typeface="Calibri" panose="020F0502020204030204"/>
              </a:rPr>
              <a:t>P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ay as you go; reduce over provisioning.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Improved Reliability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— </a:t>
            </a:r>
            <a:r>
              <a:rPr lang="en-US" sz="2200" noProof="0">
                <a:solidFill>
                  <a:srgbClr val="00529B"/>
                </a:solidFill>
                <a:latin typeface="Calibri" panose="020F0502020204030204"/>
              </a:rPr>
              <a:t>R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edundancy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automated backups, and global infrastructure.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Faster Innovation — Rapid provisioning, managed services.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Security &amp; Compliance — Built in security controls, encryption, and compliance certifications.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Operational Efficiency — Reduce time spent maintaining hardware; focus teams on higher value work.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EBFBE51-9E63-7FA5-4941-CA5CD7A36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780" y="1452036"/>
            <a:ext cx="9144000" cy="524645"/>
          </a:xfr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Why Migrate from On Prem to AWS</a:t>
            </a:r>
          </a:p>
        </p:txBody>
      </p:sp>
    </p:spTree>
    <p:extLst>
      <p:ext uri="{BB962C8B-B14F-4D97-AF65-F5344CB8AC3E}">
        <p14:creationId xmlns:p14="http://schemas.microsoft.com/office/powerpoint/2010/main" val="224673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E17FD-196F-4EC2-1ADA-1A472E502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372A7B-35FA-E29C-C0A4-970936F61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77BE9AC-1266-422A-15F1-E1B49CF0BDF8}"/>
              </a:ext>
            </a:extLst>
          </p:cNvPr>
          <p:cNvSpPr/>
          <p:nvPr/>
        </p:nvSpPr>
        <p:spPr>
          <a:xfrm>
            <a:off x="-2" y="2514600"/>
            <a:ext cx="12192001" cy="33077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What Happens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On prem teams may lack cloud architecture, automation, or DevOps experience.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Leaders underestimate the learning curve.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How to Address It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Invest in structured training (AWS Skill Builder, certifications, hands on labs).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Pair experienced cloud engineers with legacy teams.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Create a Cloud Center of Excellence (</a:t>
            </a:r>
            <a:r>
              <a:rPr lang="en-US" sz="2000" b="1" i="1" dirty="0" err="1">
                <a:solidFill>
                  <a:srgbClr val="00529B"/>
                </a:solidFill>
              </a:rPr>
              <a:t>CCoE</a:t>
            </a:r>
            <a:r>
              <a:rPr lang="en-US" sz="2000" b="1" i="1" dirty="0">
                <a:solidFill>
                  <a:srgbClr val="00529B"/>
                </a:solidFill>
              </a:rPr>
              <a:t>) to standardize best practices.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CFEB94-D0AB-02BF-8ADF-23CFBDE38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2F025DE-D34E-EFB1-DB26-E6800E42F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400" y="1478901"/>
            <a:ext cx="11061700" cy="743599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Leadership </a:t>
            </a: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Challenge: Skill Gaps &amp; Cloud Readiness</a:t>
            </a:r>
          </a:p>
        </p:txBody>
      </p:sp>
    </p:spTree>
    <p:extLst>
      <p:ext uri="{BB962C8B-B14F-4D97-AF65-F5344CB8AC3E}">
        <p14:creationId xmlns:p14="http://schemas.microsoft.com/office/powerpoint/2010/main" val="21230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D769F-8861-CF38-2767-7BEFF080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B48C23-B32D-9005-C494-22D9D843B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72DA9BF-CC95-9811-0097-F7DB87085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2" y="2317315"/>
            <a:ext cx="12192001" cy="350498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Happens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Leadership expects immediate cost savings or instant performance improvements.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Technical teams may focus on modernization while leadership expects lift and shift speed.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to Address 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Set realistic timelines and phased migration goals.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Use transparent dashboards to track progress, cost, and risk.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Align business outcomes with technical milestones.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ABB556-EACD-6C43-0593-15B1A2789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0D15AB6-2E3C-0707-1278-C7AB160BD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431928"/>
            <a:ext cx="9144000" cy="659919"/>
          </a:xfrm>
        </p:spPr>
        <p:txBody>
          <a:bodyPr>
            <a:normAutofit fontScale="90000"/>
          </a:bodyPr>
          <a:lstStyle/>
          <a:p>
            <a:pPr rtl="0" eaLnBrk="1" fontAlgn="auto" latinLnBrk="0" hangingPunct="1"/>
            <a:r>
              <a:rPr lang="en-US" sz="4000" b="1" i="1" kern="1200" spc="0" baseline="0" dirty="0">
                <a:ln>
                  <a:noFill/>
                </a:ln>
                <a:solidFill>
                  <a:srgbClr val="00529B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Leadership Challenge: Misaligned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0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8D7F1-A537-B6C3-D9D3-9B0C59A93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A9981C-3B73-B10B-D956-E6257E1A6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4A3B90F-45AC-2C3C-BE72-5E74AE3F4268}"/>
              </a:ext>
            </a:extLst>
          </p:cNvPr>
          <p:cNvSpPr/>
          <p:nvPr/>
        </p:nvSpPr>
        <p:spPr>
          <a:xfrm>
            <a:off x="-2" y="2413000"/>
            <a:ext cx="12192001" cy="34093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What Happens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Leaders worry about data security, compliance, and loss of visibility.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Teams may create cloud sprawl without guardrails.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How to Address It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Implement AWS Landing Zone or Control Tower early.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Define IAM, tagging, and cost allocation policies before workloads move.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Conduct regular security reviews and threat modeling.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1656DA-94EB-C515-38D7-C5D8A8D62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53BE23B-1F7C-61B8-B520-98435BBB6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377301"/>
            <a:ext cx="11745686" cy="747897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Leadership Challenge: Governance &amp; Security Concerns</a:t>
            </a:r>
          </a:p>
        </p:txBody>
      </p:sp>
    </p:spTree>
    <p:extLst>
      <p:ext uri="{BB962C8B-B14F-4D97-AF65-F5344CB8AC3E}">
        <p14:creationId xmlns:p14="http://schemas.microsoft.com/office/powerpoint/2010/main" val="152538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89CDA-6244-C39C-8EE2-04312A64D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FF1C4A-C6B7-6BFA-6AF5-3D78BE86D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AF0BA-2AA6-08D5-2EBE-D416580187D9}"/>
              </a:ext>
            </a:extLst>
          </p:cNvPr>
          <p:cNvSpPr/>
          <p:nvPr/>
        </p:nvSpPr>
        <p:spPr>
          <a:xfrm>
            <a:off x="-2" y="2527300"/>
            <a:ext cx="12192001" cy="32950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What Happens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During migration, teams must operate both on prem and cloud systems.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Complexity increases, and outages can occur at integration points.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How to Address It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Use AWS Direct Connect or VPN for stable connectivity.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Document dependencies and sequence migrations carefully.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Assign dedicated owners for hybrid operations.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67AFB2-FA06-1FF6-7801-0042A512D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A0E92B7-BF8F-E6FB-66A8-19BEECAA81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390001"/>
            <a:ext cx="11745686" cy="779462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Leadership Challenge: Managing Hybrid Environments</a:t>
            </a:r>
          </a:p>
        </p:txBody>
      </p:sp>
    </p:spTree>
    <p:extLst>
      <p:ext uri="{BB962C8B-B14F-4D97-AF65-F5344CB8AC3E}">
        <p14:creationId xmlns:p14="http://schemas.microsoft.com/office/powerpoint/2010/main" val="311615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4089F-5681-4005-59F1-C02682E1A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0F10E6-7DA9-1E97-114A-118E40C17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732EF50-C21D-EC1B-DA71-72EA9EAABCB2}"/>
              </a:ext>
            </a:extLst>
          </p:cNvPr>
          <p:cNvSpPr/>
          <p:nvPr/>
        </p:nvSpPr>
        <p:spPr>
          <a:xfrm>
            <a:off x="-2" y="2311400"/>
            <a:ext cx="12192001" cy="35109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What Happens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Cloud costs can spike due to misconfigured resources or lack of monitoring.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Leaders fear unpredictable spending.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How to Address It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Implement cost governance tools (AWS Budgets, Cost Explorer, Trusted Advisor).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Use tagging and chargeback models for accountability.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Adopt FinOps practices early in the migration.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79907B-73A5-3D36-33A3-BB1E47AA2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49A1AD5-888B-E660-3F9A-7AB2F3911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186" y="1319537"/>
            <a:ext cx="11722100" cy="731838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Leadership Challenge: Budget Control &amp; Cost Visibility</a:t>
            </a:r>
          </a:p>
        </p:txBody>
      </p:sp>
    </p:spTree>
    <p:extLst>
      <p:ext uri="{BB962C8B-B14F-4D97-AF65-F5344CB8AC3E}">
        <p14:creationId xmlns:p14="http://schemas.microsoft.com/office/powerpoint/2010/main" val="106030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9A22D-1CE7-663A-0A4A-F7096DABC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F848E86-4A64-789E-6EC1-3D92DC651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51107B1-4B56-EE06-7568-E1B3513155E2}"/>
              </a:ext>
            </a:extLst>
          </p:cNvPr>
          <p:cNvSpPr/>
          <p:nvPr/>
        </p:nvSpPr>
        <p:spPr>
          <a:xfrm>
            <a:off x="-2" y="2425700"/>
            <a:ext cx="12192001" cy="33966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What Happens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Long migrations can cause fatigue, frustration, or burnout.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Teams may feel overwhelmed by constant change.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How to Address It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Break the migration into achievable sprints with visible wins.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Recognize contributions publicly and reward cloud skill development.</a:t>
            </a:r>
          </a:p>
          <a:p>
            <a:pPr>
              <a:defRPr/>
            </a:pPr>
            <a:r>
              <a:rPr lang="en-US" sz="2000" b="1" i="1" dirty="0">
                <a:solidFill>
                  <a:srgbClr val="00529B"/>
                </a:solidFill>
              </a:rPr>
              <a:t>•	Maintain open communication channels for feedback and concerns.</a:t>
            </a:r>
          </a:p>
          <a:p>
            <a:pPr>
              <a:defRPr/>
            </a:pPr>
            <a:endParaRPr lang="en-US" sz="2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lvl="0" algn="ctr">
              <a:defRPr/>
            </a:pPr>
            <a:endParaRPr lang="en-US" sz="1000" b="1" i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AFBF46-6CF0-39B5-C051-B35238C9A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AE9CBD0-2DA9-45D3-C241-64981565E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1600" y="1035699"/>
            <a:ext cx="12192000" cy="143747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/>
                <a:ea typeface="+mn-ea"/>
                <a:cs typeface="+mn-cs"/>
              </a:rPr>
              <a:t>Leadership Challenge: Maintaining Team Morale &amp; Momentum</a:t>
            </a:r>
          </a:p>
        </p:txBody>
      </p:sp>
    </p:spTree>
    <p:extLst>
      <p:ext uri="{BB962C8B-B14F-4D97-AF65-F5344CB8AC3E}">
        <p14:creationId xmlns:p14="http://schemas.microsoft.com/office/powerpoint/2010/main" val="306920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D8A8613-0E5C-68A0-3AE3-3517D05C8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40865" y="2362286"/>
            <a:ext cx="972713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i="1" dirty="0">
                <a:solidFill>
                  <a:srgbClr val="00529B"/>
                </a:solidFill>
              </a:rPr>
              <a:t>1. Cloud Migration is a People Transformation, Not Just a Technology Shift</a:t>
            </a:r>
          </a:p>
          <a:p>
            <a:pPr algn="ctr">
              <a:defRPr/>
            </a:pPr>
            <a:endParaRPr lang="en-US" sz="3200" b="1" i="1" dirty="0">
              <a:solidFill>
                <a:srgbClr val="00529B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00529B"/>
                </a:solidFill>
              </a:rPr>
              <a:t>2. Start with Strategy, Not Just Lift-and-Shift</a:t>
            </a:r>
          </a:p>
          <a:p>
            <a:pPr algn="ctr">
              <a:defRPr/>
            </a:pPr>
            <a:endParaRPr lang="en-US" sz="3200" b="1" i="1" dirty="0">
              <a:solidFill>
                <a:srgbClr val="00529B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00529B"/>
                </a:solidFill>
              </a:rPr>
              <a:t>3. Governance and Standards Must Be Established Early</a:t>
            </a:r>
          </a:p>
          <a:p>
            <a:pPr algn="ctr">
              <a:defRPr/>
            </a:pPr>
            <a:endParaRPr lang="en-US" sz="3200" b="1" i="1" dirty="0">
              <a:solidFill>
                <a:srgbClr val="00529B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00529B"/>
                </a:solidFill>
              </a:rPr>
              <a:t>4. Cloud Enables Continuous Innovation</a:t>
            </a:r>
          </a:p>
          <a:p>
            <a:pPr lvl="0" algn="ctr">
              <a:defRPr/>
            </a:pPr>
            <a:endParaRPr lang="en-US" sz="1800" b="1" i="1" dirty="0">
              <a:solidFill>
                <a:srgbClr val="00529B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BE7DAE-38C7-3949-212C-99A7CA4F3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7038" y="1309595"/>
            <a:ext cx="9144000" cy="7224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00529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Migration Takeaways</a:t>
            </a:r>
          </a:p>
        </p:txBody>
      </p:sp>
    </p:spTree>
    <p:extLst>
      <p:ext uri="{BB962C8B-B14F-4D97-AF65-F5344CB8AC3E}">
        <p14:creationId xmlns:p14="http://schemas.microsoft.com/office/powerpoint/2010/main" val="344897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4D3165A5BB840B2499A65744FABDF" ma:contentTypeVersion="13" ma:contentTypeDescription="Create a new document." ma:contentTypeScope="" ma:versionID="7f8627cf2da6d4abdfd7a4c39af4fd58">
  <xsd:schema xmlns:xsd="http://www.w3.org/2001/XMLSchema" xmlns:xs="http://www.w3.org/2001/XMLSchema" xmlns:p="http://schemas.microsoft.com/office/2006/metadata/properties" xmlns:ns3="7026c271-1313-452e-a57f-90a875a43503" xmlns:ns4="488285d6-3875-4509-b2fb-703f10ffbcf1" targetNamespace="http://schemas.microsoft.com/office/2006/metadata/properties" ma:root="true" ma:fieldsID="671e098b0e68fde34a86993191eaa243" ns3:_="" ns4:_="">
    <xsd:import namespace="7026c271-1313-452e-a57f-90a875a43503"/>
    <xsd:import namespace="488285d6-3875-4509-b2fb-703f10ffbc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26c271-1313-452e-a57f-90a875a435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285d6-3875-4509-b2fb-703f10ffbcf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A19448-B7BF-4AD8-A82B-CB4D0162A5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2D335A-66B0-465F-93A8-0849327A7E3C}">
  <ds:schemaRefs>
    <ds:schemaRef ds:uri="http://www.w3.org/XML/1998/namespace"/>
    <ds:schemaRef ds:uri="7026c271-1313-452e-a57f-90a875a43503"/>
    <ds:schemaRef ds:uri="488285d6-3875-4509-b2fb-703f10ffbcf1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7C3FFA5-83EF-4536-9467-56ED3AD2B4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26c271-1313-452e-a57f-90a875a43503"/>
    <ds:schemaRef ds:uri="488285d6-3875-4509-b2fb-703f10ffbc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2964</TotalTime>
  <Words>605</Words>
  <Application>Microsoft Office PowerPoint</Application>
  <PresentationFormat>Widescreen</PresentationFormat>
  <Paragraphs>111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Datacenter to Cloud: Leadership Lessons from an AWS Migration </vt:lpstr>
      <vt:lpstr>Why Migrate from On Prem to AWS</vt:lpstr>
      <vt:lpstr>Leadership Challenge: Skill Gaps &amp; Cloud Readiness</vt:lpstr>
      <vt:lpstr>Leadership Challenge: Misaligned Expectations</vt:lpstr>
      <vt:lpstr>Leadership Challenge: Governance &amp; Security Concerns</vt:lpstr>
      <vt:lpstr>Leadership Challenge: Managing Hybrid Environments</vt:lpstr>
      <vt:lpstr>Leadership Challenge: Budget Control &amp; Cost Visibility</vt:lpstr>
      <vt:lpstr>Leadership Challenge: Maintaining Team Morale &amp; Momentum</vt:lpstr>
      <vt:lpstr>Migration Takeaways</vt:lpstr>
    </vt:vector>
  </TitlesOfParts>
  <Company>SUNY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McKasty, Merissa</dc:creator>
  <cp:lastModifiedBy>DeMarco, Alex</cp:lastModifiedBy>
  <cp:revision>167</cp:revision>
  <cp:lastPrinted>2026-05-03T17:39:16Z</cp:lastPrinted>
  <dcterms:created xsi:type="dcterms:W3CDTF">2019-03-28T13:59:09Z</dcterms:created>
  <dcterms:modified xsi:type="dcterms:W3CDTF">2026-05-06T16:04:18Z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0x010100E5E4D3165A5BB840B2499A65744FABDF</vt:lpwstr>
  </property>
</Properties>
</file>