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322" r:id="rId5"/>
    <p:sldId id="326" r:id="rId6"/>
    <p:sldId id="327" r:id="rId7"/>
    <p:sldId id="336" r:id="rId8"/>
    <p:sldId id="332" r:id="rId9"/>
    <p:sldId id="333" r:id="rId10"/>
    <p:sldId id="335" r:id="rId11"/>
    <p:sldId id="33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51" autoAdjust="0"/>
    <p:restoredTop sz="75616" autoAdjust="0"/>
  </p:normalViewPr>
  <p:slideViewPr>
    <p:cSldViewPr snapToGrid="0">
      <p:cViewPr varScale="1">
        <p:scale>
          <a:sx n="94" d="100"/>
          <a:sy n="94" d="100"/>
        </p:scale>
        <p:origin x="107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DD9E2-113E-4AE1-B456-FE163EC30770}" type="datetimeFigureOut">
              <a:rPr lang="en-US" smtClean="0"/>
              <a:t>4/29/26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7EF02-CA00-4995-B068-30F9CBBA3504}" type="slidenum">
              <a:rPr lang="en-US" smtClean="0"/>
              <a:t>‹#›</a:t>
            </a:fld>
            <a:endParaRPr lang="en-US"/>
          </a:p>
        </p:txBody>
      </p:sp>
    </p:spTree>
    <p:extLst>
      <p:ext uri="{BB962C8B-B14F-4D97-AF65-F5344CB8AC3E}">
        <p14:creationId xmlns:p14="http://schemas.microsoft.com/office/powerpoint/2010/main" val="90617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A6502-EEF5-4ABE-8183-4E5906979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52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A6502-EEF5-4ABE-8183-4E5906979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672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200" dirty="0">
                <a:solidFill>
                  <a:srgbClr val="00529B"/>
                </a:solidFill>
              </a:rPr>
              <a:t>New executive leadership on campus: a great time to uncover “we’ve always done it that way” situations where there is room for improvement</a:t>
            </a:r>
          </a:p>
          <a:p>
            <a:r>
              <a:rPr lang="en-US" sz="1200" dirty="0">
                <a:solidFill>
                  <a:srgbClr val="00529B"/>
                </a:solidFill>
              </a:rPr>
              <a:t>Several suboptimal ticketing practices were uncovered, many stemming from a lack of formal service level objectives which is due to a lack of prioritization </a:t>
            </a:r>
            <a:br>
              <a:rPr lang="en-US" sz="1200" dirty="0">
                <a:solidFill>
                  <a:srgbClr val="00529B"/>
                </a:solidFill>
              </a:rPr>
            </a:br>
            <a:r>
              <a:rPr lang="en-US" sz="1200" dirty="0">
                <a:solidFill>
                  <a:srgbClr val="00529B"/>
                </a:solidFill>
              </a:rPr>
              <a:t>We used the “major incident” classification for large outages which served as a sort of prioritization, but the other 99% of tickets defaulted to “normal” priority</a:t>
            </a:r>
          </a:p>
          <a:p>
            <a:endParaRPr lang="en-US" sz="1000" dirty="0">
              <a:solidFill>
                <a:srgbClr val="00529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A6502-EEF5-4ABE-8183-4E5906979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054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315D2-0E5A-3CBE-185F-83149C9090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A0B0CF-44D3-8BFF-6B8F-D4318A6D2971}"/>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DFD4F6C4-E02D-D5B7-3A0E-E509B5F01577}"/>
              </a:ext>
            </a:extLst>
          </p:cNvPr>
          <p:cNvSpPr>
            <a:spLocks noGrp="1"/>
          </p:cNvSpPr>
          <p:nvPr>
            <p:ph type="body" idx="1"/>
          </p:nvPr>
        </p:nvSpPr>
        <p:spPr/>
        <p:txBody>
          <a:bodyPr>
            <a:normAutofit/>
          </a:bodyPr>
          <a:lstStyle/>
          <a:p>
            <a:r>
              <a:rPr lang="en-US" sz="1200" dirty="0">
                <a:solidFill>
                  <a:srgbClr val="00529B"/>
                </a:solidFill>
              </a:rPr>
              <a:t>TeamDynamix has built in prioritization based on standard ITSM practices, they simply were not set up at implementation</a:t>
            </a:r>
          </a:p>
          <a:p>
            <a:endParaRPr lang="en-US" sz="1200" dirty="0">
              <a:solidFill>
                <a:srgbClr val="00529B"/>
              </a:solidFill>
            </a:endParaRPr>
          </a:p>
          <a:p>
            <a:r>
              <a:rPr lang="en-US" sz="1200" dirty="0">
                <a:solidFill>
                  <a:srgbClr val="00529B"/>
                </a:solidFill>
              </a:rPr>
              <a:t>The big lift is determining how things like impact and urgency get set on a ticket and how the terms are defined for our usage:</a:t>
            </a:r>
            <a:br>
              <a:rPr lang="en-US" sz="1200" dirty="0">
                <a:solidFill>
                  <a:srgbClr val="00529B"/>
                </a:solidFill>
              </a:rPr>
            </a:br>
            <a:r>
              <a:rPr lang="en-US" sz="1200" dirty="0">
                <a:solidFill>
                  <a:srgbClr val="00529B"/>
                </a:solidFill>
              </a:rPr>
              <a:t>What is a small group vs a large group? What does “medium urgency” actually mean? </a:t>
            </a:r>
          </a:p>
          <a:p>
            <a:r>
              <a:rPr lang="en-US" sz="1200" dirty="0">
                <a:solidFill>
                  <a:srgbClr val="00529B"/>
                </a:solidFill>
                <a:highlight>
                  <a:srgbClr val="FFFF00"/>
                </a:highlight>
              </a:rPr>
              <a:t>Cannot ask an end user “what is the urgency” and have them respond “medium” and have that be a consistently applied standard</a:t>
            </a:r>
          </a:p>
          <a:p>
            <a:r>
              <a:rPr lang="en-US" sz="1200" dirty="0">
                <a:solidFill>
                  <a:srgbClr val="00529B"/>
                </a:solidFill>
                <a:highlight>
                  <a:srgbClr val="FFFF00"/>
                </a:highlight>
              </a:rPr>
              <a:t>For user facing ticket intake need an objective question with a consistent set of answers:</a:t>
            </a:r>
            <a:br>
              <a:rPr lang="en-US" sz="1200" dirty="0">
                <a:solidFill>
                  <a:srgbClr val="00529B"/>
                </a:solidFill>
                <a:highlight>
                  <a:srgbClr val="FFFF00"/>
                </a:highlight>
              </a:rPr>
            </a:br>
            <a:r>
              <a:rPr lang="en-US" sz="1200" dirty="0">
                <a:solidFill>
                  <a:srgbClr val="00529B"/>
                </a:solidFill>
                <a:highlight>
                  <a:srgbClr val="FFFF00"/>
                </a:highlight>
              </a:rPr>
              <a:t> “what is the impact on your work?” “no impact, slowed down, or completely stopped” translate to low, medium, high urgency</a:t>
            </a:r>
          </a:p>
          <a:p>
            <a:endParaRPr lang="en-US" sz="1200" dirty="0">
              <a:solidFill>
                <a:srgbClr val="00529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529B"/>
                </a:solidFill>
              </a:rPr>
              <a:t>could mark a ticket as ‘critical’ today and it wouldn’t change anything about how the ticket is processed because there is no configuration to enable it to, will require redesigning technician dashboards to be built around priority and SLA. Technicians will need to adopt ticket handling practices to ensure the tickets are marked as responded and resolved</a:t>
            </a:r>
            <a:endParaRPr lang="en-US" sz="1000" dirty="0">
              <a:solidFill>
                <a:srgbClr val="00529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a:extLst>
              <a:ext uri="{FF2B5EF4-FFF2-40B4-BE49-F238E27FC236}">
                <a16:creationId xmlns:a16="http://schemas.microsoft.com/office/drawing/2014/main" id="{9EA25561-4B12-8810-D5E6-627D86FFAE1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A6502-EEF5-4ABE-8183-4E5906979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81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Two distinct groups involved with this implementation;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management whose role it is to define the standards and technicians who need to adopt new ticket handling processes to meet those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 management we need to focus on a vision: what outcome are we trying to achieve. </a:t>
            </a:r>
            <a:br>
              <a:rPr lang="en-US" baseline="0" dirty="0"/>
            </a:br>
            <a:r>
              <a:rPr lang="en-US" baseline="0" dirty="0"/>
              <a:t>---Set up system to accommodate that outcome---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 technicians we need to focus on process, how do you create tickets that will set appropriate priority, how do you now use these priorities to change work habits.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A6502-EEF5-4ABE-8183-4E5906979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042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 management we need to focus on outcomes, not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group of people can spitball ‘what if’ scenarios all day and end up focusing on edge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goal should be to first design a system that works for the majority of cases, and when that is well defined think about edge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data driven approach is needed to create alignment on where our focus should be for design related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Example: A lot of focus was initially placed on how students at the helpdesk would set priority for phone calls, and how priority would be reviewed prior to escalation from the helpdesk</a:t>
            </a:r>
            <a:br>
              <a:rPr lang="en-US" baseline="0" dirty="0"/>
            </a:br>
            <a:r>
              <a:rPr lang="en-US" baseline="0" dirty="0"/>
              <a:t>Sankey diagram of ticket flow shows this is only a small portion of incoming tickets are generated over the phone, many of which are one call resolution and that the majority of tickets going through helpdesk are solved without escalation. Tier 3 tickets are largely from a small number of webforms and automations, where we can design default priorities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A6502-EEF5-4ABE-8183-4E5906979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28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D2F42-248E-62E7-DE86-EC1819F491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1803A-6377-A25B-0B23-4C03F6C01878}"/>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FF047FA1-1F9A-9C56-94A9-2A8F1559CECC}"/>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Change adverse technicians may see the additional oversight SLOs enable as “micromanagement” </a:t>
            </a:r>
            <a:br>
              <a:rPr lang="en-US" baseline="0" dirty="0"/>
            </a:br>
            <a:r>
              <a:rPr lang="en-US" baseline="0" dirty="0"/>
              <a:t>Some emphasize that the system was working before without the “extra steps”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Others expressed concerns about how tickets where the SLO expired for reasons beyond their control would reflect negatively on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Before the initial meeting to announce the plans for the change, several days worth of tickets were exported, had the prioritization rules applied, and then were evaluated on how they would have met SLO had it been applied</a:t>
            </a:r>
            <a:br>
              <a:rPr lang="en-US" baseline="0" dirty="0"/>
            </a:br>
            <a:br>
              <a:rPr lang="en-US" baseline="0" dirty="0"/>
            </a:br>
            <a:r>
              <a:rPr lang="en-US" baseline="0" dirty="0"/>
              <a:t>Results showed that we actually over-prioritize around half of tickets under the current system. And that we are already consistently meeting proposed SLOs without even trying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 analysis of the violated SLO tickets showed that this was largely due to bad ticket handling practices that SLOs would have actually prevented IE leaving a resolved ticket in an in-process status for weeks after the requestor indicated it was fixed.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a:extLst>
              <a:ext uri="{FF2B5EF4-FFF2-40B4-BE49-F238E27FC236}">
                <a16:creationId xmlns:a16="http://schemas.microsoft.com/office/drawing/2014/main" id="{18608C73-B878-90DF-CEB9-116FEC9B8AF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A6502-EEF5-4ABE-8183-4E5906979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663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I went through the course I pulled out screenshots from some of the presentations that resonated with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These are my top three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Kotter change framework served as a template for my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technical vs non technical conceptualization of work was very relevant to framing </a:t>
            </a:r>
            <a:r>
              <a:rPr lang="en-US" baseline="0"/>
              <a:t>conversations with </a:t>
            </a:r>
            <a:r>
              <a:rPr lang="en-US" baseline="0" dirty="0"/>
              <a:t>technicians and management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change curve is something I watched in real time during the technician meeting regarding the plan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A6502-EEF5-4ABE-8183-4E59069798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61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97581C-DD5F-488F-A447-CF188CD9D603}" type="datetimeFigureOut">
              <a:rPr lang="en-US" smtClean="0"/>
              <a:t>4/29/26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216534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7581C-DD5F-488F-A447-CF188CD9D603}" type="datetimeFigureOut">
              <a:rPr lang="en-US" smtClean="0"/>
              <a:t>4/29/26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60732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7581C-DD5F-488F-A447-CF188CD9D603}" type="datetimeFigureOut">
              <a:rPr lang="en-US" smtClean="0"/>
              <a:t>4/29/26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757936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7581C-DD5F-488F-A447-CF188CD9D603}" type="datetimeFigureOut">
              <a:rPr lang="en-US" smtClean="0"/>
              <a:t>4/29/26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126837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97581C-DD5F-488F-A447-CF188CD9D603}" type="datetimeFigureOut">
              <a:rPr lang="en-US" smtClean="0"/>
              <a:t>4/29/26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142709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97581C-DD5F-488F-A447-CF188CD9D603}" type="datetimeFigureOut">
              <a:rPr lang="en-US" smtClean="0"/>
              <a:t>4/29/26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219697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97581C-DD5F-488F-A447-CF188CD9D603}" type="datetimeFigureOut">
              <a:rPr lang="en-US" smtClean="0"/>
              <a:t>4/29/26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1834389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97581C-DD5F-488F-A447-CF188CD9D603}" type="datetimeFigureOut">
              <a:rPr lang="en-US" smtClean="0"/>
              <a:t>4/29/26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31298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7581C-DD5F-488F-A447-CF188CD9D603}" type="datetimeFigureOut">
              <a:rPr lang="en-US" smtClean="0"/>
              <a:t>4/29/26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388054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97581C-DD5F-488F-A447-CF188CD9D603}" type="datetimeFigureOut">
              <a:rPr lang="en-US" smtClean="0"/>
              <a:t>4/29/26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86168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97581C-DD5F-488F-A447-CF188CD9D603}" type="datetimeFigureOut">
              <a:rPr lang="en-US" smtClean="0"/>
              <a:t>4/29/26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1563E-322C-433D-AA2F-A8B214287720}" type="slidenum">
              <a:rPr lang="en-US" smtClean="0"/>
              <a:t>‹#›</a:t>
            </a:fld>
            <a:endParaRPr lang="en-US"/>
          </a:p>
        </p:txBody>
      </p:sp>
    </p:spTree>
    <p:extLst>
      <p:ext uri="{BB962C8B-B14F-4D97-AF65-F5344CB8AC3E}">
        <p14:creationId xmlns:p14="http://schemas.microsoft.com/office/powerpoint/2010/main" val="399635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7581C-DD5F-488F-A447-CF188CD9D603}" type="datetimeFigureOut">
              <a:rPr lang="en-US" smtClean="0"/>
              <a:t>4/29/26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1563E-322C-433D-AA2F-A8B214287720}" type="slidenum">
              <a:rPr lang="en-US" smtClean="0"/>
              <a:t>‹#›</a:t>
            </a:fld>
            <a:endParaRPr lang="en-US"/>
          </a:p>
        </p:txBody>
      </p:sp>
    </p:spTree>
    <p:extLst>
      <p:ext uri="{BB962C8B-B14F-4D97-AF65-F5344CB8AC3E}">
        <p14:creationId xmlns:p14="http://schemas.microsoft.com/office/powerpoint/2010/main" val="277542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LD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920" y="1823589"/>
            <a:ext cx="8677840" cy="3029763"/>
          </a:xfrm>
          <a:prstGeom prst="rect">
            <a:avLst/>
          </a:prstGeom>
        </p:spPr>
      </p:pic>
      <p:pic>
        <p:nvPicPr>
          <p:cNvPr id="2" name="Picture 1" descr="Background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153647" y="1823589"/>
            <a:ext cx="6243746" cy="31591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tab pos="1979035" algn="l"/>
              </a:tabLst>
              <a:defRPr/>
            </a:pPr>
            <a:endParaRPr kumimoji="0" lang="en-US" sz="6667" b="0" i="0" u="none" strike="noStrike" kern="1200" cap="none" spc="0" normalizeH="0" baseline="30000" noProof="0" dirty="0">
              <a:ln>
                <a:noFill/>
              </a:ln>
              <a:solidFill>
                <a:prstClr val="white"/>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979035" algn="l"/>
              </a:tabLst>
              <a:defRPr/>
            </a:pPr>
            <a:endParaRPr kumimoji="0" lang="en-US" sz="6667" b="0" i="0" u="none" strike="noStrike" kern="1200" cap="none" spc="0" normalizeH="0" baseline="30000" noProof="0" dirty="0">
              <a:ln>
                <a:noFill/>
              </a:ln>
              <a:solidFill>
                <a:prstClr val="white"/>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979035" algn="l"/>
              </a:tabLst>
              <a:defRPr/>
            </a:pPr>
            <a:r>
              <a:rPr kumimoji="0" lang="en-US" sz="6667" b="0" i="0" u="none" strike="noStrike" kern="1200" cap="none" spc="0" normalizeH="0" baseline="30000" noProof="0" dirty="0">
                <a:ln>
                  <a:noFill/>
                </a:ln>
                <a:solidFill>
                  <a:prstClr val="white"/>
                </a:solidFill>
                <a:effectLst/>
                <a:uLnTx/>
                <a:uFillTx/>
                <a:latin typeface="Arial"/>
                <a:ea typeface="+mn-ea"/>
                <a:cs typeface="Arial"/>
              </a:rPr>
              <a:t>CIO Leadership Academy Applied Learning Project</a:t>
            </a:r>
            <a:endParaRPr kumimoji="0" lang="en-US" sz="5867" b="0" i="0" u="none" strike="noStrike" kern="1200" cap="none" spc="0" normalizeH="0" baseline="30000" noProof="0" dirty="0">
              <a:ln>
                <a:noFill/>
              </a:ln>
              <a:solidFill>
                <a:prstClr val="white"/>
              </a:solidFill>
              <a:effectLst/>
              <a:uLnTx/>
              <a:uFillTx/>
              <a:latin typeface="Arial"/>
              <a:ea typeface="+mn-ea"/>
              <a:cs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7393" y="2747132"/>
            <a:ext cx="5005860" cy="1650697"/>
          </a:xfrm>
          <a:prstGeom prst="rect">
            <a:avLst/>
          </a:prstGeom>
        </p:spPr>
      </p:pic>
    </p:spTree>
    <p:extLst>
      <p:ext uri="{BB962C8B-B14F-4D97-AF65-F5344CB8AC3E}">
        <p14:creationId xmlns:p14="http://schemas.microsoft.com/office/powerpoint/2010/main" val="2521721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 y="1290918"/>
            <a:ext cx="12192001" cy="48579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numCol="1"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529B"/>
                </a:solidFill>
                <a:effectLst/>
                <a:uLnTx/>
                <a:uFillTx/>
                <a:latin typeface="Calibri" panose="020F0502020204030204"/>
                <a:ea typeface="+mn-ea"/>
                <a:cs typeface="+mn-cs"/>
              </a:rPr>
              <a:t>Implementing Ticket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529B"/>
                </a:solidFill>
                <a:effectLst/>
                <a:uLnTx/>
                <a:uFillTx/>
                <a:latin typeface="Calibri" panose="020F0502020204030204"/>
                <a:ea typeface="+mn-ea"/>
                <a:cs typeface="+mn-cs"/>
              </a:rPr>
              <a:t>Peter Dawes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529B"/>
                </a:solidFill>
                <a:effectLst/>
                <a:uLnTx/>
                <a:uFillTx/>
                <a:latin typeface="Calibri" panose="020F0502020204030204"/>
                <a:ea typeface="+mn-ea"/>
                <a:cs typeface="+mn-cs"/>
              </a:rPr>
              <a:t>Assistant Director – Technology Help Center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00529B"/>
                </a:solidFill>
                <a:latin typeface="Calibri" panose="020F0502020204030204"/>
              </a:rPr>
              <a:t>SUNY Cortland</a:t>
            </a:r>
            <a:endParaRPr kumimoji="0" lang="en-US" sz="4000" b="0" i="0"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30000" noProof="0" dirty="0">
              <a:ln>
                <a:noFill/>
              </a:ln>
              <a:solidFill>
                <a:srgbClr val="00529B"/>
              </a:solidFill>
              <a:effectLst/>
              <a:uLnTx/>
              <a:uFillTx/>
              <a:latin typeface="Arial"/>
              <a:ea typeface="+mn-ea"/>
              <a:cs typeface="Arial"/>
            </a:endParaRPr>
          </a:p>
        </p:txBody>
      </p:sp>
      <p:sp>
        <p:nvSpPr>
          <p:cNvPr id="8" name="Rectangle 7"/>
          <p:cNvSpPr/>
          <p:nvPr/>
        </p:nvSpPr>
        <p:spPr>
          <a:xfrm>
            <a:off x="1317038" y="1881648"/>
            <a:ext cx="5269577" cy="12039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tab pos="1979035" algn="l"/>
              </a:tabLst>
              <a:defRPr/>
            </a:pPr>
            <a:endParaRPr kumimoji="0" lang="en-US" sz="533" b="0" i="0" u="none" strike="noStrike" kern="1200" cap="none" spc="0" normalizeH="0" baseline="30000" noProof="0" dirty="0">
              <a:ln>
                <a:noFill/>
              </a:ln>
              <a:solidFill>
                <a:srgbClr val="00529B"/>
              </a:solidFill>
              <a:effectLst/>
              <a:uLnTx/>
              <a:uFillTx/>
              <a:latin typeface="Arial"/>
              <a:ea typeface="+mn-ea"/>
              <a:cs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275" y="5686273"/>
            <a:ext cx="3081011" cy="1015972"/>
          </a:xfrm>
          <a:prstGeom prst="rect">
            <a:avLst/>
          </a:prstGeom>
        </p:spPr>
      </p:pic>
      <p:sp>
        <p:nvSpPr>
          <p:cNvPr id="9" name="Rectangle 8"/>
          <p:cNvSpPr/>
          <p:nvPr/>
        </p:nvSpPr>
        <p:spPr>
          <a:xfrm>
            <a:off x="1820830" y="1429568"/>
            <a:ext cx="8550341" cy="439273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tab pos="1979035" algn="l"/>
              </a:tabLst>
              <a:defRPr/>
            </a:pPr>
            <a:endParaRPr kumimoji="0" lang="en-US" sz="4000" b="0" i="0" u="none" strike="noStrike" kern="1200" cap="none" spc="0" normalizeH="0" baseline="0" noProof="0" dirty="0">
              <a:ln>
                <a:noFill/>
              </a:ln>
              <a:solidFill>
                <a:srgbClr val="00529B"/>
              </a:solidFill>
              <a:effectLst/>
              <a:uLnTx/>
              <a:uFillTx/>
              <a:latin typeface="Arial"/>
              <a:ea typeface="+mn-ea"/>
              <a:cs typeface="Arial"/>
            </a:endParaRPr>
          </a:p>
        </p:txBody>
      </p:sp>
    </p:spTree>
    <p:extLst>
      <p:ext uri="{BB962C8B-B14F-4D97-AF65-F5344CB8AC3E}">
        <p14:creationId xmlns:p14="http://schemas.microsoft.com/office/powerpoint/2010/main" val="82860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1290918"/>
            <a:ext cx="12192000" cy="48579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numCol="1"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00" b="1" i="1"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529B"/>
                </a:solidFill>
                <a:effectLst/>
                <a:uLnTx/>
                <a:uFillTx/>
                <a:latin typeface="Calibri" panose="020F0502020204030204"/>
                <a:ea typeface="+mn-ea"/>
                <a:cs typeface="+mn-cs"/>
              </a:rPr>
              <a:t>Explanation of the Project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00" b="1" i="1"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br>
              <a:rPr kumimoji="0" lang="en-US" sz="2400" b="0" i="0" u="none" strike="noStrike" kern="1200" cap="none" spc="0" normalizeH="0" baseline="0" noProof="0" dirty="0">
                <a:ln>
                  <a:noFill/>
                </a:ln>
                <a:solidFill>
                  <a:srgbClr val="00529B"/>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srgbClr val="00529B"/>
                </a:solidFill>
                <a:effectLst/>
                <a:uLnTx/>
                <a:uFillTx/>
                <a:latin typeface="Calibri" panose="020F0502020204030204"/>
                <a:ea typeface="+mn-ea"/>
                <a:cs typeface="+mn-cs"/>
              </a:rPr>
              <a:t>Our ticketing system was not set up to assign priority to tickets, which leads to difficulty in workload management.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dirty="0">
              <a:solidFill>
                <a:srgbClr val="00529B"/>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529B"/>
                </a:solidFill>
                <a:effectLst/>
                <a:uLnTx/>
                <a:uFillTx/>
                <a:latin typeface="Calibri" panose="020F0502020204030204"/>
                <a:ea typeface="+mn-ea"/>
                <a:cs typeface="+mn-cs"/>
              </a:rPr>
              <a:t>To address this we created a plan to use ITSM best practices to assign ticket priority based on impact and urgency</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dirty="0">
              <a:solidFill>
                <a:srgbClr val="00529B"/>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br>
              <a:rPr lang="en-US" sz="2400" baseline="30000" dirty="0">
                <a:solidFill>
                  <a:srgbClr val="00529B"/>
                </a:solidFill>
                <a:latin typeface="Arial"/>
                <a:cs typeface="Arial"/>
              </a:rPr>
            </a:br>
            <a:endParaRPr kumimoji="0" lang="en-US" sz="2400" b="0" i="0" u="none" strike="noStrike" kern="1200" cap="none" spc="0" normalizeH="0" baseline="0" noProof="0" dirty="0">
              <a:ln>
                <a:noFill/>
              </a:ln>
              <a:solidFill>
                <a:srgbClr val="00529B"/>
              </a:solidFill>
              <a:effectLst/>
              <a:uLnTx/>
              <a:uFillTx/>
              <a:latin typeface="Calibri" panose="020F0502020204030204"/>
              <a:ea typeface="+mn-ea"/>
              <a:cs typeface="+mn-cs"/>
            </a:endParaRPr>
          </a:p>
        </p:txBody>
      </p:sp>
      <p:sp>
        <p:nvSpPr>
          <p:cNvPr id="8" name="Rectangle 7"/>
          <p:cNvSpPr/>
          <p:nvPr/>
        </p:nvSpPr>
        <p:spPr>
          <a:xfrm>
            <a:off x="1317038" y="1881648"/>
            <a:ext cx="5269577" cy="12039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tab pos="1979035" algn="l"/>
              </a:tabLst>
              <a:defRPr/>
            </a:pPr>
            <a:endParaRPr kumimoji="0" lang="en-US" sz="533" b="0" i="0" u="none" strike="noStrike" kern="1200" cap="none" spc="0" normalizeH="0" baseline="30000" noProof="0" dirty="0">
              <a:ln>
                <a:noFill/>
              </a:ln>
              <a:solidFill>
                <a:srgbClr val="00529B"/>
              </a:solidFill>
              <a:effectLst/>
              <a:uLnTx/>
              <a:uFillTx/>
              <a:latin typeface="Arial"/>
              <a:ea typeface="+mn-ea"/>
              <a:cs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275" y="5686273"/>
            <a:ext cx="3081011" cy="1015972"/>
          </a:xfrm>
          <a:prstGeom prst="rect">
            <a:avLst/>
          </a:prstGeom>
        </p:spPr>
      </p:pic>
      <p:sp>
        <p:nvSpPr>
          <p:cNvPr id="9" name="Rectangle 8"/>
          <p:cNvSpPr/>
          <p:nvPr/>
        </p:nvSpPr>
        <p:spPr>
          <a:xfrm>
            <a:off x="1820830" y="1429568"/>
            <a:ext cx="8550341" cy="439273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tab pos="1979035" algn="l"/>
              </a:tabLst>
              <a:defRPr/>
            </a:pPr>
            <a:endParaRPr kumimoji="0" lang="en-US" sz="4000" b="0" i="0" u="none" strike="noStrike" kern="1200" cap="none" spc="0" normalizeH="0" baseline="0" noProof="0" dirty="0">
              <a:ln>
                <a:noFill/>
              </a:ln>
              <a:solidFill>
                <a:srgbClr val="00529B"/>
              </a:solidFill>
              <a:effectLst/>
              <a:uLnTx/>
              <a:uFillTx/>
              <a:latin typeface="Arial"/>
              <a:ea typeface="+mn-ea"/>
              <a:cs typeface="Arial"/>
            </a:endParaRPr>
          </a:p>
        </p:txBody>
      </p:sp>
    </p:spTree>
    <p:extLst>
      <p:ext uri="{BB962C8B-B14F-4D97-AF65-F5344CB8AC3E}">
        <p14:creationId xmlns:p14="http://schemas.microsoft.com/office/powerpoint/2010/main" val="67390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50D48-F14B-1E47-6A3C-46AC50F0BAFE}"/>
            </a:ext>
          </a:extLst>
        </p:cNvPr>
        <p:cNvGrpSpPr/>
        <p:nvPr/>
      </p:nvGrpSpPr>
      <p:grpSpPr>
        <a:xfrm>
          <a:off x="0" y="0"/>
          <a:ext cx="0" cy="0"/>
          <a:chOff x="0" y="0"/>
          <a:chExt cx="0" cy="0"/>
        </a:xfrm>
      </p:grpSpPr>
      <p:pic>
        <p:nvPicPr>
          <p:cNvPr id="4" name="Picture 3" descr="Background 2.jpg">
            <a:extLst>
              <a:ext uri="{FF2B5EF4-FFF2-40B4-BE49-F238E27FC236}">
                <a16:creationId xmlns:a16="http://schemas.microsoft.com/office/drawing/2014/main" id="{EEF265AD-9765-494B-B88C-DEF12157E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101024B-4371-75ED-1F17-3D5B29D03448}"/>
              </a:ext>
            </a:extLst>
          </p:cNvPr>
          <p:cNvSpPr/>
          <p:nvPr/>
        </p:nvSpPr>
        <p:spPr>
          <a:xfrm>
            <a:off x="0" y="1290918"/>
            <a:ext cx="12192000" cy="48579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numCol="1"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00" b="1" i="1" u="none" strike="noStrike" kern="1200" cap="none" spc="0" normalizeH="0" baseline="0" noProof="0" dirty="0">
              <a:ln>
                <a:noFill/>
              </a:ln>
              <a:solidFill>
                <a:srgbClr val="00529B"/>
              </a:solidFill>
              <a:effectLst/>
              <a:uLnTx/>
              <a:uFillTx/>
              <a:latin typeface="Calibri" panose="020F0502020204030204"/>
              <a:ea typeface="+mn-ea"/>
              <a:cs typeface="+mn-cs"/>
            </a:endParaRPr>
          </a:p>
          <a:p>
            <a:pPr lvl="0">
              <a:defRPr/>
            </a:pPr>
            <a:r>
              <a:rPr kumimoji="0" lang="en-US" sz="4000" b="1" i="1" u="none" strike="noStrike" kern="1200" cap="none" spc="0" normalizeH="0" baseline="0" noProof="0" dirty="0">
                <a:ln>
                  <a:noFill/>
                </a:ln>
                <a:solidFill>
                  <a:srgbClr val="00529B"/>
                </a:solidFill>
                <a:effectLst/>
                <a:uLnTx/>
                <a:uFillTx/>
                <a:latin typeface="Calibri" panose="020F0502020204030204"/>
                <a:ea typeface="+mn-ea"/>
                <a:cs typeface="+mn-cs"/>
              </a:rPr>
              <a:t>					ITSM Standards</a:t>
            </a:r>
            <a:br>
              <a:rPr lang="en-US" sz="4000" b="1" i="1" dirty="0">
                <a:solidFill>
                  <a:srgbClr val="00529B"/>
                </a:solidFill>
                <a:latin typeface="Calibri" panose="020F0502020204030204"/>
              </a:rPr>
            </a:br>
            <a:br>
              <a:rPr kumimoji="0" lang="en-US" sz="2400" b="0" i="0" u="none" strike="noStrike" kern="1200" cap="none" spc="0" normalizeH="0" baseline="0" noProof="0" dirty="0">
                <a:ln>
                  <a:noFill/>
                </a:ln>
                <a:solidFill>
                  <a:srgbClr val="00529B"/>
                </a:solidFill>
                <a:effectLst/>
                <a:uLnTx/>
                <a:uFillTx/>
                <a:latin typeface="Calibri" panose="020F0502020204030204"/>
                <a:ea typeface="+mn-ea"/>
                <a:cs typeface="+mn-cs"/>
              </a:rPr>
            </a:br>
            <a:r>
              <a:rPr kumimoji="0" lang="en-US" b="1" i="0" u="none" strike="noStrike" kern="1200" cap="none" spc="0" normalizeH="0" baseline="0" noProof="0" dirty="0">
                <a:ln>
                  <a:noFill/>
                </a:ln>
                <a:solidFill>
                  <a:srgbClr val="00529B"/>
                </a:solidFill>
                <a:effectLst/>
                <a:uLnTx/>
                <a:uFillTx/>
                <a:latin typeface="Calibri" panose="020F0502020204030204"/>
                <a:ea typeface="+mn-ea"/>
                <a:cs typeface="+mn-cs"/>
              </a:rPr>
              <a:t>Impact: </a:t>
            </a:r>
            <a:r>
              <a:rPr kumimoji="0" lang="en-US" b="0" i="0" u="none" strike="noStrike" kern="1200" cap="none" spc="0" normalizeH="0" baseline="0" noProof="0" dirty="0">
                <a:ln>
                  <a:noFill/>
                </a:ln>
                <a:solidFill>
                  <a:srgbClr val="00529B"/>
                </a:solidFill>
                <a:effectLst/>
                <a:uLnTx/>
                <a:uFillTx/>
                <a:latin typeface="Calibri" panose="020F0502020204030204"/>
                <a:ea typeface="+mn-ea"/>
                <a:cs typeface="+mn-cs"/>
              </a:rPr>
              <a:t>Extent of disruption to users</a:t>
            </a:r>
            <a:br>
              <a:rPr kumimoji="0" lang="en-US" b="0" i="0" u="none" strike="noStrike" kern="1200" cap="none" spc="0" normalizeH="0" baseline="0" noProof="0" dirty="0">
                <a:ln>
                  <a:noFill/>
                </a:ln>
                <a:solidFill>
                  <a:srgbClr val="00529B"/>
                </a:solidFill>
                <a:effectLst/>
                <a:uLnTx/>
                <a:uFillTx/>
                <a:latin typeface="Calibri" panose="020F0502020204030204"/>
                <a:ea typeface="+mn-ea"/>
                <a:cs typeface="+mn-cs"/>
              </a:rPr>
            </a:br>
            <a:r>
              <a:rPr kumimoji="0" lang="en-US" b="1" i="0" u="none" strike="noStrike" kern="1200" cap="none" spc="0" normalizeH="0" baseline="0" noProof="0" dirty="0">
                <a:ln>
                  <a:noFill/>
                </a:ln>
                <a:solidFill>
                  <a:srgbClr val="00529B"/>
                </a:solidFill>
                <a:effectLst/>
                <a:uLnTx/>
                <a:uFillTx/>
                <a:latin typeface="Calibri" panose="020F0502020204030204"/>
                <a:ea typeface="+mn-ea"/>
                <a:cs typeface="+mn-cs"/>
              </a:rPr>
              <a:t>Urgency: </a:t>
            </a:r>
            <a:r>
              <a:rPr kumimoji="0" lang="en-US" b="0" i="0" u="none" strike="noStrike" kern="1200" cap="none" spc="0" normalizeH="0" baseline="0" noProof="0" dirty="0">
                <a:ln>
                  <a:noFill/>
                </a:ln>
                <a:solidFill>
                  <a:srgbClr val="00529B"/>
                </a:solidFill>
                <a:effectLst/>
                <a:uLnTx/>
                <a:uFillTx/>
                <a:latin typeface="Calibri" panose="020F0502020204030204"/>
                <a:ea typeface="+mn-ea"/>
                <a:cs typeface="+mn-cs"/>
              </a:rPr>
              <a:t>Extent of disruption to business</a:t>
            </a:r>
            <a:br>
              <a:rPr kumimoji="0" lang="en-US" b="0" i="0" u="none" strike="noStrike" kern="1200" cap="none" spc="0" normalizeH="0" baseline="0" noProof="0" dirty="0">
                <a:ln>
                  <a:noFill/>
                </a:ln>
                <a:solidFill>
                  <a:srgbClr val="00529B"/>
                </a:solidFill>
                <a:effectLst/>
                <a:uLnTx/>
                <a:uFillTx/>
                <a:latin typeface="Calibri" panose="020F0502020204030204"/>
                <a:ea typeface="+mn-ea"/>
                <a:cs typeface="+mn-cs"/>
              </a:rPr>
            </a:br>
            <a:r>
              <a:rPr kumimoji="0" lang="en-US" b="1" i="0" u="none" strike="noStrike" kern="1200" cap="none" spc="0" normalizeH="0" baseline="0" noProof="0" dirty="0">
                <a:ln>
                  <a:noFill/>
                </a:ln>
                <a:solidFill>
                  <a:srgbClr val="00529B"/>
                </a:solidFill>
                <a:effectLst/>
                <a:uLnTx/>
                <a:uFillTx/>
                <a:latin typeface="Calibri" panose="020F0502020204030204"/>
                <a:ea typeface="+mn-ea"/>
                <a:cs typeface="+mn-cs"/>
              </a:rPr>
              <a:t>Priority: </a:t>
            </a:r>
            <a:r>
              <a:rPr kumimoji="0" lang="en-US" b="0" i="0" u="none" strike="noStrike" kern="1200" cap="none" spc="0" normalizeH="0" baseline="0" noProof="0" dirty="0">
                <a:ln>
                  <a:noFill/>
                </a:ln>
                <a:solidFill>
                  <a:srgbClr val="00529B"/>
                </a:solidFill>
                <a:effectLst/>
                <a:uLnTx/>
                <a:uFillTx/>
                <a:latin typeface="Calibri" panose="020F0502020204030204"/>
                <a:ea typeface="+mn-ea"/>
                <a:cs typeface="+mn-cs"/>
              </a:rPr>
              <a:t>Relative importance of the ticket to the organization</a:t>
            </a:r>
            <a:br>
              <a:rPr kumimoji="0" lang="en-US" b="0" i="0" u="none" strike="noStrike" kern="1200" cap="none" spc="0" normalizeH="0" baseline="0" noProof="0" dirty="0">
                <a:ln>
                  <a:noFill/>
                </a:ln>
                <a:solidFill>
                  <a:srgbClr val="00529B"/>
                </a:solidFill>
                <a:effectLst/>
                <a:uLnTx/>
                <a:uFillTx/>
                <a:latin typeface="Calibri" panose="020F0502020204030204"/>
                <a:ea typeface="+mn-ea"/>
                <a:cs typeface="+mn-cs"/>
              </a:rPr>
            </a:br>
            <a:r>
              <a:rPr kumimoji="0" lang="en-US" b="1" i="0" u="none" strike="noStrike" kern="1200" cap="none" spc="0" normalizeH="0" baseline="0" noProof="0" dirty="0">
                <a:ln>
                  <a:noFill/>
                </a:ln>
                <a:solidFill>
                  <a:srgbClr val="00529B"/>
                </a:solidFill>
                <a:effectLst/>
                <a:uLnTx/>
                <a:uFillTx/>
                <a:latin typeface="Calibri" panose="020F0502020204030204"/>
                <a:ea typeface="+mn-ea"/>
                <a:cs typeface="+mn-cs"/>
              </a:rPr>
              <a:t>Responded: </a:t>
            </a:r>
            <a:r>
              <a:rPr kumimoji="0" lang="en-US" b="0" i="0" u="none" strike="noStrike" kern="1200" cap="none" spc="0" normalizeH="0" baseline="0" noProof="0" dirty="0">
                <a:ln>
                  <a:noFill/>
                </a:ln>
                <a:solidFill>
                  <a:srgbClr val="00529B"/>
                </a:solidFill>
                <a:effectLst/>
                <a:uLnTx/>
                <a:uFillTx/>
                <a:latin typeface="Calibri" panose="020F0502020204030204"/>
                <a:ea typeface="+mn-ea"/>
                <a:cs typeface="+mn-cs"/>
              </a:rPr>
              <a:t>The ticket has been acknowledged and begun initial handling</a:t>
            </a:r>
            <a:br>
              <a:rPr kumimoji="0" lang="en-US" b="0" i="0" u="none" strike="noStrike" kern="1200" cap="none" spc="0" normalizeH="0" baseline="0" noProof="0" dirty="0">
                <a:ln>
                  <a:noFill/>
                </a:ln>
                <a:solidFill>
                  <a:srgbClr val="00529B"/>
                </a:solidFill>
                <a:effectLst/>
                <a:uLnTx/>
                <a:uFillTx/>
                <a:latin typeface="Calibri" panose="020F0502020204030204"/>
                <a:ea typeface="+mn-ea"/>
                <a:cs typeface="+mn-cs"/>
              </a:rPr>
            </a:br>
            <a:r>
              <a:rPr kumimoji="0" lang="en-US" b="1" i="0" u="none" strike="noStrike" kern="1200" cap="none" spc="0" normalizeH="0" baseline="0" noProof="0" dirty="0">
                <a:ln>
                  <a:noFill/>
                </a:ln>
                <a:solidFill>
                  <a:srgbClr val="00529B"/>
                </a:solidFill>
                <a:effectLst/>
                <a:uLnTx/>
                <a:uFillTx/>
                <a:latin typeface="Calibri" panose="020F0502020204030204"/>
                <a:ea typeface="+mn-ea"/>
                <a:cs typeface="+mn-cs"/>
              </a:rPr>
              <a:t>Resolved: </a:t>
            </a:r>
            <a:r>
              <a:rPr kumimoji="0" lang="en-US" b="0" i="0" u="none" strike="noStrike" kern="1200" cap="none" spc="0" normalizeH="0" baseline="0" noProof="0" dirty="0">
                <a:ln>
                  <a:noFill/>
                </a:ln>
                <a:solidFill>
                  <a:srgbClr val="00529B"/>
                </a:solidFill>
                <a:effectLst/>
                <a:uLnTx/>
                <a:uFillTx/>
                <a:latin typeface="Calibri" panose="020F0502020204030204"/>
                <a:ea typeface="+mn-ea"/>
                <a:cs typeface="+mn-cs"/>
              </a:rPr>
              <a:t>The underlying issue has been fixed or the service is restored</a:t>
            </a:r>
            <a:br>
              <a:rPr lang="en-US" sz="2000" dirty="0">
                <a:solidFill>
                  <a:srgbClr val="FF0000"/>
                </a:solidFill>
              </a:rPr>
            </a:br>
            <a:r>
              <a:rPr kumimoji="0" lang="en-US" b="1" i="0" u="none" strike="noStrike" kern="1200" cap="none" spc="0" normalizeH="0" baseline="0" noProof="0" dirty="0">
                <a:ln>
                  <a:noFill/>
                </a:ln>
                <a:solidFill>
                  <a:srgbClr val="00529B"/>
                </a:solidFill>
                <a:effectLst/>
                <a:uLnTx/>
                <a:uFillTx/>
                <a:latin typeface="Calibri" panose="020F0502020204030204"/>
                <a:ea typeface="+mn-ea"/>
                <a:cs typeface="+mn-cs"/>
              </a:rPr>
              <a:t>Service Level Objective:  </a:t>
            </a:r>
            <a:r>
              <a:rPr kumimoji="0" lang="en-US" b="0" i="0" u="none" strike="noStrike" kern="1200" cap="none" spc="0" normalizeH="0" baseline="0" noProof="0" dirty="0">
                <a:ln>
                  <a:noFill/>
                </a:ln>
                <a:solidFill>
                  <a:srgbClr val="00529B"/>
                </a:solidFill>
                <a:effectLst/>
                <a:uLnTx/>
                <a:uFillTx/>
                <a:latin typeface="Calibri" panose="020F0502020204030204"/>
                <a:ea typeface="+mn-ea"/>
                <a:cs typeface="+mn-cs"/>
              </a:rPr>
              <a:t>Target timeframe for responding and resolving issue</a:t>
            </a:r>
          </a:p>
          <a:p>
            <a:pPr marL="0" marR="0" lvl="0" indent="0" defTabSz="914400" rtl="0" eaLnBrk="1" fontAlgn="auto" latinLnBrk="0" hangingPunct="1">
              <a:lnSpc>
                <a:spcPct val="100000"/>
              </a:lnSpc>
              <a:spcBef>
                <a:spcPts val="0"/>
              </a:spcBef>
              <a:spcAft>
                <a:spcPts val="0"/>
              </a:spcAft>
              <a:buClrTx/>
              <a:buSzTx/>
              <a:buFontTx/>
              <a:buNone/>
              <a:tabLst/>
              <a:defRPr/>
            </a:pPr>
            <a:endParaRPr lang="en-US" dirty="0">
              <a:solidFill>
                <a:srgbClr val="00529B"/>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br>
              <a:rPr lang="en-US" sz="2400" baseline="30000" dirty="0">
                <a:solidFill>
                  <a:srgbClr val="00529B"/>
                </a:solidFill>
                <a:latin typeface="Arial"/>
                <a:cs typeface="Arial"/>
              </a:rPr>
            </a:br>
            <a:endParaRPr kumimoji="0" lang="en-US" sz="2400" b="0" i="0" u="none" strike="noStrike" kern="1200" cap="none" spc="0" normalizeH="0" baseline="0" noProof="0" dirty="0">
              <a:ln>
                <a:noFill/>
              </a:ln>
              <a:solidFill>
                <a:srgbClr val="00529B"/>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7A37AF6-A847-12A0-E7A1-2E4D57F64AE1}"/>
              </a:ext>
            </a:extLst>
          </p:cNvPr>
          <p:cNvSpPr/>
          <p:nvPr/>
        </p:nvSpPr>
        <p:spPr>
          <a:xfrm>
            <a:off x="1317038" y="1881648"/>
            <a:ext cx="5269577" cy="12039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tab pos="1979035" algn="l"/>
              </a:tabLst>
              <a:defRPr/>
            </a:pPr>
            <a:endParaRPr kumimoji="0" lang="en-US" sz="533" b="0" i="0" u="none" strike="noStrike" kern="1200" cap="none" spc="0" normalizeH="0" baseline="30000" noProof="0" dirty="0">
              <a:ln>
                <a:noFill/>
              </a:ln>
              <a:solidFill>
                <a:srgbClr val="00529B"/>
              </a:solidFill>
              <a:effectLst/>
              <a:uLnTx/>
              <a:uFillTx/>
              <a:latin typeface="Arial"/>
              <a:ea typeface="+mn-ea"/>
              <a:cs typeface="Arial"/>
            </a:endParaRPr>
          </a:p>
        </p:txBody>
      </p:sp>
      <p:pic>
        <p:nvPicPr>
          <p:cNvPr id="2" name="Picture 1">
            <a:extLst>
              <a:ext uri="{FF2B5EF4-FFF2-40B4-BE49-F238E27FC236}">
                <a16:creationId xmlns:a16="http://schemas.microsoft.com/office/drawing/2014/main" id="{1399BAF9-312F-1EA1-2A76-2298128EF1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275" y="5686273"/>
            <a:ext cx="3081011" cy="1015972"/>
          </a:xfrm>
          <a:prstGeom prst="rect">
            <a:avLst/>
          </a:prstGeom>
        </p:spPr>
      </p:pic>
      <p:sp>
        <p:nvSpPr>
          <p:cNvPr id="9" name="Rectangle 8">
            <a:extLst>
              <a:ext uri="{FF2B5EF4-FFF2-40B4-BE49-F238E27FC236}">
                <a16:creationId xmlns:a16="http://schemas.microsoft.com/office/drawing/2014/main" id="{16C4BE16-0AE4-68E4-CD91-318A4C1CBC59}"/>
              </a:ext>
            </a:extLst>
          </p:cNvPr>
          <p:cNvSpPr/>
          <p:nvPr/>
        </p:nvSpPr>
        <p:spPr>
          <a:xfrm>
            <a:off x="1820830" y="1429568"/>
            <a:ext cx="8550341" cy="439273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tab pos="1979035" algn="l"/>
              </a:tabLst>
              <a:defRPr/>
            </a:pPr>
            <a:endParaRPr kumimoji="0" lang="en-US" sz="4000" b="0" i="0" u="none" strike="noStrike" kern="1200" cap="none" spc="0" normalizeH="0" baseline="0" noProof="0" dirty="0">
              <a:ln>
                <a:noFill/>
              </a:ln>
              <a:solidFill>
                <a:srgbClr val="00529B"/>
              </a:solidFill>
              <a:effectLst/>
              <a:uLnTx/>
              <a:uFillTx/>
              <a:latin typeface="Arial"/>
              <a:ea typeface="+mn-ea"/>
              <a:cs typeface="Arial"/>
            </a:endParaRPr>
          </a:p>
        </p:txBody>
      </p:sp>
      <p:graphicFrame>
        <p:nvGraphicFramePr>
          <p:cNvPr id="12" name="Table 11">
            <a:extLst>
              <a:ext uri="{FF2B5EF4-FFF2-40B4-BE49-F238E27FC236}">
                <a16:creationId xmlns:a16="http://schemas.microsoft.com/office/drawing/2014/main" id="{AD9D9435-77FB-88B9-3AD8-9FFD6B2A20BC}"/>
              </a:ext>
            </a:extLst>
          </p:cNvPr>
          <p:cNvGraphicFramePr>
            <a:graphicFrameLocks noGrp="1"/>
          </p:cNvGraphicFramePr>
          <p:nvPr>
            <p:extLst>
              <p:ext uri="{D42A27DB-BD31-4B8C-83A1-F6EECF244321}">
                <p14:modId xmlns:p14="http://schemas.microsoft.com/office/powerpoint/2010/main" val="1831969596"/>
              </p:ext>
            </p:extLst>
          </p:nvPr>
        </p:nvGraphicFramePr>
        <p:xfrm>
          <a:off x="7683879" y="2413000"/>
          <a:ext cx="4180576" cy="1354860"/>
        </p:xfrm>
        <a:graphic>
          <a:graphicData uri="http://schemas.openxmlformats.org/drawingml/2006/table">
            <a:tbl>
              <a:tblPr/>
              <a:tblGrid>
                <a:gridCol w="1441336">
                  <a:extLst>
                    <a:ext uri="{9D8B030D-6E8A-4147-A177-3AD203B41FA5}">
                      <a16:colId xmlns:a16="http://schemas.microsoft.com/office/drawing/2014/main" val="883479424"/>
                    </a:ext>
                  </a:extLst>
                </a:gridCol>
                <a:gridCol w="913080">
                  <a:extLst>
                    <a:ext uri="{9D8B030D-6E8A-4147-A177-3AD203B41FA5}">
                      <a16:colId xmlns:a16="http://schemas.microsoft.com/office/drawing/2014/main" val="2801565420"/>
                    </a:ext>
                  </a:extLst>
                </a:gridCol>
                <a:gridCol w="913080">
                  <a:extLst>
                    <a:ext uri="{9D8B030D-6E8A-4147-A177-3AD203B41FA5}">
                      <a16:colId xmlns:a16="http://schemas.microsoft.com/office/drawing/2014/main" val="81110945"/>
                    </a:ext>
                  </a:extLst>
                </a:gridCol>
                <a:gridCol w="913080">
                  <a:extLst>
                    <a:ext uri="{9D8B030D-6E8A-4147-A177-3AD203B41FA5}">
                      <a16:colId xmlns:a16="http://schemas.microsoft.com/office/drawing/2014/main" val="427764004"/>
                    </a:ext>
                  </a:extLst>
                </a:gridCol>
              </a:tblGrid>
              <a:tr h="270972">
                <a:tc>
                  <a:txBody>
                    <a:bodyPr/>
                    <a:lstStyle/>
                    <a:p>
                      <a:pPr algn="l" fontAlgn="b">
                        <a:buNone/>
                      </a:pPr>
                      <a:endParaRPr lang="en-US" sz="1200" b="0" i="0" u="none" strike="noStrike">
                        <a:solidFill>
                          <a:srgbClr val="000000"/>
                        </a:solidFill>
                        <a:effectLst/>
                        <a:latin typeface="Aptos Narrow" panose="020B00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1" i="0" u="none" strike="noStrike">
                          <a:solidFill>
                            <a:srgbClr val="000000"/>
                          </a:solidFill>
                          <a:effectLst/>
                          <a:latin typeface="Aptos Narrow" panose="020B0004020202020204" pitchFamily="34" charset="0"/>
                        </a:rPr>
                        <a:t>Low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1" i="0" u="none" strike="noStrike">
                          <a:solidFill>
                            <a:srgbClr val="000000"/>
                          </a:solidFill>
                          <a:effectLst/>
                          <a:latin typeface="Aptos Narrow" panose="020B0004020202020204" pitchFamily="34" charset="0"/>
                        </a:rPr>
                        <a:t>Medium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1" i="0" u="none" strike="noStrike">
                          <a:solidFill>
                            <a:srgbClr val="000000"/>
                          </a:solidFill>
                          <a:effectLst/>
                          <a:latin typeface="Aptos Narrow" panose="020B0004020202020204" pitchFamily="34" charset="0"/>
                        </a:rPr>
                        <a:t>High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6205122"/>
                  </a:ext>
                </a:extLst>
              </a:tr>
              <a:tr h="270972">
                <a:tc>
                  <a:txBody>
                    <a:bodyPr/>
                    <a:lstStyle/>
                    <a:p>
                      <a:pPr algn="l" fontAlgn="b">
                        <a:buNone/>
                      </a:pPr>
                      <a:r>
                        <a:rPr lang="en-US" sz="1200" b="1" i="0" u="none" strike="noStrike">
                          <a:solidFill>
                            <a:srgbClr val="000000"/>
                          </a:solidFill>
                          <a:effectLst/>
                          <a:latin typeface="Aptos Narrow" panose="020B0004020202020204" pitchFamily="34" charset="0"/>
                        </a:rPr>
                        <a:t>Single User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Aptos Narrow" panose="020B0004020202020204" pitchFamily="34" charset="0"/>
                        </a:rPr>
                        <a:t>Low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buNone/>
                      </a:pPr>
                      <a:r>
                        <a:rPr lang="en-US" sz="1200" b="0" i="0" u="none" strike="noStrike">
                          <a:solidFill>
                            <a:srgbClr val="000000"/>
                          </a:solidFill>
                          <a:effectLst/>
                          <a:latin typeface="Aptos Narrow" panose="020B0004020202020204" pitchFamily="34" charset="0"/>
                        </a:rPr>
                        <a:t>Low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buNone/>
                      </a:pPr>
                      <a:r>
                        <a:rPr lang="en-US" sz="1200" b="0" i="0" u="none" strike="noStrike">
                          <a:solidFill>
                            <a:srgbClr val="000000"/>
                          </a:solidFill>
                          <a:effectLst/>
                          <a:latin typeface="Aptos Narrow" panose="020B0004020202020204" pitchFamily="34" charset="0"/>
                        </a:rPr>
                        <a:t>Normal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07706167"/>
                  </a:ext>
                </a:extLst>
              </a:tr>
              <a:tr h="270972">
                <a:tc>
                  <a:txBody>
                    <a:bodyPr/>
                    <a:lstStyle/>
                    <a:p>
                      <a:pPr algn="l" fontAlgn="b">
                        <a:buNone/>
                      </a:pPr>
                      <a:r>
                        <a:rPr lang="en-US" sz="1200" b="1" i="0" u="none" strike="noStrike">
                          <a:solidFill>
                            <a:srgbClr val="000000"/>
                          </a:solidFill>
                          <a:effectLst/>
                          <a:latin typeface="Aptos Narrow" panose="020B0004020202020204" pitchFamily="34" charset="0"/>
                        </a:rPr>
                        <a:t>Small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100" b="0" i="0" u="none" strike="noStrike">
                          <a:solidFill>
                            <a:srgbClr val="000000"/>
                          </a:solidFill>
                          <a:effectLst/>
                          <a:latin typeface="Calibri" panose="020F0502020204030204" pitchFamily="34" charset="0"/>
                        </a:rPr>
                        <a:t>Low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buNone/>
                      </a:pPr>
                      <a:r>
                        <a:rPr lang="en-US" sz="1200" b="0" i="0" u="none" strike="noStrike">
                          <a:solidFill>
                            <a:srgbClr val="000000"/>
                          </a:solidFill>
                          <a:effectLst/>
                          <a:latin typeface="Aptos Narrow" panose="020B0004020202020204" pitchFamily="34" charset="0"/>
                        </a:rPr>
                        <a:t>Normal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buNone/>
                      </a:pPr>
                      <a:r>
                        <a:rPr lang="en-US" sz="1200" b="0" i="0" u="none" strike="noStrike">
                          <a:solidFill>
                            <a:srgbClr val="000000"/>
                          </a:solidFill>
                          <a:effectLst/>
                          <a:latin typeface="Aptos Narrow" panose="020B0004020202020204" pitchFamily="34" charset="0"/>
                        </a:rPr>
                        <a:t>High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78200513"/>
                  </a:ext>
                </a:extLst>
              </a:tr>
              <a:tr h="270972">
                <a:tc>
                  <a:txBody>
                    <a:bodyPr/>
                    <a:lstStyle/>
                    <a:p>
                      <a:pPr algn="l" fontAlgn="b">
                        <a:buNone/>
                      </a:pPr>
                      <a:r>
                        <a:rPr lang="en-US" sz="1200" b="1" i="0" u="none" strike="noStrike">
                          <a:solidFill>
                            <a:srgbClr val="000000"/>
                          </a:solidFill>
                          <a:effectLst/>
                          <a:latin typeface="Aptos Narrow" panose="020B0004020202020204" pitchFamily="34" charset="0"/>
                        </a:rPr>
                        <a:t>Large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Aptos Narrow" panose="020B0004020202020204" pitchFamily="34" charset="0"/>
                        </a:rPr>
                        <a:t>Normal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buNone/>
                      </a:pPr>
                      <a:r>
                        <a:rPr lang="en-US" sz="1200" b="0" i="0" u="none" strike="noStrike">
                          <a:solidFill>
                            <a:srgbClr val="000000"/>
                          </a:solidFill>
                          <a:effectLst/>
                          <a:latin typeface="Aptos Narrow" panose="020B0004020202020204" pitchFamily="34" charset="0"/>
                        </a:rPr>
                        <a:t>High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buNone/>
                      </a:pPr>
                      <a:r>
                        <a:rPr lang="en-US" sz="1200" b="0" i="0" u="none" strike="noStrike">
                          <a:solidFill>
                            <a:srgbClr val="000000"/>
                          </a:solidFill>
                          <a:effectLst/>
                          <a:latin typeface="Aptos Narrow" panose="020B0004020202020204" pitchFamily="34" charset="0"/>
                        </a:rPr>
                        <a:t>High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036781319"/>
                  </a:ext>
                </a:extLst>
              </a:tr>
              <a:tr h="270972">
                <a:tc>
                  <a:txBody>
                    <a:bodyPr/>
                    <a:lstStyle/>
                    <a:p>
                      <a:pPr algn="l" fontAlgn="b">
                        <a:buNone/>
                      </a:pPr>
                      <a:r>
                        <a:rPr lang="en-US" sz="1200" b="1" i="0" u="none" strike="noStrike">
                          <a:solidFill>
                            <a:srgbClr val="000000"/>
                          </a:solidFill>
                          <a:effectLst/>
                          <a:latin typeface="Aptos Narrow" panose="020B0004020202020204" pitchFamily="34" charset="0"/>
                        </a:rPr>
                        <a:t>Whole Organization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Aptos Narrow" panose="020B0004020202020204" pitchFamily="34" charset="0"/>
                        </a:rPr>
                        <a:t>Normal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buNone/>
                      </a:pPr>
                      <a:r>
                        <a:rPr lang="en-US" sz="1200" b="0" i="0" u="none" strike="noStrike">
                          <a:solidFill>
                            <a:srgbClr val="000000"/>
                          </a:solidFill>
                          <a:effectLst/>
                          <a:latin typeface="Aptos Narrow" panose="020B0004020202020204" pitchFamily="34" charset="0"/>
                        </a:rPr>
                        <a:t>High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buNone/>
                      </a:pPr>
                      <a:r>
                        <a:rPr lang="en-US" sz="1100" b="0" i="0" u="none" strike="noStrike" dirty="0">
                          <a:solidFill>
                            <a:srgbClr val="FFFFFF"/>
                          </a:solidFill>
                          <a:effectLst/>
                          <a:latin typeface="Calibri" panose="020F0502020204030204" pitchFamily="34" charset="0"/>
                        </a:rPr>
                        <a:t>Critical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306569390"/>
                  </a:ext>
                </a:extLst>
              </a:tr>
            </a:tbl>
          </a:graphicData>
        </a:graphic>
      </p:graphicFrame>
      <p:graphicFrame>
        <p:nvGraphicFramePr>
          <p:cNvPr id="14" name="Table 13">
            <a:extLst>
              <a:ext uri="{FF2B5EF4-FFF2-40B4-BE49-F238E27FC236}">
                <a16:creationId xmlns:a16="http://schemas.microsoft.com/office/drawing/2014/main" id="{8B9B7EA0-65E6-6A3B-10B7-C199524029BD}"/>
              </a:ext>
            </a:extLst>
          </p:cNvPr>
          <p:cNvGraphicFramePr>
            <a:graphicFrameLocks noGrp="1"/>
          </p:cNvGraphicFramePr>
          <p:nvPr>
            <p:extLst>
              <p:ext uri="{D42A27DB-BD31-4B8C-83A1-F6EECF244321}">
                <p14:modId xmlns:p14="http://schemas.microsoft.com/office/powerpoint/2010/main" val="1081291617"/>
              </p:ext>
            </p:extLst>
          </p:nvPr>
        </p:nvGraphicFramePr>
        <p:xfrm>
          <a:off x="8230236" y="4004841"/>
          <a:ext cx="3081009" cy="1354860"/>
        </p:xfrm>
        <a:graphic>
          <a:graphicData uri="http://schemas.openxmlformats.org/drawingml/2006/table">
            <a:tbl>
              <a:tblPr/>
              <a:tblGrid>
                <a:gridCol w="1027003">
                  <a:extLst>
                    <a:ext uri="{9D8B030D-6E8A-4147-A177-3AD203B41FA5}">
                      <a16:colId xmlns:a16="http://schemas.microsoft.com/office/drawing/2014/main" val="2055366472"/>
                    </a:ext>
                  </a:extLst>
                </a:gridCol>
                <a:gridCol w="1027003">
                  <a:extLst>
                    <a:ext uri="{9D8B030D-6E8A-4147-A177-3AD203B41FA5}">
                      <a16:colId xmlns:a16="http://schemas.microsoft.com/office/drawing/2014/main" val="203161272"/>
                    </a:ext>
                  </a:extLst>
                </a:gridCol>
                <a:gridCol w="1027003">
                  <a:extLst>
                    <a:ext uri="{9D8B030D-6E8A-4147-A177-3AD203B41FA5}">
                      <a16:colId xmlns:a16="http://schemas.microsoft.com/office/drawing/2014/main" val="3326088292"/>
                    </a:ext>
                  </a:extLst>
                </a:gridCol>
              </a:tblGrid>
              <a:tr h="270972">
                <a:tc>
                  <a:txBody>
                    <a:bodyPr/>
                    <a:lstStyle/>
                    <a:p>
                      <a:pPr algn="l" fontAlgn="b">
                        <a:buNone/>
                      </a:pPr>
                      <a:r>
                        <a:rPr lang="en-US" sz="1200" b="1" i="0" u="none" strike="noStrike">
                          <a:solidFill>
                            <a:srgbClr val="000000"/>
                          </a:solidFill>
                          <a:effectLst/>
                          <a:latin typeface="Aptos Narrow" panose="020B0004020202020204" pitchFamily="34" charset="0"/>
                        </a:rPr>
                        <a:t>Priority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1" i="0" u="none" strike="noStrike">
                          <a:solidFill>
                            <a:srgbClr val="000000"/>
                          </a:solidFill>
                          <a:effectLst/>
                          <a:latin typeface="Aptos Narrow" panose="020B0004020202020204" pitchFamily="34" charset="0"/>
                        </a:rPr>
                        <a:t>Response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1" i="0" u="none" strike="noStrike">
                          <a:solidFill>
                            <a:srgbClr val="000000"/>
                          </a:solidFill>
                          <a:effectLst/>
                          <a:latin typeface="Aptos Narrow" panose="020B0004020202020204" pitchFamily="34" charset="0"/>
                        </a:rPr>
                        <a:t>Resolve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4888533"/>
                  </a:ext>
                </a:extLst>
              </a:tr>
              <a:tr h="270972">
                <a:tc>
                  <a:txBody>
                    <a:bodyPr/>
                    <a:lstStyle/>
                    <a:p>
                      <a:pPr algn="l" fontAlgn="b">
                        <a:buNone/>
                      </a:pPr>
                      <a:r>
                        <a:rPr lang="en-US" sz="1200" b="0" i="0" u="none" strike="noStrike">
                          <a:solidFill>
                            <a:srgbClr val="000000"/>
                          </a:solidFill>
                          <a:effectLst/>
                          <a:latin typeface="Aptos Narrow" panose="020B0004020202020204" pitchFamily="34" charset="0"/>
                        </a:rPr>
                        <a:t>Low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r" fontAlgn="b">
                        <a:buNone/>
                      </a:pPr>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200" b="0" i="0" u="none" strike="noStrike">
                          <a:solidFill>
                            <a:srgbClr val="000000"/>
                          </a:solidFill>
                          <a:effectLst/>
                          <a:latin typeface="Aptos Narrow" panose="020B0004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6277023"/>
                  </a:ext>
                </a:extLst>
              </a:tr>
              <a:tr h="270972">
                <a:tc>
                  <a:txBody>
                    <a:bodyPr/>
                    <a:lstStyle/>
                    <a:p>
                      <a:pPr algn="l" fontAlgn="b">
                        <a:buNone/>
                      </a:pPr>
                      <a:r>
                        <a:rPr lang="en-US" sz="1200" b="0" i="0" u="none" strike="noStrike">
                          <a:solidFill>
                            <a:srgbClr val="000000"/>
                          </a:solidFill>
                          <a:effectLst/>
                          <a:latin typeface="Aptos Narrow" panose="020B0004020202020204" pitchFamily="34" charset="0"/>
                        </a:rPr>
                        <a:t>Normal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buNone/>
                      </a:pPr>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200" b="0" i="0" u="none" strike="noStrike">
                          <a:solidFill>
                            <a:srgbClr val="000000"/>
                          </a:solidFill>
                          <a:effectLst/>
                          <a:latin typeface="Aptos Narrow" panose="020B00040202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1545703"/>
                  </a:ext>
                </a:extLst>
              </a:tr>
              <a:tr h="270972">
                <a:tc>
                  <a:txBody>
                    <a:bodyPr/>
                    <a:lstStyle/>
                    <a:p>
                      <a:pPr algn="l" fontAlgn="b">
                        <a:buNone/>
                      </a:pPr>
                      <a:r>
                        <a:rPr lang="en-US" sz="1200" b="0" i="0" u="none" strike="noStrike">
                          <a:solidFill>
                            <a:srgbClr val="000000"/>
                          </a:solidFill>
                          <a:effectLst/>
                          <a:latin typeface="Aptos Narrow" panose="020B0004020202020204" pitchFamily="34" charset="0"/>
                        </a:rPr>
                        <a:t>High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buNone/>
                      </a:pPr>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200" b="0" i="0" u="none" strike="noStrike">
                          <a:solidFill>
                            <a:srgbClr val="000000"/>
                          </a:solidFill>
                          <a:effectLst/>
                          <a:latin typeface="Aptos Narrow" panose="020B00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0100646"/>
                  </a:ext>
                </a:extLst>
              </a:tr>
              <a:tr h="270972">
                <a:tc>
                  <a:txBody>
                    <a:bodyPr/>
                    <a:lstStyle/>
                    <a:p>
                      <a:pPr algn="l" fontAlgn="b">
                        <a:buNone/>
                      </a:pPr>
                      <a:r>
                        <a:rPr lang="en-US" sz="1100" b="0" i="0" u="none" strike="noStrike">
                          <a:solidFill>
                            <a:srgbClr val="FFFFFF"/>
                          </a:solidFill>
                          <a:effectLst/>
                          <a:latin typeface="Calibri" panose="020F0502020204030204" pitchFamily="34" charset="0"/>
                        </a:rPr>
                        <a:t>Critical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buNone/>
                      </a:pPr>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1200" b="0" i="0" u="none" strike="noStrike" dirty="0">
                          <a:solidFill>
                            <a:srgbClr val="000000"/>
                          </a:solidFill>
                          <a:effectLst/>
                          <a:latin typeface="Aptos Narrow" panose="020B00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4938185"/>
                  </a:ext>
                </a:extLst>
              </a:tr>
            </a:tbl>
          </a:graphicData>
        </a:graphic>
      </p:graphicFrame>
    </p:spTree>
    <p:extLst>
      <p:ext uri="{BB962C8B-B14F-4D97-AF65-F5344CB8AC3E}">
        <p14:creationId xmlns:p14="http://schemas.microsoft.com/office/powerpoint/2010/main" val="1175389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 y="1290918"/>
            <a:ext cx="12192001" cy="48579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numCol="1"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529B"/>
                </a:solidFill>
                <a:effectLst/>
                <a:uLnTx/>
                <a:uFillTx/>
                <a:latin typeface="Calibri" panose="020F0502020204030204"/>
                <a:ea typeface="+mn-ea"/>
                <a:cs typeface="+mn-cs"/>
              </a:rPr>
              <a:t>High Performing Teams </a:t>
            </a:r>
          </a:p>
          <a:p>
            <a:pPr lvl="0" algn="ctr">
              <a:defRPr/>
            </a:pPr>
            <a:endParaRPr lang="en-US" sz="2300" b="1" i="1" dirty="0">
              <a:solidFill>
                <a:srgbClr val="00529B"/>
              </a:solidFill>
            </a:endParaRPr>
          </a:p>
          <a:p>
            <a:pPr lvl="0">
              <a:defRPr/>
            </a:pPr>
            <a:r>
              <a:rPr lang="en-US" sz="2300" b="1" i="1" dirty="0">
                <a:solidFill>
                  <a:srgbClr val="00529B"/>
                </a:solidFill>
              </a:rPr>
              <a:t>I built support at both the leadership and technician levels by aligning the change to the interests of both groups. </a:t>
            </a:r>
            <a:br>
              <a:rPr lang="en-US" sz="2300" b="1" i="1" dirty="0">
                <a:solidFill>
                  <a:srgbClr val="00529B"/>
                </a:solidFill>
              </a:rPr>
            </a:br>
            <a:br>
              <a:rPr lang="en-US" sz="2300" b="1" i="1" dirty="0">
                <a:solidFill>
                  <a:srgbClr val="00529B"/>
                </a:solidFill>
              </a:rPr>
            </a:br>
            <a:r>
              <a:rPr lang="en-US" sz="2300" b="1" i="1" dirty="0">
                <a:solidFill>
                  <a:srgbClr val="00529B"/>
                </a:solidFill>
              </a:rPr>
              <a:t>With management, I kept the process focused on simple, scalable ITIL standards to avoid overengineering the priority model. </a:t>
            </a:r>
            <a:br>
              <a:rPr lang="en-US" sz="2300" b="1" i="1" dirty="0">
                <a:solidFill>
                  <a:srgbClr val="00529B"/>
                </a:solidFill>
              </a:rPr>
            </a:br>
            <a:br>
              <a:rPr lang="en-US" sz="2300" b="1" i="1" dirty="0">
                <a:solidFill>
                  <a:srgbClr val="00529B"/>
                </a:solidFill>
              </a:rPr>
            </a:br>
            <a:r>
              <a:rPr lang="en-US" sz="2300" b="1" i="1" dirty="0">
                <a:solidFill>
                  <a:srgbClr val="00529B"/>
                </a:solidFill>
              </a:rPr>
              <a:t>With technicians, I framed the change as a tool for clearer expectations, better workload visibility, and more consistent triage rather than additional oversight.</a:t>
            </a:r>
            <a:endParaRPr kumimoji="0" lang="en-US" sz="2300" b="1" i="1" u="none" strike="noStrike" kern="1200" cap="none" spc="0" normalizeH="0" baseline="0" noProof="0" dirty="0">
              <a:ln>
                <a:noFill/>
              </a:ln>
              <a:solidFill>
                <a:srgbClr val="00529B"/>
              </a:solidFill>
              <a:effectLst/>
              <a:uLnTx/>
              <a:uFillTx/>
              <a:latin typeface="Calibri" panose="020F0502020204030204"/>
              <a:ea typeface="+mn-ea"/>
              <a:cs typeface="+mn-cs"/>
            </a:endParaRPr>
          </a:p>
        </p:txBody>
      </p:sp>
      <p:sp>
        <p:nvSpPr>
          <p:cNvPr id="8" name="Rectangle 7"/>
          <p:cNvSpPr/>
          <p:nvPr/>
        </p:nvSpPr>
        <p:spPr>
          <a:xfrm>
            <a:off x="1317038" y="1881648"/>
            <a:ext cx="5269577" cy="12039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tab pos="1979035" algn="l"/>
              </a:tabLst>
              <a:defRPr/>
            </a:pPr>
            <a:endParaRPr kumimoji="0" lang="en-US" sz="533" b="0" i="0" u="none" strike="noStrike" kern="1200" cap="none" spc="0" normalizeH="0" baseline="30000" noProof="0" dirty="0">
              <a:ln>
                <a:noFill/>
              </a:ln>
              <a:solidFill>
                <a:srgbClr val="00529B"/>
              </a:solidFill>
              <a:effectLst/>
              <a:uLnTx/>
              <a:uFillTx/>
              <a:latin typeface="Arial"/>
              <a:ea typeface="+mn-ea"/>
              <a:cs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275" y="5686273"/>
            <a:ext cx="3081011" cy="1015972"/>
          </a:xfrm>
          <a:prstGeom prst="rect">
            <a:avLst/>
          </a:prstGeom>
        </p:spPr>
      </p:pic>
      <p:sp>
        <p:nvSpPr>
          <p:cNvPr id="9" name="Rectangle 8"/>
          <p:cNvSpPr/>
          <p:nvPr/>
        </p:nvSpPr>
        <p:spPr>
          <a:xfrm>
            <a:off x="1820830" y="1429568"/>
            <a:ext cx="8550341" cy="439273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tab pos="1979035" algn="l"/>
              </a:tabLst>
              <a:defRPr/>
            </a:pPr>
            <a:endParaRPr kumimoji="0" lang="en-US" sz="4000" b="0" i="0" u="none" strike="noStrike" kern="1200" cap="none" spc="0" normalizeH="0" baseline="0" noProof="0" dirty="0">
              <a:ln>
                <a:noFill/>
              </a:ln>
              <a:solidFill>
                <a:srgbClr val="00529B"/>
              </a:solidFill>
              <a:effectLst/>
              <a:uLnTx/>
              <a:uFillTx/>
              <a:latin typeface="Arial"/>
              <a:ea typeface="+mn-ea"/>
              <a:cs typeface="Arial"/>
            </a:endParaRPr>
          </a:p>
        </p:txBody>
      </p:sp>
    </p:spTree>
    <p:extLst>
      <p:ext uri="{BB962C8B-B14F-4D97-AF65-F5344CB8AC3E}">
        <p14:creationId xmlns:p14="http://schemas.microsoft.com/office/powerpoint/2010/main" val="286312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5" name="Rectangle 4"/>
          <p:cNvSpPr/>
          <p:nvPr/>
        </p:nvSpPr>
        <p:spPr>
          <a:xfrm>
            <a:off x="-1" y="1290918"/>
            <a:ext cx="5641868" cy="48579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numCol="1"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00" b="1" i="1"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529B"/>
                </a:solidFill>
                <a:effectLst/>
                <a:uLnTx/>
                <a:uFillTx/>
                <a:latin typeface="Calibri" panose="020F0502020204030204"/>
                <a:ea typeface="+mn-ea"/>
                <a:cs typeface="+mn-cs"/>
              </a:rPr>
              <a:t>Overcome Obstacles – Right Sizing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00" b="1" i="1"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529B"/>
                </a:solidFill>
                <a:latin typeface="Calibri" panose="020F0502020204030204"/>
              </a:rPr>
              <a:t>Define what our goals are and how the ITSM definitions can be used to meet those goals</a:t>
            </a:r>
            <a:endParaRPr kumimoji="0" lang="en-US" sz="2000" b="0" i="0"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29B"/>
                </a:solidFill>
                <a:effectLst/>
                <a:uLnTx/>
                <a:uFillTx/>
                <a:latin typeface="Calibri" panose="020F0502020204030204"/>
                <a:ea typeface="+mn-ea"/>
                <a:cs typeface="+mn-cs"/>
              </a:rPr>
              <a:t>Focus on a plan that works for majority of tickets</a:t>
            </a:r>
            <a:br>
              <a:rPr kumimoji="0" lang="en-US" sz="2000" b="0" i="0" u="none" strike="noStrike" kern="1200" cap="none" spc="0" normalizeH="0" baseline="0" noProof="0" dirty="0">
                <a:ln>
                  <a:noFill/>
                </a:ln>
                <a:solidFill>
                  <a:srgbClr val="00529B"/>
                </a:solidFill>
                <a:effectLst/>
                <a:uLnTx/>
                <a:uFillTx/>
                <a:latin typeface="Calibri" panose="020F0502020204030204"/>
                <a:ea typeface="+mn-ea"/>
                <a:cs typeface="+mn-cs"/>
              </a:rPr>
            </a:br>
            <a:endParaRPr kumimoji="0" lang="en-US" sz="2000" b="0" i="0"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29B"/>
                </a:solidFill>
                <a:effectLst/>
                <a:uLnTx/>
                <a:uFillTx/>
                <a:latin typeface="Calibri" panose="020F0502020204030204"/>
                <a:ea typeface="+mn-ea"/>
                <a:cs typeface="+mn-cs"/>
              </a:rPr>
              <a:t>Talk about edge cases after that plan is set, and ensure checks are in place for them</a:t>
            </a:r>
            <a:br>
              <a:rPr kumimoji="0" lang="en-US" sz="2800" b="0" i="0" u="none" strike="noStrike" kern="1200" cap="none" spc="0" normalizeH="0" baseline="0" noProof="0" dirty="0">
                <a:ln>
                  <a:noFill/>
                </a:ln>
                <a:solidFill>
                  <a:srgbClr val="00529B"/>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srgbClr val="00529B"/>
              </a:solidFill>
              <a:effectLst/>
              <a:uLnTx/>
              <a:uFillTx/>
              <a:latin typeface="Calibri" panose="020F0502020204030204"/>
              <a:ea typeface="+mn-ea"/>
              <a:cs typeface="+mn-cs"/>
            </a:endParaRPr>
          </a:p>
        </p:txBody>
      </p:sp>
      <p:sp>
        <p:nvSpPr>
          <p:cNvPr id="8" name="Rectangle 7"/>
          <p:cNvSpPr/>
          <p:nvPr/>
        </p:nvSpPr>
        <p:spPr>
          <a:xfrm>
            <a:off x="1317038" y="1881648"/>
            <a:ext cx="5269577" cy="12039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tab pos="1979035" algn="l"/>
              </a:tabLst>
              <a:defRPr/>
            </a:pPr>
            <a:endParaRPr kumimoji="0" lang="en-US" sz="533" b="0" i="0" u="none" strike="noStrike" kern="1200" cap="none" spc="0" normalizeH="0" baseline="30000" noProof="0" dirty="0">
              <a:ln>
                <a:noFill/>
              </a:ln>
              <a:solidFill>
                <a:srgbClr val="00529B"/>
              </a:solidFill>
              <a:effectLst/>
              <a:uLnTx/>
              <a:uFillTx/>
              <a:latin typeface="Arial"/>
              <a:ea typeface="+mn-ea"/>
              <a:cs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275" y="5686273"/>
            <a:ext cx="3081011" cy="1015972"/>
          </a:xfrm>
          <a:prstGeom prst="rect">
            <a:avLst/>
          </a:prstGeom>
        </p:spPr>
      </p:pic>
      <p:sp>
        <p:nvSpPr>
          <p:cNvPr id="9" name="Rectangle 8"/>
          <p:cNvSpPr/>
          <p:nvPr/>
        </p:nvSpPr>
        <p:spPr>
          <a:xfrm>
            <a:off x="1820830" y="1429568"/>
            <a:ext cx="8550341" cy="439273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tab pos="1979035" algn="l"/>
              </a:tabLst>
              <a:defRPr/>
            </a:pPr>
            <a:endParaRPr kumimoji="0" lang="en-US" sz="4000" b="0" i="0" u="none" strike="noStrike" kern="1200" cap="none" spc="0" normalizeH="0" baseline="0" noProof="0" dirty="0">
              <a:ln>
                <a:noFill/>
              </a:ln>
              <a:solidFill>
                <a:srgbClr val="00529B"/>
              </a:solidFill>
              <a:effectLst/>
              <a:uLnTx/>
              <a:uFillTx/>
              <a:latin typeface="Arial"/>
              <a:ea typeface="+mn-ea"/>
              <a:cs typeface="Arial"/>
            </a:endParaRPr>
          </a:p>
        </p:txBody>
      </p:sp>
      <p:pic>
        <p:nvPicPr>
          <p:cNvPr id="6" name="Picture 5">
            <a:extLst>
              <a:ext uri="{FF2B5EF4-FFF2-40B4-BE49-F238E27FC236}">
                <a16:creationId xmlns:a16="http://schemas.microsoft.com/office/drawing/2014/main" id="{94FB6F0A-678F-9CB6-A9C4-8FB176F84946}"/>
              </a:ext>
            </a:extLst>
          </p:cNvPr>
          <p:cNvPicPr>
            <a:picLocks noChangeAspect="1"/>
          </p:cNvPicPr>
          <p:nvPr/>
        </p:nvPicPr>
        <p:blipFill>
          <a:blip r:embed="rId5"/>
          <a:stretch>
            <a:fillRect/>
          </a:stretch>
        </p:blipFill>
        <p:spPr>
          <a:xfrm>
            <a:off x="5640910" y="1602679"/>
            <a:ext cx="6504730" cy="3612405"/>
          </a:xfrm>
          <a:prstGeom prst="rect">
            <a:avLst/>
          </a:prstGeom>
        </p:spPr>
      </p:pic>
    </p:spTree>
    <p:extLst>
      <p:ext uri="{BB962C8B-B14F-4D97-AF65-F5344CB8AC3E}">
        <p14:creationId xmlns:p14="http://schemas.microsoft.com/office/powerpoint/2010/main" val="200467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1DFE5-E746-F124-BBDA-DD57680575AD}"/>
            </a:ext>
          </a:extLst>
        </p:cNvPr>
        <p:cNvGrpSpPr/>
        <p:nvPr/>
      </p:nvGrpSpPr>
      <p:grpSpPr>
        <a:xfrm>
          <a:off x="0" y="0"/>
          <a:ext cx="0" cy="0"/>
          <a:chOff x="0" y="0"/>
          <a:chExt cx="0" cy="0"/>
        </a:xfrm>
      </p:grpSpPr>
      <p:pic>
        <p:nvPicPr>
          <p:cNvPr id="4" name="Picture 3" descr="Background 2.jpg">
            <a:extLst>
              <a:ext uri="{FF2B5EF4-FFF2-40B4-BE49-F238E27FC236}">
                <a16:creationId xmlns:a16="http://schemas.microsoft.com/office/drawing/2014/main" id="{9ACA82C4-556A-56EA-CB4C-817DC429D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5" name="Rectangle 4">
            <a:extLst>
              <a:ext uri="{FF2B5EF4-FFF2-40B4-BE49-F238E27FC236}">
                <a16:creationId xmlns:a16="http://schemas.microsoft.com/office/drawing/2014/main" id="{681A539F-FCC6-402B-88FA-8A4922C5476A}"/>
              </a:ext>
            </a:extLst>
          </p:cNvPr>
          <p:cNvSpPr/>
          <p:nvPr/>
        </p:nvSpPr>
        <p:spPr>
          <a:xfrm>
            <a:off x="-1" y="1290918"/>
            <a:ext cx="7178724" cy="48579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numCol="1" rtlCol="0" anchor="t"/>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300" b="1" i="1"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529B"/>
                </a:solidFill>
                <a:effectLst/>
                <a:uLnTx/>
                <a:uFillTx/>
                <a:latin typeface="Calibri" panose="020F0502020204030204"/>
                <a:ea typeface="+mn-ea"/>
                <a:cs typeface="+mn-cs"/>
              </a:rPr>
              <a:t>Overcome Obstacles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529B"/>
                </a:solidFill>
                <a:effectLst/>
                <a:uLnTx/>
                <a:uFillTx/>
                <a:latin typeface="Calibri" panose="020F0502020204030204"/>
                <a:ea typeface="+mn-ea"/>
                <a:cs typeface="+mn-cs"/>
              </a:rPr>
              <a:t>Technician Adoption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i="1" dirty="0">
              <a:solidFill>
                <a:srgbClr val="00529B"/>
              </a:solidFill>
              <a:latin typeface="Calibri" panose="020F0502020204030204"/>
            </a:endParaRPr>
          </a:p>
          <a:p>
            <a:pPr lvl="0">
              <a:defRPr/>
            </a:pPr>
            <a:r>
              <a:rPr lang="en-US" sz="3200" dirty="0">
                <a:solidFill>
                  <a:srgbClr val="00529B"/>
                </a:solidFill>
              </a:rPr>
              <a:t>How will this impact how I am managed and How I manage my own work?</a:t>
            </a:r>
          </a:p>
          <a:p>
            <a:pPr lvl="0">
              <a:defRPr/>
            </a:pPr>
            <a:endParaRPr lang="en-US" sz="3200" dirty="0">
              <a:solidFill>
                <a:srgbClr val="00529B"/>
              </a:solidFill>
            </a:endParaRPr>
          </a:p>
          <a:p>
            <a:pPr lvl="0">
              <a:defRPr/>
            </a:pPr>
            <a:r>
              <a:rPr lang="en-US" sz="3200" dirty="0">
                <a:solidFill>
                  <a:srgbClr val="00529B"/>
                </a:solidFill>
              </a:rPr>
              <a:t>Will this create extra work?</a:t>
            </a:r>
          </a:p>
          <a:p>
            <a:pPr lvl="0">
              <a:defRPr/>
            </a:pPr>
            <a:endParaRPr lang="en-US" sz="3200" dirty="0">
              <a:solidFill>
                <a:srgbClr val="00529B"/>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00" b="1" i="1"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529B"/>
                </a:solidFill>
                <a:effectLst/>
                <a:uLnTx/>
                <a:uFillTx/>
                <a:latin typeface="Calibri" panose="020F0502020204030204"/>
                <a:ea typeface="+mn-ea"/>
                <a:cs typeface="+mn-cs"/>
              </a:rPr>
              <a:t>            </a:t>
            </a:r>
          </a:p>
        </p:txBody>
      </p:sp>
      <p:sp>
        <p:nvSpPr>
          <p:cNvPr id="8" name="Rectangle 7">
            <a:extLst>
              <a:ext uri="{FF2B5EF4-FFF2-40B4-BE49-F238E27FC236}">
                <a16:creationId xmlns:a16="http://schemas.microsoft.com/office/drawing/2014/main" id="{910D7C3C-B535-991D-F8B7-3AA81EB18566}"/>
              </a:ext>
            </a:extLst>
          </p:cNvPr>
          <p:cNvSpPr/>
          <p:nvPr/>
        </p:nvSpPr>
        <p:spPr>
          <a:xfrm>
            <a:off x="1317038" y="1881648"/>
            <a:ext cx="5269577" cy="12039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tab pos="1979035" algn="l"/>
              </a:tabLst>
              <a:defRPr/>
            </a:pPr>
            <a:endParaRPr kumimoji="0" lang="en-US" sz="533" b="0" i="0" u="none" strike="noStrike" kern="1200" cap="none" spc="0" normalizeH="0" baseline="30000" noProof="0" dirty="0">
              <a:ln>
                <a:noFill/>
              </a:ln>
              <a:solidFill>
                <a:srgbClr val="00529B"/>
              </a:solidFill>
              <a:effectLst/>
              <a:uLnTx/>
              <a:uFillTx/>
              <a:latin typeface="Arial"/>
              <a:ea typeface="+mn-ea"/>
              <a:cs typeface="Arial"/>
            </a:endParaRPr>
          </a:p>
        </p:txBody>
      </p:sp>
      <p:pic>
        <p:nvPicPr>
          <p:cNvPr id="2" name="Picture 1">
            <a:extLst>
              <a:ext uri="{FF2B5EF4-FFF2-40B4-BE49-F238E27FC236}">
                <a16:creationId xmlns:a16="http://schemas.microsoft.com/office/drawing/2014/main" id="{A2C815AA-F643-F26E-1277-1596CDDC6B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275" y="5686273"/>
            <a:ext cx="3081011" cy="1015972"/>
          </a:xfrm>
          <a:prstGeom prst="rect">
            <a:avLst/>
          </a:prstGeom>
        </p:spPr>
      </p:pic>
      <p:sp>
        <p:nvSpPr>
          <p:cNvPr id="9" name="Rectangle 8">
            <a:extLst>
              <a:ext uri="{FF2B5EF4-FFF2-40B4-BE49-F238E27FC236}">
                <a16:creationId xmlns:a16="http://schemas.microsoft.com/office/drawing/2014/main" id="{F7554744-4E67-4E21-86D1-6B60D2DEAB76}"/>
              </a:ext>
            </a:extLst>
          </p:cNvPr>
          <p:cNvSpPr/>
          <p:nvPr/>
        </p:nvSpPr>
        <p:spPr>
          <a:xfrm>
            <a:off x="1820830" y="1429568"/>
            <a:ext cx="8550341" cy="439273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tab pos="1979035" algn="l"/>
              </a:tabLst>
              <a:defRPr/>
            </a:pPr>
            <a:endParaRPr kumimoji="0" lang="en-US" sz="4000" b="0" i="0" u="none" strike="noStrike" kern="1200" cap="none" spc="0" normalizeH="0" baseline="0" noProof="0" dirty="0">
              <a:ln>
                <a:noFill/>
              </a:ln>
              <a:solidFill>
                <a:srgbClr val="00529B"/>
              </a:solidFill>
              <a:effectLst/>
              <a:uLnTx/>
              <a:uFillTx/>
              <a:latin typeface="Arial"/>
              <a:ea typeface="+mn-ea"/>
              <a:cs typeface="Arial"/>
            </a:endParaRPr>
          </a:p>
        </p:txBody>
      </p:sp>
      <p:pic>
        <p:nvPicPr>
          <p:cNvPr id="6" name="Picture 5">
            <a:extLst>
              <a:ext uri="{FF2B5EF4-FFF2-40B4-BE49-F238E27FC236}">
                <a16:creationId xmlns:a16="http://schemas.microsoft.com/office/drawing/2014/main" id="{08299B52-42A3-6E1D-FCDA-F8DAAB426320}"/>
              </a:ext>
            </a:extLst>
          </p:cNvPr>
          <p:cNvPicPr>
            <a:picLocks noChangeAspect="1"/>
          </p:cNvPicPr>
          <p:nvPr/>
        </p:nvPicPr>
        <p:blipFill>
          <a:blip r:embed="rId5"/>
          <a:stretch>
            <a:fillRect/>
          </a:stretch>
        </p:blipFill>
        <p:spPr>
          <a:xfrm>
            <a:off x="7588226" y="1631618"/>
            <a:ext cx="4330700" cy="3898900"/>
          </a:xfrm>
          <a:prstGeom prst="rect">
            <a:avLst/>
          </a:prstGeom>
        </p:spPr>
      </p:pic>
    </p:spTree>
    <p:extLst>
      <p:ext uri="{BB962C8B-B14F-4D97-AF65-F5344CB8AC3E}">
        <p14:creationId xmlns:p14="http://schemas.microsoft.com/office/powerpoint/2010/main" val="75129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 y="1290918"/>
            <a:ext cx="12192001" cy="48579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numCol="1"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1" u="none" strike="noStrike" kern="1200" cap="none" spc="0" normalizeH="0" baseline="0" noProof="0" dirty="0">
              <a:ln>
                <a:noFill/>
              </a:ln>
              <a:solidFill>
                <a:srgbClr val="00529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00529B"/>
                </a:solidFill>
                <a:effectLst/>
                <a:uLnTx/>
                <a:uFillTx/>
                <a:latin typeface="Calibri" panose="020F0502020204030204"/>
                <a:ea typeface="+mn-ea"/>
                <a:cs typeface="+mn-cs"/>
              </a:rPr>
              <a:t>Final Thoughts and Reflections</a:t>
            </a:r>
          </a:p>
        </p:txBody>
      </p:sp>
      <p:sp>
        <p:nvSpPr>
          <p:cNvPr id="8" name="Rectangle 7"/>
          <p:cNvSpPr/>
          <p:nvPr/>
        </p:nvSpPr>
        <p:spPr>
          <a:xfrm>
            <a:off x="1317038" y="1881648"/>
            <a:ext cx="5269577" cy="12039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tab pos="1979035" algn="l"/>
              </a:tabLst>
              <a:defRPr/>
            </a:pPr>
            <a:endParaRPr kumimoji="0" lang="en-US" sz="533" b="0" i="0" u="none" strike="noStrike" kern="1200" cap="none" spc="0" normalizeH="0" baseline="30000" noProof="0" dirty="0">
              <a:ln>
                <a:noFill/>
              </a:ln>
              <a:solidFill>
                <a:srgbClr val="00529B"/>
              </a:solidFill>
              <a:effectLst/>
              <a:uLnTx/>
              <a:uFillTx/>
              <a:latin typeface="Arial"/>
              <a:ea typeface="+mn-ea"/>
              <a:cs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275" y="5686273"/>
            <a:ext cx="3081011" cy="1015972"/>
          </a:xfrm>
          <a:prstGeom prst="rect">
            <a:avLst/>
          </a:prstGeom>
        </p:spPr>
      </p:pic>
      <p:sp>
        <p:nvSpPr>
          <p:cNvPr id="9" name="Rectangle 8"/>
          <p:cNvSpPr/>
          <p:nvPr/>
        </p:nvSpPr>
        <p:spPr>
          <a:xfrm>
            <a:off x="1820830" y="1429568"/>
            <a:ext cx="8550341" cy="439273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tab pos="1979035" algn="l"/>
              </a:tabLst>
              <a:defRPr/>
            </a:pPr>
            <a:endParaRPr kumimoji="0" lang="en-US" sz="4000" b="0" i="0" u="none" strike="noStrike" kern="1200" cap="none" spc="0" normalizeH="0" baseline="0" noProof="0" dirty="0">
              <a:ln>
                <a:noFill/>
              </a:ln>
              <a:solidFill>
                <a:srgbClr val="00529B"/>
              </a:solidFill>
              <a:effectLst/>
              <a:uLnTx/>
              <a:uFillTx/>
              <a:latin typeface="Arial"/>
              <a:ea typeface="+mn-ea"/>
              <a:cs typeface="Arial"/>
            </a:endParaRPr>
          </a:p>
        </p:txBody>
      </p:sp>
      <p:pic>
        <p:nvPicPr>
          <p:cNvPr id="6" name="Picture 5">
            <a:extLst>
              <a:ext uri="{FF2B5EF4-FFF2-40B4-BE49-F238E27FC236}">
                <a16:creationId xmlns:a16="http://schemas.microsoft.com/office/drawing/2014/main" id="{696A6E22-F326-A558-3C81-0FD358B99B7B}"/>
              </a:ext>
            </a:extLst>
          </p:cNvPr>
          <p:cNvPicPr>
            <a:picLocks noChangeAspect="1"/>
          </p:cNvPicPr>
          <p:nvPr/>
        </p:nvPicPr>
        <p:blipFill>
          <a:blip r:embed="rId5"/>
          <a:stretch>
            <a:fillRect/>
          </a:stretch>
        </p:blipFill>
        <p:spPr>
          <a:xfrm>
            <a:off x="6984395" y="2643917"/>
            <a:ext cx="5012121" cy="2529622"/>
          </a:xfrm>
          <a:prstGeom prst="rect">
            <a:avLst/>
          </a:prstGeom>
        </p:spPr>
      </p:pic>
      <p:pic>
        <p:nvPicPr>
          <p:cNvPr id="7" name="Picture 6">
            <a:extLst>
              <a:ext uri="{FF2B5EF4-FFF2-40B4-BE49-F238E27FC236}">
                <a16:creationId xmlns:a16="http://schemas.microsoft.com/office/drawing/2014/main" id="{3D28A048-5330-6BF7-BD18-D7A8A8B6F71F}"/>
              </a:ext>
            </a:extLst>
          </p:cNvPr>
          <p:cNvPicPr>
            <a:picLocks noChangeAspect="1"/>
          </p:cNvPicPr>
          <p:nvPr/>
        </p:nvPicPr>
        <p:blipFill>
          <a:blip r:embed="rId6"/>
          <a:stretch>
            <a:fillRect/>
          </a:stretch>
        </p:blipFill>
        <p:spPr>
          <a:xfrm>
            <a:off x="333609" y="2355395"/>
            <a:ext cx="3191333" cy="2833954"/>
          </a:xfrm>
          <a:prstGeom prst="rect">
            <a:avLst/>
          </a:prstGeom>
        </p:spPr>
      </p:pic>
      <p:pic>
        <p:nvPicPr>
          <p:cNvPr id="3" name="Picture 2">
            <a:extLst>
              <a:ext uri="{FF2B5EF4-FFF2-40B4-BE49-F238E27FC236}">
                <a16:creationId xmlns:a16="http://schemas.microsoft.com/office/drawing/2014/main" id="{272B5E37-49C7-DF79-D36D-8B62B5D92457}"/>
              </a:ext>
            </a:extLst>
          </p:cNvPr>
          <p:cNvPicPr>
            <a:picLocks noChangeAspect="1"/>
          </p:cNvPicPr>
          <p:nvPr/>
        </p:nvPicPr>
        <p:blipFill>
          <a:blip r:embed="rId7"/>
          <a:stretch>
            <a:fillRect/>
          </a:stretch>
        </p:blipFill>
        <p:spPr>
          <a:xfrm>
            <a:off x="4003570" y="2878580"/>
            <a:ext cx="2827300" cy="1787583"/>
          </a:xfrm>
          <a:prstGeom prst="rect">
            <a:avLst/>
          </a:prstGeom>
        </p:spPr>
      </p:pic>
    </p:spTree>
    <p:extLst>
      <p:ext uri="{BB962C8B-B14F-4D97-AF65-F5344CB8AC3E}">
        <p14:creationId xmlns:p14="http://schemas.microsoft.com/office/powerpoint/2010/main" val="3448971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E4D3165A5BB840B2499A65744FABDF" ma:contentTypeVersion="13" ma:contentTypeDescription="Create a new document." ma:contentTypeScope="" ma:versionID="7f8627cf2da6d4abdfd7a4c39af4fd58">
  <xsd:schema xmlns:xsd="http://www.w3.org/2001/XMLSchema" xmlns:xs="http://www.w3.org/2001/XMLSchema" xmlns:p="http://schemas.microsoft.com/office/2006/metadata/properties" xmlns:ns3="7026c271-1313-452e-a57f-90a875a43503" xmlns:ns4="488285d6-3875-4509-b2fb-703f10ffbcf1" targetNamespace="http://schemas.microsoft.com/office/2006/metadata/properties" ma:root="true" ma:fieldsID="671e098b0e68fde34a86993191eaa243" ns3:_="" ns4:_="">
    <xsd:import namespace="7026c271-1313-452e-a57f-90a875a43503"/>
    <xsd:import namespace="488285d6-3875-4509-b2fb-703f10ffbcf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26c271-1313-452e-a57f-90a875a435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285d6-3875-4509-b2fb-703f10ff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2D335A-66B0-465F-93A8-0849327A7E3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7C3FFA5-83EF-4536-9467-56ED3AD2B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26c271-1313-452e-a57f-90a875a43503"/>
    <ds:schemaRef ds:uri="488285d6-3875-4509-b2fb-703f10ff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A19448-B7BF-4AD8-A82B-CB4D0162A5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11670</TotalTime>
  <Words>1127</Words>
  <Application>Microsoft Macintosh PowerPoint</Application>
  <PresentationFormat>Widescreen</PresentationFormat>
  <Paragraphs>122</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 Narrow</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McKasty, Merissa</dc:creator>
  <cp:lastModifiedBy>Peter Dawes</cp:lastModifiedBy>
  <cp:revision>177</cp:revision>
  <dcterms:created xsi:type="dcterms:W3CDTF">2019-03-28T13:59:09Z</dcterms:created>
  <dcterms:modified xsi:type="dcterms:W3CDTF">2026-05-05T19:43:46Z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0x010100E5E4D3165A5BB840B2499A65744FABDF</vt:lpwstr>
  </property>
</Properties>
</file>