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6"/>
  </p:notesMasterIdLst>
  <p:sldIdLst>
    <p:sldId id="256" r:id="rId5"/>
    <p:sldId id="266" r:id="rId6"/>
    <p:sldId id="278" r:id="rId7"/>
    <p:sldId id="270" r:id="rId8"/>
    <p:sldId id="277" r:id="rId9"/>
    <p:sldId id="283" r:id="rId10"/>
    <p:sldId id="285" r:id="rId11"/>
    <p:sldId id="286" r:id="rId12"/>
    <p:sldId id="287" r:id="rId13"/>
    <p:sldId id="274" r:id="rId14"/>
    <p:sldId id="284" r:id="rId15"/>
  </p:sldIdLst>
  <p:sldSz cx="12192000" cy="6858000"/>
  <p:notesSz cx="9144000" cy="6858000"/>
  <p:embeddedFontLst>
    <p:embeddedFont>
      <p:font typeface="Public Sans" pitchFamily="2" charset="0"/>
      <p:regular r:id="rId17"/>
      <p:bold r:id="rId18"/>
      <p:italic r:id="rId19"/>
      <p:boldItalic r:id="rId20"/>
    </p:embeddedFont>
    <p:embeddedFont>
      <p:font typeface="Public Sans Black" pitchFamily="2" charset="0"/>
      <p:bold r:id="rId21"/>
      <p:italic r:id="rId22"/>
      <p:boldItalic r:id="rId23"/>
    </p:embeddedFont>
    <p:embeddedFont>
      <p:font typeface="Public Sans Light" pitchFamily="2" charset="0"/>
      <p:regular r:id="rId24"/>
      <p:italic r:id="rId25"/>
    </p:embeddedFont>
    <p:embeddedFont>
      <p:font typeface="Public Sans Medium" pitchFamily="2" charset="0"/>
      <p:regular r:id="rId26"/>
      <p:italic r:id="rId27"/>
    </p:embeddedFont>
    <p:embeddedFont>
      <p:font typeface="Public Sans SemiBold" pitchFamily="2" charset="0"/>
      <p:regular r:id="rId28"/>
      <p:bold r:id="rId29"/>
      <p:italic r:id="rId30"/>
      <p:boldItalic r:id="rId31"/>
    </p:embeddedFont>
    <p:embeddedFont>
      <p:font typeface="Public Sans Thin" pitchFamily="2" charset="0"/>
      <p:regular r:id="rId32"/>
      <p: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din, Marty J" initials="HMJ" lastIdx="1" clrIdx="0">
    <p:extLst>
      <p:ext uri="{19B8F6BF-5375-455C-9EA6-DF929625EA0E}">
        <p15:presenceInfo xmlns:p15="http://schemas.microsoft.com/office/powerpoint/2012/main" userId="S::mhardin@albany.edu::cfe56731-b62e-4da8-a2fe-e009ec4a10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401"/>
    <a:srgbClr val="4C116F"/>
    <a:srgbClr val="330B4B"/>
    <a:srgbClr val="C58B01"/>
    <a:srgbClr val="1C05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09E8ED-C77B-4DE7-B70B-CAC5A886D960}" v="8" dt="2026-05-06T19:58:09.9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0"/>
    <p:restoredTop sz="72639" autoAdjust="0"/>
  </p:normalViewPr>
  <p:slideViewPr>
    <p:cSldViewPr snapToGrid="0">
      <p:cViewPr varScale="1">
        <p:scale>
          <a:sx n="72" d="100"/>
          <a:sy n="72" d="100"/>
        </p:scale>
        <p:origin x="2040"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9" Type="http://schemas.microsoft.com/office/2016/11/relationships/changesInfo" Target="changesInfos/changesInfo1.xml"/><Relationship Id="rId21" Type="http://schemas.openxmlformats.org/officeDocument/2006/relationships/font" Target="fonts/font5.fntdata"/><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ppage, Preston" userId="699ee81e-96d5-4942-98b7-1100359a0b45" providerId="ADAL" clId="{CD40A3EB-CDF7-4881-9B80-BD6013B4242C}"/>
    <pc:docChg chg="undo redo custSel addSld delSld modSld sldOrd modNotesMaster">
      <pc:chgData name="Coppage, Preston" userId="699ee81e-96d5-4942-98b7-1100359a0b45" providerId="ADAL" clId="{CD40A3EB-CDF7-4881-9B80-BD6013B4242C}" dt="2026-05-06T19:58:09.945" v="5058"/>
      <pc:docMkLst>
        <pc:docMk/>
      </pc:docMkLst>
      <pc:sldChg chg="addSp modSp mod modNotesTx">
        <pc:chgData name="Coppage, Preston" userId="699ee81e-96d5-4942-98b7-1100359a0b45" providerId="ADAL" clId="{CD40A3EB-CDF7-4881-9B80-BD6013B4242C}" dt="2026-05-01T17:52:15.328" v="3740" actId="20577"/>
        <pc:sldMkLst>
          <pc:docMk/>
          <pc:sldMk cId="260132929" sldId="256"/>
        </pc:sldMkLst>
        <pc:spChg chg="mod">
          <ac:chgData name="Coppage, Preston" userId="699ee81e-96d5-4942-98b7-1100359a0b45" providerId="ADAL" clId="{CD40A3EB-CDF7-4881-9B80-BD6013B4242C}" dt="2026-04-21T17:06:48.225" v="183" actId="20577"/>
          <ac:spMkLst>
            <pc:docMk/>
            <pc:sldMk cId="260132929" sldId="256"/>
            <ac:spMk id="2" creationId="{DC47986B-4ACE-9E41-AB5A-3BD94DAB48A4}"/>
          </ac:spMkLst>
        </pc:spChg>
        <pc:spChg chg="mod">
          <ac:chgData name="Coppage, Preston" userId="699ee81e-96d5-4942-98b7-1100359a0b45" providerId="ADAL" clId="{CD40A3EB-CDF7-4881-9B80-BD6013B4242C}" dt="2026-04-29T15:40:08.699" v="3041" actId="1035"/>
          <ac:spMkLst>
            <pc:docMk/>
            <pc:sldMk cId="260132929" sldId="256"/>
            <ac:spMk id="3" creationId="{3B5AA068-C9AE-6642-8C79-5E104D601D77}"/>
          </ac:spMkLst>
        </pc:spChg>
        <pc:spChg chg="add mod">
          <ac:chgData name="Coppage, Preston" userId="699ee81e-96d5-4942-98b7-1100359a0b45" providerId="ADAL" clId="{CD40A3EB-CDF7-4881-9B80-BD6013B4242C}" dt="2026-04-29T15:40:04.721" v="3036" actId="1035"/>
          <ac:spMkLst>
            <pc:docMk/>
            <pc:sldMk cId="260132929" sldId="256"/>
            <ac:spMk id="4" creationId="{399BB5F3-B577-0EA3-7BC7-A1BAE8F6A4F1}"/>
          </ac:spMkLst>
        </pc:spChg>
      </pc:sldChg>
      <pc:sldChg chg="modSp mod modNotesTx">
        <pc:chgData name="Coppage, Preston" userId="699ee81e-96d5-4942-98b7-1100359a0b45" providerId="ADAL" clId="{CD40A3EB-CDF7-4881-9B80-BD6013B4242C}" dt="2026-04-29T18:27:12.559" v="3168" actId="404"/>
        <pc:sldMkLst>
          <pc:docMk/>
          <pc:sldMk cId="1874397051" sldId="266"/>
        </pc:sldMkLst>
        <pc:spChg chg="mod">
          <ac:chgData name="Coppage, Preston" userId="699ee81e-96d5-4942-98b7-1100359a0b45" providerId="ADAL" clId="{CD40A3EB-CDF7-4881-9B80-BD6013B4242C}" dt="2026-04-29T18:27:12.559" v="3168" actId="404"/>
          <ac:spMkLst>
            <pc:docMk/>
            <pc:sldMk cId="1874397051" sldId="266"/>
            <ac:spMk id="5" creationId="{921A8B68-E272-9E65-39FF-53841B39AAFC}"/>
          </ac:spMkLst>
        </pc:spChg>
      </pc:sldChg>
      <pc:sldChg chg="modSp mod modNotesTx">
        <pc:chgData name="Coppage, Preston" userId="699ee81e-96d5-4942-98b7-1100359a0b45" providerId="ADAL" clId="{CD40A3EB-CDF7-4881-9B80-BD6013B4242C}" dt="2026-05-06T17:15:43.467" v="4563" actId="20577"/>
        <pc:sldMkLst>
          <pc:docMk/>
          <pc:sldMk cId="1971083387" sldId="270"/>
        </pc:sldMkLst>
        <pc:spChg chg="mod">
          <ac:chgData name="Coppage, Preston" userId="699ee81e-96d5-4942-98b7-1100359a0b45" providerId="ADAL" clId="{CD40A3EB-CDF7-4881-9B80-BD6013B4242C}" dt="2026-05-06T17:05:25.671" v="3936" actId="20577"/>
          <ac:spMkLst>
            <pc:docMk/>
            <pc:sldMk cId="1971083387" sldId="270"/>
            <ac:spMk id="3" creationId="{AC2D0B5F-5F7E-BCE5-582D-9338CF096004}"/>
          </ac:spMkLst>
        </pc:spChg>
      </pc:sldChg>
      <pc:sldChg chg="modNotesTx">
        <pc:chgData name="Coppage, Preston" userId="699ee81e-96d5-4942-98b7-1100359a0b45" providerId="ADAL" clId="{CD40A3EB-CDF7-4881-9B80-BD6013B4242C}" dt="2026-05-06T17:18:53.217" v="4787" actId="20577"/>
        <pc:sldMkLst>
          <pc:docMk/>
          <pc:sldMk cId="2385386097" sldId="274"/>
        </pc:sldMkLst>
      </pc:sldChg>
      <pc:sldChg chg="addSp delSp modSp mod ord modTransition modNotesTx">
        <pc:chgData name="Coppage, Preston" userId="699ee81e-96d5-4942-98b7-1100359a0b45" providerId="ADAL" clId="{CD40A3EB-CDF7-4881-9B80-BD6013B4242C}" dt="2026-05-06T17:17:33.908" v="4710" actId="20577"/>
        <pc:sldMkLst>
          <pc:docMk/>
          <pc:sldMk cId="769999829" sldId="277"/>
        </pc:sldMkLst>
        <pc:spChg chg="add mod">
          <ac:chgData name="Coppage, Preston" userId="699ee81e-96d5-4942-98b7-1100359a0b45" providerId="ADAL" clId="{CD40A3EB-CDF7-4881-9B80-BD6013B4242C}" dt="2026-04-29T18:26:45.030" v="3163" actId="114"/>
          <ac:spMkLst>
            <pc:docMk/>
            <pc:sldMk cId="769999829" sldId="277"/>
            <ac:spMk id="2" creationId="{75E2BD02-7833-66B8-A736-FB3C84A8B038}"/>
          </ac:spMkLst>
        </pc:spChg>
      </pc:sldChg>
      <pc:sldChg chg="modSp mod ord modNotesTx">
        <pc:chgData name="Coppage, Preston" userId="699ee81e-96d5-4942-98b7-1100359a0b45" providerId="ADAL" clId="{CD40A3EB-CDF7-4881-9B80-BD6013B4242C}" dt="2026-05-01T15:39:37.413" v="3358" actId="20577"/>
        <pc:sldMkLst>
          <pc:docMk/>
          <pc:sldMk cId="3681043758" sldId="278"/>
        </pc:sldMkLst>
        <pc:spChg chg="mod">
          <ac:chgData name="Coppage, Preston" userId="699ee81e-96d5-4942-98b7-1100359a0b45" providerId="ADAL" clId="{CD40A3EB-CDF7-4881-9B80-BD6013B4242C}" dt="2026-04-29T16:28:16.251" v="3085" actId="207"/>
          <ac:spMkLst>
            <pc:docMk/>
            <pc:sldMk cId="3681043758" sldId="278"/>
            <ac:spMk id="4" creationId="{1FF29FE4-8591-8B98-327A-9CDBA971FC38}"/>
          </ac:spMkLst>
        </pc:spChg>
      </pc:sldChg>
      <pc:sldChg chg="addSp modSp add mod ord modTransition modNotesTx">
        <pc:chgData name="Coppage, Preston" userId="699ee81e-96d5-4942-98b7-1100359a0b45" providerId="ADAL" clId="{CD40A3EB-CDF7-4881-9B80-BD6013B4242C}" dt="2026-05-04T13:50:08.932" v="3787" actId="20577"/>
        <pc:sldMkLst>
          <pc:docMk/>
          <pc:sldMk cId="2713297450" sldId="283"/>
        </pc:sldMkLst>
        <pc:spChg chg="mod">
          <ac:chgData name="Coppage, Preston" userId="699ee81e-96d5-4942-98b7-1100359a0b45" providerId="ADAL" clId="{CD40A3EB-CDF7-4881-9B80-BD6013B4242C}" dt="2026-04-29T13:50:56.053" v="1048" actId="20577"/>
          <ac:spMkLst>
            <pc:docMk/>
            <pc:sldMk cId="2713297450" sldId="283"/>
            <ac:spMk id="4" creationId="{A83AD73E-FD67-8E17-466B-430A725CE06E}"/>
          </ac:spMkLst>
        </pc:spChg>
        <pc:spChg chg="mod">
          <ac:chgData name="Coppage, Preston" userId="699ee81e-96d5-4942-98b7-1100359a0b45" providerId="ADAL" clId="{CD40A3EB-CDF7-4881-9B80-BD6013B4242C}" dt="2026-05-04T13:50:08.932" v="3787" actId="20577"/>
          <ac:spMkLst>
            <pc:docMk/>
            <pc:sldMk cId="2713297450" sldId="283"/>
            <ac:spMk id="5" creationId="{1E262F2F-CD02-A933-3EAE-0C6EF8D4B843}"/>
          </ac:spMkLst>
        </pc:spChg>
      </pc:sldChg>
      <pc:sldChg chg="addSp modSp new mod modAnim modNotesTx">
        <pc:chgData name="Coppage, Preston" userId="699ee81e-96d5-4942-98b7-1100359a0b45" providerId="ADAL" clId="{CD40A3EB-CDF7-4881-9B80-BD6013B4242C}" dt="2026-05-06T19:58:09.945" v="5058"/>
        <pc:sldMkLst>
          <pc:docMk/>
          <pc:sldMk cId="509067552" sldId="284"/>
        </pc:sldMkLst>
        <pc:spChg chg="mod">
          <ac:chgData name="Coppage, Preston" userId="699ee81e-96d5-4942-98b7-1100359a0b45" providerId="ADAL" clId="{CD40A3EB-CDF7-4881-9B80-BD6013B4242C}" dt="2026-04-29T15:33:22.396" v="3022" actId="20577"/>
          <ac:spMkLst>
            <pc:docMk/>
            <pc:sldMk cId="509067552" sldId="284"/>
            <ac:spMk id="2" creationId="{918BFAFB-4FC1-B018-C055-7A9DA21C8F00}"/>
          </ac:spMkLst>
        </pc:spChg>
        <pc:picChg chg="add mod">
          <ac:chgData name="Coppage, Preston" userId="699ee81e-96d5-4942-98b7-1100359a0b45" providerId="ADAL" clId="{CD40A3EB-CDF7-4881-9B80-BD6013B4242C}" dt="2026-05-06T19:56:36.495" v="5029" actId="1076"/>
          <ac:picMkLst>
            <pc:docMk/>
            <pc:sldMk cId="509067552" sldId="284"/>
            <ac:picMk id="4" creationId="{8529A2BC-B889-EEF1-7E63-B4FAC173F81A}"/>
          </ac:picMkLst>
        </pc:picChg>
      </pc:sldChg>
      <pc:sldChg chg="addSp modSp add mod modTransition modNotesTx">
        <pc:chgData name="Coppage, Preston" userId="699ee81e-96d5-4942-98b7-1100359a0b45" providerId="ADAL" clId="{CD40A3EB-CDF7-4881-9B80-BD6013B4242C}" dt="2026-04-29T18:33:48.177" v="3317" actId="20577"/>
        <pc:sldMkLst>
          <pc:docMk/>
          <pc:sldMk cId="1464327553" sldId="285"/>
        </pc:sldMkLst>
        <pc:spChg chg="mod">
          <ac:chgData name="Coppage, Preston" userId="699ee81e-96d5-4942-98b7-1100359a0b45" providerId="ADAL" clId="{CD40A3EB-CDF7-4881-9B80-BD6013B4242C}" dt="2026-04-29T13:51:03.624" v="1057" actId="20577"/>
          <ac:spMkLst>
            <pc:docMk/>
            <pc:sldMk cId="1464327553" sldId="285"/>
            <ac:spMk id="4" creationId="{AC21C937-69B0-1882-EC85-9A0D7B1B622B}"/>
          </ac:spMkLst>
        </pc:spChg>
        <pc:spChg chg="mod">
          <ac:chgData name="Coppage, Preston" userId="699ee81e-96d5-4942-98b7-1100359a0b45" providerId="ADAL" clId="{CD40A3EB-CDF7-4881-9B80-BD6013B4242C}" dt="2026-04-29T18:33:22.606" v="3311"/>
          <ac:spMkLst>
            <pc:docMk/>
            <pc:sldMk cId="1464327553" sldId="285"/>
            <ac:spMk id="5" creationId="{DB72B3AA-D95E-8649-95C3-43F6B620AEC3}"/>
          </ac:spMkLst>
        </pc:spChg>
      </pc:sldChg>
      <pc:sldChg chg="modSp add mod modNotesTx">
        <pc:chgData name="Coppage, Preston" userId="699ee81e-96d5-4942-98b7-1100359a0b45" providerId="ADAL" clId="{CD40A3EB-CDF7-4881-9B80-BD6013B4242C}" dt="2026-04-29T18:37:56.636" v="3339" actId="20577"/>
        <pc:sldMkLst>
          <pc:docMk/>
          <pc:sldMk cId="323837857" sldId="286"/>
        </pc:sldMkLst>
        <pc:spChg chg="mod">
          <ac:chgData name="Coppage, Preston" userId="699ee81e-96d5-4942-98b7-1100359a0b45" providerId="ADAL" clId="{CD40A3EB-CDF7-4881-9B80-BD6013B4242C}" dt="2026-04-29T18:34:37.325" v="3322" actId="20577"/>
          <ac:spMkLst>
            <pc:docMk/>
            <pc:sldMk cId="323837857" sldId="286"/>
            <ac:spMk id="4" creationId="{389F2E57-D4CD-F1FE-567A-31A336F33BE9}"/>
          </ac:spMkLst>
        </pc:spChg>
        <pc:spChg chg="mod">
          <ac:chgData name="Coppage, Preston" userId="699ee81e-96d5-4942-98b7-1100359a0b45" providerId="ADAL" clId="{CD40A3EB-CDF7-4881-9B80-BD6013B4242C}" dt="2026-04-29T18:36:41.405" v="3330" actId="403"/>
          <ac:spMkLst>
            <pc:docMk/>
            <pc:sldMk cId="323837857" sldId="286"/>
            <ac:spMk id="5" creationId="{2A8AF796-26E9-67BA-790D-955DA7E8E976}"/>
          </ac:spMkLst>
        </pc:spChg>
      </pc:sldChg>
      <pc:sldChg chg="addSp delSp modSp new mod ord modClrScheme chgLayout modNotesTx">
        <pc:chgData name="Coppage, Preston" userId="699ee81e-96d5-4942-98b7-1100359a0b45" providerId="ADAL" clId="{CD40A3EB-CDF7-4881-9B80-BD6013B4242C}" dt="2026-05-06T17:09:41.341" v="4376" actId="20577"/>
        <pc:sldMkLst>
          <pc:docMk/>
          <pc:sldMk cId="1638058479" sldId="287"/>
        </pc:sldMkLst>
        <pc:spChg chg="add mod ord">
          <ac:chgData name="Coppage, Preston" userId="699ee81e-96d5-4942-98b7-1100359a0b45" providerId="ADAL" clId="{CD40A3EB-CDF7-4881-9B80-BD6013B4242C}" dt="2026-04-29T14:39:15.207" v="2545" actId="20577"/>
          <ac:spMkLst>
            <pc:docMk/>
            <pc:sldMk cId="1638058479" sldId="287"/>
            <ac:spMk id="4" creationId="{661E7AAC-9383-1227-CBB4-53040C65FD6C}"/>
          </ac:spMkLst>
        </pc:spChg>
        <pc:spChg chg="add del mod ord">
          <ac:chgData name="Coppage, Preston" userId="699ee81e-96d5-4942-98b7-1100359a0b45" providerId="ADAL" clId="{CD40A3EB-CDF7-4881-9B80-BD6013B4242C}" dt="2026-05-06T17:07:28.574" v="4283" actId="5793"/>
          <ac:spMkLst>
            <pc:docMk/>
            <pc:sldMk cId="1638058479" sldId="287"/>
            <ac:spMk id="5" creationId="{3C97F0FD-C8A9-5BF4-78E9-5B812C1F9E27}"/>
          </ac:spMkLst>
        </pc:spChg>
        <pc:spChg chg="add mod ord">
          <ac:chgData name="Coppage, Preston" userId="699ee81e-96d5-4942-98b7-1100359a0b45" providerId="ADAL" clId="{CD40A3EB-CDF7-4881-9B80-BD6013B4242C}" dt="2026-05-06T17:07:13.325" v="4258" actId="20577"/>
          <ac:spMkLst>
            <pc:docMk/>
            <pc:sldMk cId="1638058479" sldId="287"/>
            <ac:spMk id="6" creationId="{0B0CF02A-4AF0-0F3A-AFC3-9BE8594607DB}"/>
          </ac:spMkLst>
        </pc:spChg>
        <pc:spChg chg="add mod">
          <ac:chgData name="Coppage, Preston" userId="699ee81e-96d5-4942-98b7-1100359a0b45" providerId="ADAL" clId="{CD40A3EB-CDF7-4881-9B80-BD6013B4242C}" dt="2026-04-29T15:32:44.528" v="3020" actId="207"/>
          <ac:spMkLst>
            <pc:docMk/>
            <pc:sldMk cId="1638058479" sldId="287"/>
            <ac:spMk id="8" creationId="{0B33C143-5DE0-4083-B625-D85A3563B7E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4F28468B-793C-8944-AF38-DF47E894FE7D}" type="datetimeFigureOut">
              <a:rPr lang="en-US" smtClean="0"/>
              <a:t>5/6/2026</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FF60CC7-E608-B14E-92E2-29CAE9C9BFA3}" type="slidenum">
              <a:rPr lang="en-US" smtClean="0"/>
              <a:t>‹#›</a:t>
            </a:fld>
            <a:endParaRPr lang="en-US"/>
          </a:p>
        </p:txBody>
      </p:sp>
    </p:spTree>
    <p:extLst>
      <p:ext uri="{BB962C8B-B14F-4D97-AF65-F5344CB8AC3E}">
        <p14:creationId xmlns:p14="http://schemas.microsoft.com/office/powerpoint/2010/main" val="3890888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thank you all for being here.</a:t>
            </a:r>
          </a:p>
          <a:p>
            <a:endParaRPr lang="en-US" dirty="0"/>
          </a:p>
          <a:p>
            <a:r>
              <a:rPr lang="en-US" dirty="0"/>
              <a:t>I’m Preston Coppage, from the University at Albany, and I am thrilled to share…</a:t>
            </a:r>
          </a:p>
          <a:p>
            <a:r>
              <a:rPr lang="en-US" dirty="0"/>
              <a:t>something that I hope shifts how we think about </a:t>
            </a:r>
            <a:r>
              <a:rPr lang="en-US" b="1" dirty="0"/>
              <a:t>development</a:t>
            </a:r>
            <a:r>
              <a:rPr lang="en-US" dirty="0"/>
              <a:t>—not in a big, complex way, but in a </a:t>
            </a:r>
            <a:r>
              <a:rPr lang="en-US" i="1" dirty="0"/>
              <a:t>practical</a:t>
            </a:r>
            <a:r>
              <a:rPr lang="en-US" dirty="0"/>
              <a:t> one.</a:t>
            </a:r>
          </a:p>
          <a:p>
            <a:endParaRPr lang="en-US" dirty="0"/>
          </a:p>
          <a:p>
            <a:r>
              <a:rPr lang="en-US" dirty="0"/>
              <a:t>When we talk about developing our teams, we often default to </a:t>
            </a:r>
            <a:r>
              <a:rPr lang="en-US" b="1" dirty="0"/>
              <a:t>skills</a:t>
            </a:r>
            <a:r>
              <a:rPr lang="en-US" dirty="0"/>
              <a:t>—what someone can do today.</a:t>
            </a:r>
          </a:p>
          <a:p>
            <a:r>
              <a:rPr lang="en-US" dirty="0"/>
              <a:t>But skills are just </a:t>
            </a:r>
            <a:r>
              <a:rPr lang="en-US" i="1" dirty="0"/>
              <a:t>snapshots</a:t>
            </a:r>
            <a:r>
              <a:rPr lang="en-US" dirty="0"/>
              <a:t>.</a:t>
            </a:r>
          </a:p>
          <a:p>
            <a:r>
              <a:rPr lang="en-US" dirty="0"/>
              <a:t>They don’t always tell us how someone </a:t>
            </a:r>
            <a:r>
              <a:rPr lang="en-US" b="1" dirty="0"/>
              <a:t>thinks</a:t>
            </a:r>
            <a:r>
              <a:rPr lang="en-US" dirty="0"/>
              <a:t>, how they </a:t>
            </a:r>
            <a:r>
              <a:rPr lang="en-US" b="1" dirty="0"/>
              <a:t>collaborate</a:t>
            </a:r>
            <a:r>
              <a:rPr lang="en-US" dirty="0"/>
              <a:t>, or how they </a:t>
            </a:r>
            <a:r>
              <a:rPr lang="en-US" b="1" dirty="0"/>
              <a:t>grow over time</a:t>
            </a:r>
            <a:r>
              <a:rPr lang="en-US" dirty="0"/>
              <a:t>.</a:t>
            </a:r>
            <a:br>
              <a:rPr lang="en-US" dirty="0"/>
            </a:br>
            <a:endParaRPr lang="en-US" dirty="0"/>
          </a:p>
          <a:p>
            <a:r>
              <a:rPr lang="en-US" dirty="0"/>
              <a:t>In reality, growth, leadership, and long-term success are driven more by </a:t>
            </a:r>
            <a:r>
              <a:rPr lang="en-US" b="1" dirty="0"/>
              <a:t>patterns</a:t>
            </a:r>
            <a:r>
              <a:rPr lang="en-US" dirty="0"/>
              <a:t>—how people </a:t>
            </a:r>
            <a:r>
              <a:rPr lang="en-US" i="1" dirty="0"/>
              <a:t>consistently show up</a:t>
            </a:r>
            <a:r>
              <a:rPr lang="en-US" dirty="0"/>
              <a:t>.</a:t>
            </a:r>
            <a:br>
              <a:rPr lang="en-US" dirty="0"/>
            </a:br>
            <a:endParaRPr lang="en-US" dirty="0"/>
          </a:p>
          <a:p>
            <a:r>
              <a:rPr lang="en-US" dirty="0"/>
              <a:t>What I’ve been exploring is a </a:t>
            </a:r>
            <a:r>
              <a:rPr lang="en-US" b="1" dirty="0"/>
              <a:t>lightweight framework</a:t>
            </a:r>
            <a:r>
              <a:rPr lang="en-US" dirty="0"/>
              <a:t> that shifts development from something </a:t>
            </a:r>
            <a:r>
              <a:rPr lang="en-US" i="1" dirty="0"/>
              <a:t>periodic</a:t>
            </a:r>
            <a:r>
              <a:rPr lang="en-US" dirty="0"/>
              <a:t>…</a:t>
            </a:r>
          </a:p>
          <a:p>
            <a:r>
              <a:rPr lang="en-US" dirty="0"/>
              <a:t>to something </a:t>
            </a:r>
            <a:r>
              <a:rPr lang="en-US" b="1" dirty="0"/>
              <a:t>continuous, shared, and visible</a:t>
            </a:r>
            <a:r>
              <a:rPr lang="en-US" dirty="0"/>
              <a:t>.</a:t>
            </a:r>
            <a:br>
              <a:rPr lang="en-US" dirty="0"/>
            </a:br>
            <a:endParaRPr lang="en-US" dirty="0"/>
          </a:p>
          <a:p>
            <a:r>
              <a:rPr lang="en-US" dirty="0"/>
              <a:t>And that led me to this concept:</a:t>
            </a:r>
          </a:p>
          <a:p>
            <a:r>
              <a:rPr lang="en-US" b="1" dirty="0"/>
              <a:t>The Exchange Journal.</a:t>
            </a:r>
            <a:endParaRPr lang="en-US" dirty="0"/>
          </a:p>
        </p:txBody>
      </p:sp>
      <p:sp>
        <p:nvSpPr>
          <p:cNvPr id="4" name="Slide Number Placeholder 3"/>
          <p:cNvSpPr>
            <a:spLocks noGrp="1"/>
          </p:cNvSpPr>
          <p:nvPr>
            <p:ph type="sldNum" sz="quarter" idx="5"/>
          </p:nvPr>
        </p:nvSpPr>
        <p:spPr/>
        <p:txBody>
          <a:bodyPr/>
          <a:lstStyle/>
          <a:p>
            <a:fld id="{9FF60CC7-E608-B14E-92E2-29CAE9C9BFA3}" type="slidenum">
              <a:rPr lang="en-US" smtClean="0"/>
              <a:t>1</a:t>
            </a:fld>
            <a:endParaRPr lang="en-US"/>
          </a:p>
        </p:txBody>
      </p:sp>
    </p:spTree>
    <p:extLst>
      <p:ext uri="{BB962C8B-B14F-4D97-AF65-F5344CB8AC3E}">
        <p14:creationId xmlns:p14="http://schemas.microsoft.com/office/powerpoint/2010/main" val="3036481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Exchange Journal in place, </a:t>
            </a:r>
          </a:p>
          <a:p>
            <a:r>
              <a:rPr lang="en-US" dirty="0"/>
              <a:t>development is </a:t>
            </a:r>
            <a:r>
              <a:rPr lang="en-US" b="1" dirty="0"/>
              <a:t>more intentional </a:t>
            </a:r>
            <a:r>
              <a:rPr lang="en-US" b="0" dirty="0"/>
              <a:t>and</a:t>
            </a:r>
            <a:r>
              <a:rPr lang="en-US" dirty="0"/>
              <a:t> we create a stronger foundation for </a:t>
            </a:r>
            <a:r>
              <a:rPr lang="en-US" b="1" dirty="0"/>
              <a:t>growth</a:t>
            </a:r>
            <a:r>
              <a:rPr lang="en-US" dirty="0"/>
              <a:t>.</a:t>
            </a:r>
          </a:p>
          <a:p>
            <a:r>
              <a:rPr lang="en-US" dirty="0"/>
              <a:t>People feel </a:t>
            </a:r>
            <a:r>
              <a:rPr lang="en-US" b="1" dirty="0"/>
              <a:t>seen</a:t>
            </a:r>
            <a:r>
              <a:rPr lang="en-US" dirty="0"/>
              <a:t>—not just for what they deliver, but for </a:t>
            </a:r>
            <a:r>
              <a:rPr lang="en-US" i="1" dirty="0"/>
              <a:t>how they contribute</a:t>
            </a:r>
            <a:r>
              <a:rPr lang="en-US" dirty="0"/>
              <a:t>.</a:t>
            </a:r>
          </a:p>
          <a:p>
            <a:endParaRPr lang="en-US" dirty="0"/>
          </a:p>
          <a:p>
            <a:r>
              <a:rPr lang="en-US" dirty="0"/>
              <a:t>Leaders can make </a:t>
            </a:r>
            <a:r>
              <a:rPr lang="en-US" b="1" dirty="0"/>
              <a:t>better, more consistent decisions</a:t>
            </a:r>
            <a:r>
              <a:rPr lang="en-US" dirty="0"/>
              <a:t> about opportunities.</a:t>
            </a:r>
          </a:p>
          <a:p>
            <a:r>
              <a:rPr lang="en-US" dirty="0"/>
              <a:t>And over time, that reduces </a:t>
            </a:r>
            <a:r>
              <a:rPr lang="en-US" b="1" dirty="0"/>
              <a:t>churn</a:t>
            </a:r>
            <a:r>
              <a:rPr lang="en-US" dirty="0"/>
              <a:t>—because people can actually </a:t>
            </a:r>
            <a:r>
              <a:rPr lang="en-US" i="1" dirty="0"/>
              <a:t>see a path forward</a:t>
            </a:r>
            <a:r>
              <a:rPr lang="en-US" dirty="0"/>
              <a:t>.</a:t>
            </a:r>
          </a:p>
          <a:p>
            <a:endParaRPr lang="en-US" dirty="0"/>
          </a:p>
          <a:p>
            <a:r>
              <a:rPr lang="en-US" dirty="0"/>
              <a:t>But more importantly, it shifts </a:t>
            </a:r>
            <a:r>
              <a:rPr lang="en-US" b="1" dirty="0"/>
              <a:t>culture</a:t>
            </a:r>
            <a:r>
              <a:rPr lang="en-US" dirty="0"/>
              <a:t>.</a:t>
            </a:r>
          </a:p>
          <a:p>
            <a:r>
              <a:rPr lang="en-US" dirty="0"/>
              <a:t>Development becomes something we do </a:t>
            </a:r>
            <a:r>
              <a:rPr lang="en-US" b="1" dirty="0"/>
              <a:t>continuously</a:t>
            </a:r>
            <a:r>
              <a:rPr lang="en-US" dirty="0"/>
              <a:t>—not something that happens once or twice a year.</a:t>
            </a:r>
            <a:br>
              <a:rPr lang="en-US" dirty="0"/>
            </a:br>
            <a:endParaRPr lang="en-US" dirty="0"/>
          </a:p>
          <a:p>
            <a:r>
              <a:rPr lang="en-US" dirty="0"/>
              <a:t>At the end of the day, this is a </a:t>
            </a:r>
            <a:r>
              <a:rPr lang="en-US" b="1" dirty="0"/>
              <a:t>small, intentional shift</a:t>
            </a:r>
            <a:r>
              <a:rPr lang="en-US" dirty="0"/>
              <a:t>.</a:t>
            </a:r>
          </a:p>
          <a:p>
            <a:r>
              <a:rPr lang="en-US" dirty="0"/>
              <a:t>Not a new system… not more process…</a:t>
            </a:r>
          </a:p>
          <a:p>
            <a:r>
              <a:rPr lang="en-US" dirty="0"/>
              <a:t>Just a more consistent way to </a:t>
            </a:r>
            <a:r>
              <a:rPr lang="en-US" b="1" dirty="0"/>
              <a:t>see our people</a:t>
            </a:r>
            <a:r>
              <a:rPr lang="en-US" dirty="0"/>
              <a:t>.</a:t>
            </a:r>
            <a:br>
              <a:rPr lang="en-US" dirty="0"/>
            </a:br>
            <a:endParaRPr lang="en-US" dirty="0"/>
          </a:p>
          <a:p>
            <a:r>
              <a:rPr lang="en-US" dirty="0"/>
              <a:t>Because when we can see how people are </a:t>
            </a:r>
            <a:r>
              <a:rPr lang="en-US" b="1" dirty="0"/>
              <a:t>showing up</a:t>
            </a:r>
            <a:r>
              <a:rPr lang="en-US" dirty="0"/>
              <a:t>—how they think, how they contribute, how they grow—</a:t>
            </a:r>
          </a:p>
          <a:p>
            <a:r>
              <a:rPr lang="en-US" dirty="0"/>
              <a:t>We can make better decisions…</a:t>
            </a:r>
          </a:p>
          <a:p>
            <a:r>
              <a:rPr lang="en-US" dirty="0"/>
              <a:t>not just about </a:t>
            </a:r>
            <a:r>
              <a:rPr lang="en-US" b="1" dirty="0"/>
              <a:t>work</a:t>
            </a:r>
            <a:r>
              <a:rPr lang="en-US" dirty="0"/>
              <a:t>…</a:t>
            </a:r>
          </a:p>
          <a:p>
            <a:r>
              <a:rPr lang="en-US" dirty="0"/>
              <a:t>…but about </a:t>
            </a:r>
            <a:r>
              <a:rPr lang="en-US" b="1" dirty="0"/>
              <a:t>opportunity</a:t>
            </a:r>
            <a:r>
              <a:rPr lang="en-US" dirty="0"/>
              <a:t>.</a:t>
            </a:r>
          </a:p>
        </p:txBody>
      </p:sp>
      <p:sp>
        <p:nvSpPr>
          <p:cNvPr id="4" name="Slide Number Placeholder 3"/>
          <p:cNvSpPr>
            <a:spLocks noGrp="1"/>
          </p:cNvSpPr>
          <p:nvPr>
            <p:ph type="sldNum" sz="quarter" idx="5"/>
          </p:nvPr>
        </p:nvSpPr>
        <p:spPr/>
        <p:txBody>
          <a:bodyPr/>
          <a:lstStyle/>
          <a:p>
            <a:fld id="{9FF60CC7-E608-B14E-92E2-29CAE9C9BFA3}" type="slidenum">
              <a:rPr lang="en-US" smtClean="0"/>
              <a:t>10</a:t>
            </a:fld>
            <a:endParaRPr lang="en-US"/>
          </a:p>
        </p:txBody>
      </p:sp>
    </p:spTree>
    <p:extLst>
      <p:ext uri="{BB962C8B-B14F-4D97-AF65-F5344CB8AC3E}">
        <p14:creationId xmlns:p14="http://schemas.microsoft.com/office/powerpoint/2010/main" val="3920479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if we can do that </a:t>
            </a:r>
            <a:r>
              <a:rPr lang="en-US" i="1" dirty="0"/>
              <a:t>consistently</a:t>
            </a:r>
            <a:r>
              <a:rPr lang="en-US" dirty="0"/>
              <a:t>—even in </a:t>
            </a:r>
            <a:r>
              <a:rPr lang="en-US" i="1" dirty="0"/>
              <a:t>small ways</a:t>
            </a:r>
            <a:r>
              <a:rPr lang="en-US" dirty="0"/>
              <a:t>…</a:t>
            </a:r>
          </a:p>
          <a:p>
            <a:endParaRPr lang="en-US" dirty="0"/>
          </a:p>
          <a:p>
            <a:r>
              <a:rPr lang="en-US" dirty="0"/>
              <a:t>We’re not just </a:t>
            </a:r>
            <a:r>
              <a:rPr lang="en-US" b="1" dirty="0"/>
              <a:t>managing teams</a:t>
            </a:r>
            <a:r>
              <a:rPr lang="en-US" dirty="0"/>
              <a:t>…</a:t>
            </a:r>
          </a:p>
          <a:p>
            <a:r>
              <a:rPr lang="en-US" b="1" dirty="0"/>
              <a:t>…we’re developing people.</a:t>
            </a:r>
          </a:p>
          <a:p>
            <a:endParaRPr lang="en-US" b="1" dirty="0"/>
          </a:p>
          <a:p>
            <a:r>
              <a:rPr lang="en-US" dirty="0"/>
              <a:t>If this spoke to you, the QR code at the bottom of the slide will take you to an implementation guide with practical ways to adapt Exchange Journal into your own development practices.</a:t>
            </a:r>
          </a:p>
          <a:p>
            <a:endParaRPr lang="en-US" dirty="0"/>
          </a:p>
          <a:p>
            <a:r>
              <a:rPr lang="en-US" dirty="0"/>
              <a:t>Thank you. </a:t>
            </a:r>
          </a:p>
        </p:txBody>
      </p:sp>
      <p:sp>
        <p:nvSpPr>
          <p:cNvPr id="4" name="Slide Number Placeholder 3"/>
          <p:cNvSpPr>
            <a:spLocks noGrp="1"/>
          </p:cNvSpPr>
          <p:nvPr>
            <p:ph type="sldNum" sz="quarter" idx="5"/>
          </p:nvPr>
        </p:nvSpPr>
        <p:spPr/>
        <p:txBody>
          <a:bodyPr/>
          <a:lstStyle/>
          <a:p>
            <a:fld id="{9FF60CC7-E608-B14E-92E2-29CAE9C9BFA3}" type="slidenum">
              <a:rPr lang="en-US" smtClean="0"/>
              <a:t>11</a:t>
            </a:fld>
            <a:endParaRPr lang="en-US"/>
          </a:p>
        </p:txBody>
      </p:sp>
    </p:spTree>
    <p:extLst>
      <p:ext uri="{BB962C8B-B14F-4D97-AF65-F5344CB8AC3E}">
        <p14:creationId xmlns:p14="http://schemas.microsoft.com/office/powerpoint/2010/main" val="37683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tend to rely on </a:t>
            </a:r>
            <a:r>
              <a:rPr lang="en-US" b="1" dirty="0"/>
              <a:t>performance reviews</a:t>
            </a:r>
            <a:r>
              <a:rPr lang="en-US" dirty="0"/>
              <a:t>, </a:t>
            </a:r>
            <a:r>
              <a:rPr lang="en-US" b="1" dirty="0"/>
              <a:t>check-ins</a:t>
            </a:r>
            <a:r>
              <a:rPr lang="en-US" dirty="0"/>
              <a:t>, or </a:t>
            </a:r>
            <a:r>
              <a:rPr lang="en-US" b="1" dirty="0"/>
              <a:t>project outcomes</a:t>
            </a:r>
            <a:r>
              <a:rPr lang="en-US" dirty="0"/>
              <a:t> to understand our people.</a:t>
            </a:r>
            <a:br>
              <a:rPr lang="en-US" dirty="0"/>
            </a:br>
            <a:endParaRPr lang="en-US" dirty="0"/>
          </a:p>
          <a:p>
            <a:r>
              <a:rPr lang="en-US" dirty="0"/>
              <a:t>But those moments are </a:t>
            </a:r>
            <a:r>
              <a:rPr lang="en-US" i="1" dirty="0"/>
              <a:t>infrequent</a:t>
            </a:r>
            <a:r>
              <a:rPr lang="en-US" dirty="0"/>
              <a:t>—and often </a:t>
            </a:r>
            <a:r>
              <a:rPr lang="en-US" i="1" dirty="0"/>
              <a:t>incomplete</a:t>
            </a:r>
            <a:r>
              <a:rPr lang="en-US" dirty="0"/>
              <a:t>.</a:t>
            </a:r>
          </a:p>
          <a:p>
            <a:r>
              <a:rPr lang="en-US" dirty="0"/>
              <a:t>They don’t fully capture how someone </a:t>
            </a:r>
            <a:r>
              <a:rPr lang="en-US" b="1" dirty="0"/>
              <a:t>collaborates</a:t>
            </a:r>
            <a:r>
              <a:rPr lang="en-US" dirty="0"/>
              <a:t>, </a:t>
            </a:r>
            <a:r>
              <a:rPr lang="en-US" b="1" dirty="0"/>
              <a:t>adapts</a:t>
            </a:r>
            <a:r>
              <a:rPr lang="en-US" dirty="0"/>
              <a:t>, </a:t>
            </a:r>
            <a:r>
              <a:rPr lang="en-US" b="1" dirty="0"/>
              <a:t>leads</a:t>
            </a:r>
            <a:r>
              <a:rPr lang="en-US" dirty="0"/>
              <a:t>, or contributes </a:t>
            </a:r>
            <a:r>
              <a:rPr lang="en-US" i="1" dirty="0"/>
              <a:t>over time</a:t>
            </a:r>
            <a:r>
              <a:rPr lang="en-US" dirty="0"/>
              <a:t>.</a:t>
            </a:r>
            <a:br>
              <a:rPr lang="en-US" dirty="0"/>
            </a:br>
            <a:endParaRPr lang="en-US" dirty="0"/>
          </a:p>
          <a:p>
            <a:r>
              <a:rPr lang="en-US" dirty="0"/>
              <a:t>As a result, development becomes </a:t>
            </a:r>
            <a:r>
              <a:rPr lang="en-US" b="1" dirty="0"/>
              <a:t>reactive</a:t>
            </a:r>
            <a:r>
              <a:rPr lang="en-US" dirty="0"/>
              <a:t>.</a:t>
            </a:r>
          </a:p>
          <a:p>
            <a:r>
              <a:rPr lang="en-US" dirty="0"/>
              <a:t>Opportunities come up, and we make decisions based on what we </a:t>
            </a:r>
            <a:r>
              <a:rPr lang="en-US" i="1" dirty="0"/>
              <a:t>remember</a:t>
            </a:r>
            <a:r>
              <a:rPr lang="en-US" dirty="0"/>
              <a:t>—not what we’ve </a:t>
            </a:r>
            <a:r>
              <a:rPr lang="en-US" i="1" dirty="0"/>
              <a:t>consistently observed</a:t>
            </a:r>
            <a:r>
              <a:rPr lang="en-US" dirty="0"/>
              <a:t>.</a:t>
            </a:r>
            <a:br>
              <a:rPr lang="en-US" dirty="0"/>
            </a:br>
            <a:endParaRPr lang="en-US" dirty="0"/>
          </a:p>
          <a:p>
            <a:r>
              <a:rPr lang="en-US" dirty="0"/>
              <a:t>So the gap isn’t </a:t>
            </a:r>
            <a:r>
              <a:rPr lang="en-US" b="1" dirty="0"/>
              <a:t>effort</a:t>
            </a:r>
            <a:r>
              <a:rPr lang="en-US" dirty="0"/>
              <a:t>.</a:t>
            </a:r>
            <a:br>
              <a:rPr lang="en-US" dirty="0"/>
            </a:br>
            <a:r>
              <a:rPr lang="en-US" dirty="0"/>
              <a:t>It’s not </a:t>
            </a:r>
            <a:r>
              <a:rPr lang="en-US" b="1" dirty="0"/>
              <a:t>intention</a:t>
            </a:r>
            <a:r>
              <a:rPr lang="en-US" dirty="0"/>
              <a:t>.</a:t>
            </a:r>
          </a:p>
          <a:p>
            <a:endParaRPr lang="en-US" dirty="0"/>
          </a:p>
          <a:p>
            <a:r>
              <a:rPr lang="en-US" dirty="0"/>
              <a:t>The gap is </a:t>
            </a:r>
            <a:r>
              <a:rPr lang="en-US" b="1" dirty="0"/>
              <a:t>visibility—and consistency</a:t>
            </a:r>
            <a:r>
              <a:rPr lang="en-US" dirty="0"/>
              <a:t>.</a:t>
            </a:r>
          </a:p>
        </p:txBody>
      </p:sp>
      <p:sp>
        <p:nvSpPr>
          <p:cNvPr id="4" name="Slide Number Placeholder 3"/>
          <p:cNvSpPr>
            <a:spLocks noGrp="1"/>
          </p:cNvSpPr>
          <p:nvPr>
            <p:ph type="sldNum" sz="quarter" idx="5"/>
          </p:nvPr>
        </p:nvSpPr>
        <p:spPr/>
        <p:txBody>
          <a:bodyPr/>
          <a:lstStyle/>
          <a:p>
            <a:fld id="{9FF60CC7-E608-B14E-92E2-29CAE9C9BFA3}" type="slidenum">
              <a:rPr lang="en-US" smtClean="0"/>
              <a:t>2</a:t>
            </a:fld>
            <a:endParaRPr lang="en-US"/>
          </a:p>
        </p:txBody>
      </p:sp>
    </p:spTree>
    <p:extLst>
      <p:ext uri="{BB962C8B-B14F-4D97-AF65-F5344CB8AC3E}">
        <p14:creationId xmlns:p14="http://schemas.microsoft.com/office/powerpoint/2010/main" val="1581089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show of hands—</a:t>
            </a:r>
          </a:p>
          <a:p>
            <a:r>
              <a:rPr lang="en-US" dirty="0"/>
              <a:t>How many of you are using something like this today to track development?</a:t>
            </a:r>
          </a:p>
          <a:p>
            <a:r>
              <a:rPr lang="en-US" i="1" dirty="0"/>
              <a:t>Pause, scan the room, acknowledge</a:t>
            </a:r>
            <a:endParaRPr lang="en-US" dirty="0"/>
          </a:p>
          <a:p>
            <a:br>
              <a:rPr lang="en-US" dirty="0"/>
            </a:br>
            <a:r>
              <a:rPr lang="en-US" dirty="0"/>
              <a:t>For those of you who raised your hands—</a:t>
            </a:r>
          </a:p>
          <a:p>
            <a:r>
              <a:rPr lang="en-US" dirty="0"/>
              <a:t>How’s that working for you?</a:t>
            </a:r>
          </a:p>
          <a:p>
            <a:r>
              <a:rPr lang="en-US" dirty="0"/>
              <a:t>What’s participation like?</a:t>
            </a:r>
          </a:p>
          <a:p>
            <a:r>
              <a:rPr lang="en-US" dirty="0"/>
              <a:t>Does it actually show you how people are growing?</a:t>
            </a:r>
          </a:p>
          <a:p>
            <a:r>
              <a:rPr lang="en-US" i="1" dirty="0"/>
              <a:t>Optional: take 1 quick response, or nod and move on</a:t>
            </a:r>
            <a:endParaRPr lang="en-US" dirty="0"/>
          </a:p>
          <a:p>
            <a:br>
              <a:rPr lang="en-US" dirty="0"/>
            </a:br>
            <a:r>
              <a:rPr lang="en-US" dirty="0"/>
              <a:t>What I typically see—and what I’ve experienced—is…</a:t>
            </a:r>
          </a:p>
          <a:p>
            <a:r>
              <a:rPr lang="en-US" dirty="0"/>
              <a:t>It </a:t>
            </a:r>
            <a:r>
              <a:rPr lang="en-US" i="1" dirty="0"/>
              <a:t>kind of works</a:t>
            </a:r>
            <a:r>
              <a:rPr lang="en-US" dirty="0"/>
              <a:t>…</a:t>
            </a:r>
          </a:p>
          <a:p>
            <a:r>
              <a:rPr lang="en-US" dirty="0"/>
              <a:t>until it doesn’t.</a:t>
            </a:r>
          </a:p>
          <a:p>
            <a:br>
              <a:rPr lang="en-US" dirty="0"/>
            </a:br>
            <a:r>
              <a:rPr lang="en-US" dirty="0"/>
              <a:t>Over time, development becomes something we </a:t>
            </a:r>
            <a:r>
              <a:rPr lang="en-US" i="1" dirty="0"/>
              <a:t>intend</a:t>
            </a:r>
            <a:r>
              <a:rPr lang="en-US" dirty="0"/>
              <a:t> to track…</a:t>
            </a:r>
          </a:p>
          <a:p>
            <a:r>
              <a:rPr lang="en-US" dirty="0"/>
              <a:t>but don’t always </a:t>
            </a:r>
            <a:r>
              <a:rPr lang="en-US" b="1" dirty="0"/>
              <a:t>see clearly</a:t>
            </a:r>
            <a:r>
              <a:rPr lang="en-US" dirty="0"/>
              <a:t>.</a:t>
            </a:r>
          </a:p>
        </p:txBody>
      </p:sp>
      <p:sp>
        <p:nvSpPr>
          <p:cNvPr id="4" name="Slide Number Placeholder 3"/>
          <p:cNvSpPr>
            <a:spLocks noGrp="1"/>
          </p:cNvSpPr>
          <p:nvPr>
            <p:ph type="sldNum" sz="quarter" idx="5"/>
          </p:nvPr>
        </p:nvSpPr>
        <p:spPr/>
        <p:txBody>
          <a:bodyPr/>
          <a:lstStyle/>
          <a:p>
            <a:fld id="{9FF60CC7-E608-B14E-92E2-29CAE9C9BFA3}" type="slidenum">
              <a:rPr lang="en-US" smtClean="0"/>
              <a:t>3</a:t>
            </a:fld>
            <a:endParaRPr lang="en-US"/>
          </a:p>
        </p:txBody>
      </p:sp>
    </p:spTree>
    <p:extLst>
      <p:ext uri="{BB962C8B-B14F-4D97-AF65-F5344CB8AC3E}">
        <p14:creationId xmlns:p14="http://schemas.microsoft.com/office/powerpoint/2010/main" val="4289298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Introduce the Concept (Clear + Confident)</a:t>
            </a:r>
          </a:p>
          <a:p>
            <a:r>
              <a:rPr lang="en-US" dirty="0"/>
              <a:t>The Exchange Journal is a </a:t>
            </a:r>
            <a:r>
              <a:rPr lang="en-US" b="1" dirty="0"/>
              <a:t>lightweight, ongoing reflection framework</a:t>
            </a:r>
            <a:r>
              <a:rPr lang="en-US" dirty="0"/>
              <a:t> designed to be used in collaboration tools to make development </a:t>
            </a:r>
            <a:r>
              <a:rPr lang="en-US" b="1" dirty="0"/>
              <a:t>visible over time</a:t>
            </a:r>
            <a:r>
              <a:rPr lang="en-US" dirty="0"/>
              <a:t>.</a:t>
            </a:r>
          </a:p>
          <a:p>
            <a:endParaRPr lang="en-US" dirty="0"/>
          </a:p>
          <a:p>
            <a:r>
              <a:rPr lang="en-US" dirty="0"/>
              <a:t>What do you need? </a:t>
            </a:r>
          </a:p>
          <a:p>
            <a:r>
              <a:rPr lang="en-US" dirty="0"/>
              <a:t>Intake form, table/repository, and desire to develop your teams even better. </a:t>
            </a:r>
            <a:br>
              <a:rPr lang="en-US" dirty="0"/>
            </a:br>
            <a:endParaRPr lang="en-US" dirty="0"/>
          </a:p>
          <a:p>
            <a:r>
              <a:rPr lang="en-US" dirty="0"/>
              <a:t>It’s not a formal system—and it’s not meant to be another </a:t>
            </a:r>
            <a:r>
              <a:rPr lang="en-US" i="1" dirty="0"/>
              <a:t>heavy process</a:t>
            </a:r>
            <a:r>
              <a:rPr lang="en-US" dirty="0"/>
              <a:t>.</a:t>
            </a:r>
          </a:p>
          <a:p>
            <a:r>
              <a:rPr lang="en-US" dirty="0"/>
              <a:t>It’s using a </a:t>
            </a:r>
            <a:r>
              <a:rPr lang="en-US" b="1" dirty="0"/>
              <a:t>shared space, form and/or collaboration tool,</a:t>
            </a:r>
            <a:r>
              <a:rPr lang="en-US" dirty="0"/>
              <a:t> where both the team member and the manager contribute.</a:t>
            </a:r>
          </a:p>
          <a:p>
            <a:endParaRPr lang="en-US" dirty="0"/>
          </a:p>
          <a:p>
            <a:r>
              <a:rPr lang="en-US" dirty="0"/>
              <a:t>The focus isn’t just on </a:t>
            </a:r>
            <a:r>
              <a:rPr lang="en-US" i="1" dirty="0"/>
              <a:t>what</a:t>
            </a:r>
            <a:r>
              <a:rPr lang="en-US" dirty="0"/>
              <a:t> someone did—but </a:t>
            </a:r>
            <a:r>
              <a:rPr lang="en-US" b="1" dirty="0"/>
              <a:t>how</a:t>
            </a:r>
            <a:r>
              <a:rPr lang="en-US" dirty="0"/>
              <a:t> they did it.</a:t>
            </a:r>
          </a:p>
          <a:p>
            <a:r>
              <a:rPr lang="en-US" dirty="0"/>
              <a:t>How they approached a problem…</a:t>
            </a:r>
            <a:br>
              <a:rPr lang="en-US" dirty="0"/>
            </a:br>
            <a:r>
              <a:rPr lang="en-US" dirty="0"/>
              <a:t>how they communicated…</a:t>
            </a:r>
            <a:br>
              <a:rPr lang="en-US" dirty="0"/>
            </a:br>
            <a:r>
              <a:rPr lang="en-US" dirty="0"/>
              <a:t>where they took initiative.</a:t>
            </a:r>
            <a:br>
              <a:rPr lang="en-US" dirty="0"/>
            </a:br>
            <a:endParaRPr lang="en-US" dirty="0"/>
          </a:p>
          <a:p>
            <a:r>
              <a:rPr lang="en-US" dirty="0"/>
              <a:t>Over time, it creates a </a:t>
            </a:r>
            <a:r>
              <a:rPr lang="en-US" b="1" dirty="0"/>
              <a:t>continuous, low-effort way</a:t>
            </a:r>
            <a:r>
              <a:rPr lang="en-US" dirty="0"/>
              <a:t> to capture how people are </a:t>
            </a:r>
            <a:r>
              <a:rPr lang="en-US" i="1" dirty="0"/>
              <a:t>growing</a:t>
            </a:r>
            <a:r>
              <a:rPr lang="en-US" dirty="0"/>
              <a:t>, </a:t>
            </a:r>
            <a:r>
              <a:rPr lang="en-US" i="1" dirty="0"/>
              <a:t>contributing</a:t>
            </a:r>
            <a:r>
              <a:rPr lang="en-US" dirty="0"/>
              <a:t>, and </a:t>
            </a:r>
            <a:r>
              <a:rPr lang="en-US" i="1" dirty="0"/>
              <a:t>evolving</a:t>
            </a:r>
            <a:r>
              <a:rPr lang="en-US" dirty="0"/>
              <a:t> within the team.</a:t>
            </a:r>
          </a:p>
          <a:p>
            <a:endParaRPr lang="en-US" dirty="0"/>
          </a:p>
          <a:p>
            <a:r>
              <a:rPr lang="en-US" dirty="0"/>
              <a:t>And importantly, it’s not </a:t>
            </a:r>
            <a:r>
              <a:rPr lang="en-US" i="1" dirty="0"/>
              <a:t>top-down</a:t>
            </a:r>
            <a:r>
              <a:rPr lang="en-US" dirty="0"/>
              <a:t>.</a:t>
            </a:r>
          </a:p>
          <a:p>
            <a:r>
              <a:rPr lang="en-US" dirty="0"/>
              <a:t>It’s a </a:t>
            </a:r>
            <a:r>
              <a:rPr lang="en-US" b="1" dirty="0"/>
              <a:t>shared process</a:t>
            </a:r>
            <a:r>
              <a:rPr lang="en-US" dirty="0"/>
              <a:t>, where development is happening </a:t>
            </a:r>
            <a:r>
              <a:rPr lang="en-US" i="1" dirty="0"/>
              <a:t>with someone</a:t>
            </a:r>
            <a:r>
              <a:rPr lang="en-US" dirty="0"/>
              <a:t>—not </a:t>
            </a:r>
            <a:r>
              <a:rPr lang="en-US" i="1" dirty="0"/>
              <a:t>to them</a:t>
            </a:r>
            <a:r>
              <a:rPr lang="en-US" dirty="0"/>
              <a:t>.</a:t>
            </a:r>
          </a:p>
        </p:txBody>
      </p:sp>
      <p:sp>
        <p:nvSpPr>
          <p:cNvPr id="4" name="Slide Number Placeholder 3"/>
          <p:cNvSpPr>
            <a:spLocks noGrp="1"/>
          </p:cNvSpPr>
          <p:nvPr>
            <p:ph type="sldNum" sz="quarter" idx="5"/>
          </p:nvPr>
        </p:nvSpPr>
        <p:spPr/>
        <p:txBody>
          <a:bodyPr/>
          <a:lstStyle/>
          <a:p>
            <a:fld id="{9FF60CC7-E608-B14E-92E2-29CAE9C9BFA3}" type="slidenum">
              <a:rPr lang="en-US" smtClean="0"/>
              <a:t>4</a:t>
            </a:fld>
            <a:endParaRPr lang="en-US"/>
          </a:p>
        </p:txBody>
      </p:sp>
    </p:spTree>
    <p:extLst>
      <p:ext uri="{BB962C8B-B14F-4D97-AF65-F5344CB8AC3E}">
        <p14:creationId xmlns:p14="http://schemas.microsoft.com/office/powerpoint/2010/main" val="3894844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D1280-6CCD-4C25-1472-E2729CE914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264BF7-1299-EC98-7ED9-5BE8152B18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594D07-FC2B-0BC5-7E61-C21531FC5237}"/>
              </a:ext>
            </a:extLst>
          </p:cNvPr>
          <p:cNvSpPr>
            <a:spLocks noGrp="1"/>
          </p:cNvSpPr>
          <p:nvPr>
            <p:ph type="body" idx="1"/>
          </p:nvPr>
        </p:nvSpPr>
        <p:spPr/>
        <p:txBody>
          <a:bodyPr/>
          <a:lstStyle/>
          <a:p>
            <a:r>
              <a:rPr lang="en-US" b="1" dirty="0"/>
              <a:t>Transition In</a:t>
            </a:r>
          </a:p>
          <a:p>
            <a:r>
              <a:rPr lang="en-US" dirty="0"/>
              <a:t>So up to this point, we’ve talked about what this is… and why it matters.</a:t>
            </a:r>
          </a:p>
          <a:p>
            <a:r>
              <a:rPr lang="en-US" dirty="0"/>
              <a:t>But for this to actually work, it needs a bit more </a:t>
            </a:r>
            <a:r>
              <a:rPr lang="en-US" b="1" dirty="0"/>
              <a:t>structure</a:t>
            </a:r>
            <a:r>
              <a:rPr lang="en-US" dirty="0"/>
              <a:t>—something simple, but repeatable.</a:t>
            </a:r>
          </a:p>
          <a:p>
            <a:endParaRPr lang="en-US" dirty="0"/>
          </a:p>
          <a:p>
            <a:r>
              <a:rPr lang="en-US" b="1" dirty="0"/>
              <a:t>Reassure (Keep This Strong)</a:t>
            </a:r>
          </a:p>
          <a:p>
            <a:r>
              <a:rPr lang="en-US" dirty="0"/>
              <a:t>The Exchange Journal framework isn’t replacing traditional conversations—</a:t>
            </a:r>
          </a:p>
          <a:p>
            <a:r>
              <a:rPr lang="en-US" dirty="0"/>
              <a:t>it’s helping </a:t>
            </a:r>
            <a:r>
              <a:rPr lang="en-US" b="1" dirty="0"/>
              <a:t>guide and supplement</a:t>
            </a:r>
            <a:r>
              <a:rPr lang="en-US" dirty="0"/>
              <a:t> the development that’s already happening.</a:t>
            </a:r>
          </a:p>
          <a:p>
            <a:endParaRPr lang="en-US" dirty="0"/>
          </a:p>
          <a:p>
            <a:r>
              <a:rPr lang="en-US" b="1" dirty="0"/>
              <a:t>Anchor the Value</a:t>
            </a:r>
          </a:p>
          <a:p>
            <a:r>
              <a:rPr lang="en-US" dirty="0"/>
              <a:t>At its core, this is a </a:t>
            </a:r>
            <a:r>
              <a:rPr lang="en-US" i="1" dirty="0"/>
              <a:t>low-risk, high-reward</a:t>
            </a:r>
            <a:r>
              <a:rPr lang="en-US" dirty="0"/>
              <a:t> way to make development more </a:t>
            </a:r>
            <a:r>
              <a:rPr lang="en-US" b="1" dirty="0"/>
              <a:t>visible</a:t>
            </a:r>
            <a:r>
              <a:rPr lang="en-US" dirty="0"/>
              <a:t>.</a:t>
            </a:r>
          </a:p>
          <a:p>
            <a:endParaRPr lang="en-US" dirty="0"/>
          </a:p>
          <a:p>
            <a:r>
              <a:rPr lang="en-US" b="1" dirty="0"/>
              <a:t>Introduce the Model</a:t>
            </a:r>
          </a:p>
          <a:p>
            <a:r>
              <a:rPr lang="en-US" dirty="0"/>
              <a:t>At a high level, this works in </a:t>
            </a:r>
            <a:r>
              <a:rPr lang="en-US" b="1" dirty="0"/>
              <a:t>three steps</a:t>
            </a:r>
            <a:r>
              <a:rPr lang="en-US" dirty="0"/>
              <a:t>.</a:t>
            </a:r>
          </a:p>
          <a:p>
            <a:endParaRPr lang="en-US" dirty="0"/>
          </a:p>
          <a:p>
            <a:r>
              <a:rPr lang="en-US" b="1" dirty="0"/>
              <a:t>Step 1 — Capture</a:t>
            </a:r>
          </a:p>
          <a:p>
            <a:r>
              <a:rPr lang="en-US" dirty="0"/>
              <a:t>First, we </a:t>
            </a:r>
            <a:r>
              <a:rPr lang="en-US" b="1" dirty="0"/>
              <a:t>capture</a:t>
            </a:r>
            <a:r>
              <a:rPr lang="en-US" dirty="0"/>
              <a:t> development as it happens—</a:t>
            </a:r>
          </a:p>
          <a:p>
            <a:r>
              <a:rPr lang="en-US" dirty="0"/>
              <a:t>lightweight, easy to understand form, in the moment.</a:t>
            </a:r>
          </a:p>
          <a:p>
            <a:r>
              <a:rPr lang="en-US" dirty="0"/>
              <a:t>Not perfect… not polished…</a:t>
            </a:r>
          </a:p>
          <a:p>
            <a:r>
              <a:rPr lang="en-US" dirty="0"/>
              <a:t>just </a:t>
            </a:r>
            <a:r>
              <a:rPr lang="en-US" i="1" dirty="0"/>
              <a:t>captured while it’s still fresh</a:t>
            </a:r>
            <a:r>
              <a:rPr lang="en-US" dirty="0"/>
              <a:t>.</a:t>
            </a:r>
          </a:p>
          <a:p>
            <a:endParaRPr lang="en-US" dirty="0"/>
          </a:p>
          <a:p>
            <a:r>
              <a:rPr lang="en-US" b="1" dirty="0"/>
              <a:t>Step 2 — Structure</a:t>
            </a:r>
          </a:p>
          <a:p>
            <a:r>
              <a:rPr lang="en-US" dirty="0"/>
              <a:t>Second, we </a:t>
            </a:r>
            <a:r>
              <a:rPr lang="en-US" b="1" dirty="0"/>
              <a:t>structure</a:t>
            </a:r>
            <a:r>
              <a:rPr lang="en-US" dirty="0"/>
              <a:t> it—</a:t>
            </a:r>
          </a:p>
          <a:p>
            <a:r>
              <a:rPr lang="en-US" dirty="0"/>
              <a:t>Give categories to self-identify exchanges</a:t>
            </a:r>
          </a:p>
          <a:p>
            <a:r>
              <a:rPr lang="en-US" dirty="0"/>
              <a:t>so it doesn’t just live as scattered notes…</a:t>
            </a:r>
          </a:p>
          <a:p>
            <a:r>
              <a:rPr lang="en-US" dirty="0"/>
              <a:t>but starts to form </a:t>
            </a:r>
            <a:r>
              <a:rPr lang="en-US" b="1" dirty="0"/>
              <a:t>patterns over time</a:t>
            </a:r>
            <a:r>
              <a:rPr lang="en-US" dirty="0"/>
              <a:t>.</a:t>
            </a:r>
          </a:p>
          <a:p>
            <a:endParaRPr lang="en-US" dirty="0"/>
          </a:p>
          <a:p>
            <a:r>
              <a:rPr lang="en-US" b="1" dirty="0"/>
              <a:t>Step 3 — Apply (Updated + Stronger)</a:t>
            </a:r>
          </a:p>
          <a:p>
            <a:r>
              <a:rPr lang="en-US" dirty="0"/>
              <a:t>And third, we </a:t>
            </a:r>
            <a:r>
              <a:rPr lang="en-US" b="1" dirty="0"/>
              <a:t>apply</a:t>
            </a:r>
            <a:r>
              <a:rPr lang="en-US" dirty="0"/>
              <a:t> it—</a:t>
            </a:r>
          </a:p>
          <a:p>
            <a:r>
              <a:rPr lang="en-US" dirty="0"/>
              <a:t>bringing those patterns into </a:t>
            </a:r>
            <a:r>
              <a:rPr lang="en-US" b="1" dirty="0"/>
              <a:t>1:1s, decisions, and opportunities</a:t>
            </a:r>
            <a:r>
              <a:rPr lang="en-US" dirty="0"/>
              <a:t>.</a:t>
            </a:r>
            <a:br>
              <a:rPr lang="en-US" dirty="0"/>
            </a:br>
            <a:endParaRPr lang="en-US" dirty="0"/>
          </a:p>
          <a:p>
            <a:r>
              <a:rPr lang="en-US" dirty="0"/>
              <a:t>Instead of relying on memory…</a:t>
            </a:r>
            <a:br>
              <a:rPr lang="en-US" dirty="0"/>
            </a:br>
            <a:r>
              <a:rPr lang="en-US" dirty="0"/>
              <a:t>we’re working from something </a:t>
            </a:r>
            <a:r>
              <a:rPr lang="en-US" b="1" dirty="0"/>
              <a:t>shared, consistent, and visible</a:t>
            </a:r>
            <a:r>
              <a:rPr lang="en-US" dirty="0"/>
              <a:t>.</a:t>
            </a:r>
            <a:br>
              <a:rPr lang="en-US" dirty="0"/>
            </a:br>
            <a:endParaRPr lang="en-US" dirty="0"/>
          </a:p>
          <a:p>
            <a:r>
              <a:rPr lang="en-US" b="1" dirty="0"/>
              <a:t>Bridge Forward</a:t>
            </a:r>
          </a:p>
          <a:p>
            <a:r>
              <a:rPr lang="en-US" dirty="0"/>
              <a:t>Let me walk through what each of those looks like in practice.</a:t>
            </a:r>
          </a:p>
        </p:txBody>
      </p:sp>
      <p:sp>
        <p:nvSpPr>
          <p:cNvPr id="4" name="Slide Number Placeholder 3">
            <a:extLst>
              <a:ext uri="{FF2B5EF4-FFF2-40B4-BE49-F238E27FC236}">
                <a16:creationId xmlns:a16="http://schemas.microsoft.com/office/drawing/2014/main" id="{4F398C49-9B2F-060A-A65A-8053F0742EF1}"/>
              </a:ext>
            </a:extLst>
          </p:cNvPr>
          <p:cNvSpPr>
            <a:spLocks noGrp="1"/>
          </p:cNvSpPr>
          <p:nvPr>
            <p:ph type="sldNum" sz="quarter" idx="5"/>
          </p:nvPr>
        </p:nvSpPr>
        <p:spPr/>
        <p:txBody>
          <a:bodyPr/>
          <a:lstStyle/>
          <a:p>
            <a:fld id="{9FF60CC7-E608-B14E-92E2-29CAE9C9BFA3}" type="slidenum">
              <a:rPr lang="en-US" smtClean="0"/>
              <a:t>5</a:t>
            </a:fld>
            <a:endParaRPr lang="en-US"/>
          </a:p>
        </p:txBody>
      </p:sp>
    </p:spTree>
    <p:extLst>
      <p:ext uri="{BB962C8B-B14F-4D97-AF65-F5344CB8AC3E}">
        <p14:creationId xmlns:p14="http://schemas.microsoft.com/office/powerpoint/2010/main" val="3321597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C79C6-60F2-705C-54E4-C3CC7D621E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724CD2-0D4C-3A25-87A4-41D8DAA1FB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4EE563-A721-3EDD-BEB2-FD44A8F43014}"/>
              </a:ext>
            </a:extLst>
          </p:cNvPr>
          <p:cNvSpPr>
            <a:spLocks noGrp="1"/>
          </p:cNvSpPr>
          <p:nvPr>
            <p:ph type="body" idx="1"/>
          </p:nvPr>
        </p:nvSpPr>
        <p:spPr/>
        <p:txBody>
          <a:bodyPr/>
          <a:lstStyle/>
          <a:p>
            <a:r>
              <a:rPr lang="en-US" b="1" dirty="0"/>
              <a:t>Set the Step</a:t>
            </a:r>
          </a:p>
          <a:p>
            <a:r>
              <a:rPr lang="en-US" dirty="0"/>
              <a:t>The first piece is </a:t>
            </a:r>
            <a:r>
              <a:rPr lang="en-US" b="1" dirty="0"/>
              <a:t>capture</a:t>
            </a:r>
            <a:r>
              <a:rPr lang="en-US" dirty="0"/>
              <a:t>—how we collect these moments as they happen.</a:t>
            </a:r>
          </a:p>
          <a:p>
            <a:r>
              <a:rPr lang="en-US" dirty="0"/>
              <a:t>This is where the Exchange Journal lives in the </a:t>
            </a:r>
            <a:r>
              <a:rPr lang="en-US" i="1" dirty="0"/>
              <a:t>day-to-day</a:t>
            </a:r>
            <a:r>
              <a:rPr lang="en-US" dirty="0"/>
              <a:t>.</a:t>
            </a:r>
          </a:p>
          <a:p>
            <a:br>
              <a:rPr lang="en-US" dirty="0"/>
            </a:br>
            <a:endParaRPr lang="en-US" dirty="0"/>
          </a:p>
          <a:p>
            <a:r>
              <a:rPr lang="en-US" b="1" dirty="0"/>
              <a:t>Reinforce Simplicity</a:t>
            </a:r>
          </a:p>
          <a:p>
            <a:r>
              <a:rPr lang="en-US" dirty="0"/>
              <a:t>And the most important thing here—it has to stay </a:t>
            </a:r>
            <a:r>
              <a:rPr lang="en-US" b="1" dirty="0"/>
              <a:t>lightweight</a:t>
            </a:r>
            <a:r>
              <a:rPr lang="en-US" dirty="0"/>
              <a:t>.</a:t>
            </a:r>
          </a:p>
          <a:p>
            <a:r>
              <a:rPr lang="en-US" dirty="0"/>
              <a:t>This shouldn’t feel like a formality or another task.</a:t>
            </a:r>
          </a:p>
          <a:p>
            <a:r>
              <a:rPr lang="en-US" dirty="0"/>
              <a:t>It’s just a simple way to capture what’s </a:t>
            </a:r>
            <a:r>
              <a:rPr lang="en-US" i="1" dirty="0"/>
              <a:t>already happening</a:t>
            </a:r>
            <a:r>
              <a:rPr lang="en-US" dirty="0"/>
              <a:t>.</a:t>
            </a:r>
          </a:p>
          <a:p>
            <a:br>
              <a:rPr lang="en-US" dirty="0"/>
            </a:br>
            <a:endParaRPr lang="en-US" dirty="0"/>
          </a:p>
          <a:p>
            <a:r>
              <a:rPr lang="en-US" b="1" dirty="0"/>
              <a:t>Explain the Mechanism</a:t>
            </a:r>
          </a:p>
          <a:p>
            <a:r>
              <a:rPr lang="en-US" dirty="0"/>
              <a:t>This can be as simple as a form or a shared space—</a:t>
            </a:r>
          </a:p>
          <a:p>
            <a:r>
              <a:rPr lang="en-US" dirty="0"/>
              <a:t>something accessible to both the team member and the manager.</a:t>
            </a:r>
          </a:p>
          <a:p>
            <a:r>
              <a:rPr lang="en-US" dirty="0"/>
              <a:t>And it’s </a:t>
            </a:r>
            <a:r>
              <a:rPr lang="en-US" b="1" dirty="0"/>
              <a:t>bi-directional</a:t>
            </a:r>
            <a:r>
              <a:rPr lang="en-US" dirty="0"/>
              <a:t>—either side can add an entry.</a:t>
            </a:r>
          </a:p>
          <a:p>
            <a:br>
              <a:rPr lang="en-US" dirty="0"/>
            </a:br>
            <a:endParaRPr lang="en-US" dirty="0"/>
          </a:p>
          <a:p>
            <a:r>
              <a:rPr lang="en-US" b="1" dirty="0"/>
              <a:t>Walk Through What’s Captured</a:t>
            </a:r>
          </a:p>
          <a:p>
            <a:r>
              <a:rPr lang="en-US" dirty="0"/>
              <a:t>Each entry is intentionally simple.</a:t>
            </a:r>
          </a:p>
          <a:p>
            <a:r>
              <a:rPr lang="en-US" dirty="0"/>
              <a:t>A short title…</a:t>
            </a:r>
            <a:br>
              <a:rPr lang="en-US" dirty="0"/>
            </a:br>
            <a:r>
              <a:rPr lang="en-US" dirty="0"/>
              <a:t>what happened…</a:t>
            </a:r>
            <a:br>
              <a:rPr lang="en-US" dirty="0"/>
            </a:br>
            <a:r>
              <a:rPr lang="en-US" dirty="0"/>
              <a:t>a quick category…</a:t>
            </a:r>
            <a:br>
              <a:rPr lang="en-US" dirty="0"/>
            </a:br>
            <a:r>
              <a:rPr lang="en-US" dirty="0"/>
              <a:t>and how important or urgent it feels.</a:t>
            </a:r>
          </a:p>
          <a:p>
            <a:br>
              <a:rPr lang="en-US" dirty="0"/>
            </a:br>
            <a:endParaRPr lang="en-US" dirty="0"/>
          </a:p>
          <a:p>
            <a:r>
              <a:rPr lang="en-US" b="1" dirty="0"/>
              <a:t>Anchor the Philosophy (Key Line)</a:t>
            </a:r>
          </a:p>
          <a:p>
            <a:r>
              <a:rPr lang="en-US" dirty="0"/>
              <a:t>The goal isn’t </a:t>
            </a:r>
            <a:r>
              <a:rPr lang="en-US" i="1" dirty="0"/>
              <a:t>perfection</a:t>
            </a:r>
            <a:r>
              <a:rPr lang="en-US" dirty="0"/>
              <a:t>—</a:t>
            </a:r>
          </a:p>
          <a:p>
            <a:r>
              <a:rPr lang="en-US" dirty="0"/>
              <a:t>it’s capturing </a:t>
            </a:r>
            <a:r>
              <a:rPr lang="en-US" b="1" dirty="0"/>
              <a:t>signals while they’re still fresh</a:t>
            </a:r>
            <a:r>
              <a:rPr lang="en-US" dirty="0"/>
              <a:t>.</a:t>
            </a:r>
          </a:p>
          <a:p>
            <a:br>
              <a:rPr lang="en-US" dirty="0"/>
            </a:br>
            <a:endParaRPr lang="en-US" dirty="0"/>
          </a:p>
          <a:p>
            <a:r>
              <a:rPr lang="en-US" b="1" dirty="0"/>
              <a:t>Ground It in Reality (Tools)</a:t>
            </a:r>
          </a:p>
          <a:p>
            <a:r>
              <a:rPr lang="en-US" dirty="0"/>
              <a:t>And this works within tools we’re already using—</a:t>
            </a:r>
          </a:p>
          <a:p>
            <a:r>
              <a:rPr lang="en-US" dirty="0"/>
              <a:t>Teams, Smartsheet, Forms.</a:t>
            </a:r>
          </a:p>
          <a:p>
            <a:r>
              <a:rPr lang="en-US" dirty="0"/>
              <a:t>Nothing new—</a:t>
            </a:r>
          </a:p>
          <a:p>
            <a:r>
              <a:rPr lang="en-US" dirty="0"/>
              <a:t>just more </a:t>
            </a:r>
            <a:r>
              <a:rPr lang="en-US" b="1" dirty="0"/>
              <a:t>intentional use of what’s already there</a:t>
            </a:r>
            <a:r>
              <a:rPr lang="en-US" dirty="0"/>
              <a:t>.</a:t>
            </a:r>
          </a:p>
        </p:txBody>
      </p:sp>
      <p:sp>
        <p:nvSpPr>
          <p:cNvPr id="4" name="Slide Number Placeholder 3">
            <a:extLst>
              <a:ext uri="{FF2B5EF4-FFF2-40B4-BE49-F238E27FC236}">
                <a16:creationId xmlns:a16="http://schemas.microsoft.com/office/drawing/2014/main" id="{FF5F3004-0827-88CE-7C6E-CB202C16D619}"/>
              </a:ext>
            </a:extLst>
          </p:cNvPr>
          <p:cNvSpPr>
            <a:spLocks noGrp="1"/>
          </p:cNvSpPr>
          <p:nvPr>
            <p:ph type="sldNum" sz="quarter" idx="5"/>
          </p:nvPr>
        </p:nvSpPr>
        <p:spPr/>
        <p:txBody>
          <a:bodyPr/>
          <a:lstStyle/>
          <a:p>
            <a:fld id="{9FF60CC7-E608-B14E-92E2-29CAE9C9BFA3}" type="slidenum">
              <a:rPr lang="en-US" smtClean="0"/>
              <a:t>6</a:t>
            </a:fld>
            <a:endParaRPr lang="en-US"/>
          </a:p>
        </p:txBody>
      </p:sp>
    </p:spTree>
    <p:extLst>
      <p:ext uri="{BB962C8B-B14F-4D97-AF65-F5344CB8AC3E}">
        <p14:creationId xmlns:p14="http://schemas.microsoft.com/office/powerpoint/2010/main" val="3376765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4F423-AFA4-BF1C-F69E-B5BF79E424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D13041-8E19-083D-DF0B-631245E312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FDD8DA-B356-5AF6-B8C2-C37833C9C23C}"/>
              </a:ext>
            </a:extLst>
          </p:cNvPr>
          <p:cNvSpPr>
            <a:spLocks noGrp="1"/>
          </p:cNvSpPr>
          <p:nvPr>
            <p:ph type="body" idx="1"/>
          </p:nvPr>
        </p:nvSpPr>
        <p:spPr/>
        <p:txBody>
          <a:bodyPr/>
          <a:lstStyle/>
          <a:p>
            <a:r>
              <a:rPr lang="en-US" b="1" dirty="0"/>
              <a:t>Set the Step</a:t>
            </a:r>
          </a:p>
          <a:p>
            <a:r>
              <a:rPr lang="en-US" dirty="0"/>
              <a:t>The second piece is </a:t>
            </a:r>
            <a:r>
              <a:rPr lang="en-US" b="1" dirty="0"/>
              <a:t>structure</a:t>
            </a:r>
            <a:r>
              <a:rPr lang="en-US" dirty="0"/>
              <a:t>—making those entries </a:t>
            </a:r>
            <a:r>
              <a:rPr lang="en-US" i="1" dirty="0"/>
              <a:t>usable</a:t>
            </a:r>
            <a:r>
              <a:rPr lang="en-US" dirty="0"/>
              <a:t>.</a:t>
            </a:r>
          </a:p>
          <a:p>
            <a:endParaRPr lang="en-US" dirty="0"/>
          </a:p>
          <a:p>
            <a:r>
              <a:rPr lang="en-US" b="1" dirty="0"/>
              <a:t>Anchor the Problem (Keep This Strong)</a:t>
            </a:r>
          </a:p>
          <a:p>
            <a:r>
              <a:rPr lang="en-US" dirty="0"/>
              <a:t>Without structure, notes just become </a:t>
            </a:r>
            <a:r>
              <a:rPr lang="en-US" i="1" dirty="0"/>
              <a:t>noise</a:t>
            </a:r>
            <a:r>
              <a:rPr lang="en-US" dirty="0"/>
              <a:t>.</a:t>
            </a:r>
          </a:p>
          <a:p>
            <a:r>
              <a:rPr lang="en-US" dirty="0"/>
              <a:t>We might capture great moments—</a:t>
            </a:r>
          </a:p>
          <a:p>
            <a:r>
              <a:rPr lang="en-US" dirty="0"/>
              <a:t>but if we can’t organize them, we can’t actually </a:t>
            </a:r>
            <a:r>
              <a:rPr lang="en-US" b="1" dirty="0"/>
              <a:t>use them</a:t>
            </a:r>
            <a:r>
              <a:rPr lang="en-US" dirty="0"/>
              <a:t>.</a:t>
            </a:r>
          </a:p>
          <a:p>
            <a:endParaRPr lang="en-US" dirty="0"/>
          </a:p>
          <a:p>
            <a:r>
              <a:rPr lang="en-US" b="1" dirty="0"/>
              <a:t>Explain Categorization</a:t>
            </a:r>
          </a:p>
          <a:p>
            <a:r>
              <a:rPr lang="en-US" dirty="0"/>
              <a:t>So the first step is creating </a:t>
            </a:r>
            <a:r>
              <a:rPr lang="en-US" b="1" dirty="0"/>
              <a:t>clear buckets</a:t>
            </a:r>
            <a:r>
              <a:rPr lang="en-US" dirty="0"/>
              <a:t>.</a:t>
            </a:r>
          </a:p>
          <a:p>
            <a:r>
              <a:rPr lang="en-US" dirty="0"/>
              <a:t>Hard skills…</a:t>
            </a:r>
            <a:br>
              <a:rPr lang="en-US" dirty="0"/>
            </a:br>
            <a:r>
              <a:rPr lang="en-US" dirty="0"/>
              <a:t>soft skills…</a:t>
            </a:r>
            <a:br>
              <a:rPr lang="en-US" dirty="0"/>
            </a:br>
            <a:r>
              <a:rPr lang="en-US" dirty="0"/>
              <a:t>successes…</a:t>
            </a:r>
            <a:br>
              <a:rPr lang="en-US" dirty="0"/>
            </a:br>
            <a:r>
              <a:rPr lang="en-US" dirty="0"/>
              <a:t>challenges.</a:t>
            </a:r>
          </a:p>
          <a:p>
            <a:r>
              <a:rPr lang="en-US" dirty="0"/>
              <a:t>Simple categories that help us quickly understand what we’re looking at.</a:t>
            </a:r>
          </a:p>
          <a:p>
            <a:endParaRPr lang="en-US" dirty="0"/>
          </a:p>
          <a:p>
            <a:r>
              <a:rPr lang="en-US" b="1" dirty="0"/>
              <a:t>Introduce Pattern Thinking</a:t>
            </a:r>
          </a:p>
          <a:p>
            <a:r>
              <a:rPr lang="en-US" dirty="0"/>
              <a:t>Once entries are categorized, patterns start to emerge </a:t>
            </a:r>
            <a:r>
              <a:rPr lang="en-US" i="1" dirty="0"/>
              <a:t>over time</a:t>
            </a:r>
            <a:r>
              <a:rPr lang="en-US" dirty="0"/>
              <a:t>.</a:t>
            </a:r>
          </a:p>
          <a:p>
            <a:r>
              <a:rPr lang="en-US" dirty="0"/>
              <a:t>You begin to see where someone consistently shows strength…</a:t>
            </a:r>
            <a:br>
              <a:rPr lang="en-US" dirty="0"/>
            </a:br>
            <a:r>
              <a:rPr lang="en-US" dirty="0"/>
              <a:t>where they’re growing…</a:t>
            </a:r>
            <a:br>
              <a:rPr lang="en-US" dirty="0"/>
            </a:br>
            <a:r>
              <a:rPr lang="en-US" dirty="0"/>
              <a:t>and where they may need support.</a:t>
            </a:r>
          </a:p>
          <a:p>
            <a:endParaRPr lang="en-US" dirty="0"/>
          </a:p>
          <a:p>
            <a:r>
              <a:rPr lang="en-US" b="1" dirty="0"/>
              <a:t>Move to Action (Tightened)</a:t>
            </a:r>
          </a:p>
          <a:p>
            <a:r>
              <a:rPr lang="en-US" dirty="0"/>
              <a:t>But the goal isn’t just to observe—it’s to </a:t>
            </a:r>
            <a:r>
              <a:rPr lang="en-US" b="1" dirty="0"/>
              <a:t>act</a:t>
            </a:r>
            <a:r>
              <a:rPr lang="en-US" dirty="0"/>
              <a:t>.</a:t>
            </a:r>
          </a:p>
          <a:p>
            <a:r>
              <a:rPr lang="en-US" dirty="0"/>
              <a:t>So we add a simple layer of prioritization:</a:t>
            </a:r>
          </a:p>
          <a:p>
            <a:r>
              <a:rPr lang="en-US" dirty="0"/>
              <a:t>Is this something we act on </a:t>
            </a:r>
            <a:r>
              <a:rPr lang="en-US" b="1" dirty="0"/>
              <a:t>now</a:t>
            </a:r>
            <a:r>
              <a:rPr lang="en-US" dirty="0"/>
              <a:t>…</a:t>
            </a:r>
            <a:br>
              <a:rPr lang="en-US" dirty="0"/>
            </a:br>
            <a:r>
              <a:rPr lang="en-US" dirty="0"/>
              <a:t>come back to </a:t>
            </a:r>
            <a:r>
              <a:rPr lang="en-US" b="1" dirty="0"/>
              <a:t>later</a:t>
            </a:r>
            <a:r>
              <a:rPr lang="en-US" dirty="0"/>
              <a:t>…</a:t>
            </a:r>
            <a:br>
              <a:rPr lang="en-US" dirty="0"/>
            </a:br>
            <a:r>
              <a:rPr lang="en-US" dirty="0"/>
              <a:t>or acknowledge, but not act on right now?</a:t>
            </a:r>
          </a:p>
          <a:p>
            <a:endParaRPr lang="en-US" dirty="0"/>
          </a:p>
          <a:p>
            <a:r>
              <a:rPr lang="en-US" b="1" dirty="0"/>
              <a:t>Close the Loop (Smoothed + Less Heavy)</a:t>
            </a:r>
          </a:p>
          <a:p>
            <a:r>
              <a:rPr lang="en-US" dirty="0"/>
              <a:t>And over time, we keep it clean—</a:t>
            </a:r>
          </a:p>
          <a:p>
            <a:r>
              <a:rPr lang="en-US" dirty="0"/>
              <a:t>reviewing, refining, and removing anything that’s no longer relevant.</a:t>
            </a:r>
          </a:p>
          <a:p>
            <a:endParaRPr lang="en-US" dirty="0"/>
          </a:p>
          <a:p>
            <a:r>
              <a:rPr lang="en-US" b="1" dirty="0"/>
              <a:t>Anchor Line (Keep This — It’s Strong)</a:t>
            </a:r>
          </a:p>
          <a:p>
            <a:r>
              <a:rPr lang="en-US" dirty="0"/>
              <a:t>We’re not just documenting—</a:t>
            </a:r>
          </a:p>
          <a:p>
            <a:r>
              <a:rPr lang="en-US" dirty="0"/>
              <a:t>we’re organizing development into something we can actually </a:t>
            </a:r>
            <a:r>
              <a:rPr lang="en-US" b="1" dirty="0"/>
              <a:t>act on</a:t>
            </a:r>
            <a:r>
              <a:rPr lang="en-US" dirty="0"/>
              <a:t>.</a:t>
            </a:r>
          </a:p>
        </p:txBody>
      </p:sp>
      <p:sp>
        <p:nvSpPr>
          <p:cNvPr id="4" name="Slide Number Placeholder 3">
            <a:extLst>
              <a:ext uri="{FF2B5EF4-FFF2-40B4-BE49-F238E27FC236}">
                <a16:creationId xmlns:a16="http://schemas.microsoft.com/office/drawing/2014/main" id="{CB15B5F6-098C-5CC0-FF8E-DCC5EFCDA847}"/>
              </a:ext>
            </a:extLst>
          </p:cNvPr>
          <p:cNvSpPr>
            <a:spLocks noGrp="1"/>
          </p:cNvSpPr>
          <p:nvPr>
            <p:ph type="sldNum" sz="quarter" idx="5"/>
          </p:nvPr>
        </p:nvSpPr>
        <p:spPr/>
        <p:txBody>
          <a:bodyPr/>
          <a:lstStyle/>
          <a:p>
            <a:fld id="{9FF60CC7-E608-B14E-92E2-29CAE9C9BFA3}" type="slidenum">
              <a:rPr lang="en-US" smtClean="0"/>
              <a:t>7</a:t>
            </a:fld>
            <a:endParaRPr lang="en-US"/>
          </a:p>
        </p:txBody>
      </p:sp>
    </p:spTree>
    <p:extLst>
      <p:ext uri="{BB962C8B-B14F-4D97-AF65-F5344CB8AC3E}">
        <p14:creationId xmlns:p14="http://schemas.microsoft.com/office/powerpoint/2010/main" val="2056891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F5C1B-AC46-8450-9B39-7D6EAEBDE8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E1C6-DAC2-E8FB-236F-13374D17F9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688F8E-B33C-E5C0-3365-69FD1CDCBC32}"/>
              </a:ext>
            </a:extLst>
          </p:cNvPr>
          <p:cNvSpPr>
            <a:spLocks noGrp="1"/>
          </p:cNvSpPr>
          <p:nvPr>
            <p:ph type="body" idx="1"/>
          </p:nvPr>
        </p:nvSpPr>
        <p:spPr/>
        <p:txBody>
          <a:bodyPr/>
          <a:lstStyle/>
          <a:p>
            <a:r>
              <a:rPr lang="en-US" b="1" dirty="0"/>
              <a:t>Set the Step </a:t>
            </a:r>
          </a:p>
          <a:p>
            <a:r>
              <a:rPr lang="en-US" dirty="0"/>
              <a:t>The third piece—and the most important—is </a:t>
            </a:r>
            <a:r>
              <a:rPr lang="en-US" b="1" dirty="0"/>
              <a:t>apply</a:t>
            </a:r>
            <a:r>
              <a:rPr lang="en-US" dirty="0"/>
              <a:t>.</a:t>
            </a:r>
          </a:p>
          <a:p>
            <a:r>
              <a:rPr lang="en-US" dirty="0"/>
              <a:t>This is where everything actually comes together.</a:t>
            </a:r>
            <a:br>
              <a:rPr lang="en-US" dirty="0"/>
            </a:br>
            <a:endParaRPr lang="en-US" dirty="0"/>
          </a:p>
          <a:p>
            <a:r>
              <a:rPr lang="en-US" b="1" dirty="0"/>
              <a:t>Clarify Its Role</a:t>
            </a:r>
          </a:p>
          <a:p>
            <a:r>
              <a:rPr lang="en-US" dirty="0"/>
              <a:t>This doesn’t replace 1:1s—it makes them </a:t>
            </a:r>
            <a:r>
              <a:rPr lang="en-US" b="1" dirty="0"/>
              <a:t>better</a:t>
            </a:r>
            <a:r>
              <a:rPr lang="en-US" dirty="0"/>
              <a:t>.</a:t>
            </a:r>
          </a:p>
          <a:p>
            <a:r>
              <a:rPr lang="en-US" dirty="0"/>
              <a:t>It gives them structure, direction, and consistency.</a:t>
            </a:r>
          </a:p>
          <a:p>
            <a:endParaRPr lang="en-US" dirty="0"/>
          </a:p>
          <a:p>
            <a:r>
              <a:rPr lang="en-US" b="1" dirty="0"/>
              <a:t>Shift the Conversation</a:t>
            </a:r>
          </a:p>
          <a:p>
            <a:r>
              <a:rPr lang="en-US" dirty="0"/>
              <a:t>Instead of starting with—</a:t>
            </a:r>
          </a:p>
          <a:p>
            <a:r>
              <a:rPr lang="en-US" i="1" dirty="0"/>
              <a:t>“What’s been going on?”</a:t>
            </a:r>
            <a:endParaRPr lang="en-US" dirty="0"/>
          </a:p>
          <a:p>
            <a:r>
              <a:rPr lang="en-US" dirty="0"/>
              <a:t>We shift to—</a:t>
            </a:r>
          </a:p>
          <a:p>
            <a:r>
              <a:rPr lang="en-US" i="1" dirty="0"/>
              <a:t>“Let’s look at what’s been captured.”</a:t>
            </a:r>
            <a:br>
              <a:rPr lang="en-US" dirty="0"/>
            </a:br>
            <a:endParaRPr lang="en-US" dirty="0"/>
          </a:p>
          <a:p>
            <a:r>
              <a:rPr lang="en-US" b="1" dirty="0"/>
              <a:t>Explain the Impact (Tightened)</a:t>
            </a:r>
          </a:p>
          <a:p>
            <a:r>
              <a:rPr lang="en-US" dirty="0"/>
              <a:t>That small shift changes everything.</a:t>
            </a:r>
          </a:p>
          <a:p>
            <a:r>
              <a:rPr lang="en-US" dirty="0"/>
              <a:t>Now we’re not relying on </a:t>
            </a:r>
            <a:r>
              <a:rPr lang="en-US" i="1" dirty="0"/>
              <a:t>memory</a:t>
            </a:r>
            <a:r>
              <a:rPr lang="en-US" dirty="0"/>
              <a:t>…</a:t>
            </a:r>
            <a:br>
              <a:rPr lang="en-US" dirty="0"/>
            </a:br>
            <a:r>
              <a:rPr lang="en-US" dirty="0"/>
              <a:t>or </a:t>
            </a:r>
            <a:r>
              <a:rPr lang="en-US" i="1" dirty="0"/>
              <a:t>timing</a:t>
            </a:r>
            <a:r>
              <a:rPr lang="en-US" dirty="0"/>
              <a:t>…</a:t>
            </a:r>
            <a:br>
              <a:rPr lang="en-US" dirty="0"/>
            </a:br>
            <a:r>
              <a:rPr lang="en-US" dirty="0"/>
              <a:t>or what we happen to remember in the moment.</a:t>
            </a:r>
          </a:p>
          <a:p>
            <a:r>
              <a:rPr lang="en-US" dirty="0"/>
              <a:t>We’re working from something </a:t>
            </a:r>
            <a:r>
              <a:rPr lang="en-US" b="1" dirty="0"/>
              <a:t>shared</a:t>
            </a:r>
            <a:r>
              <a:rPr lang="en-US" dirty="0"/>
              <a:t>, </a:t>
            </a:r>
            <a:r>
              <a:rPr lang="en-US" b="1" dirty="0"/>
              <a:t>consistent</a:t>
            </a:r>
            <a:r>
              <a:rPr lang="en-US" dirty="0"/>
              <a:t>, and </a:t>
            </a:r>
            <a:r>
              <a:rPr lang="en-US" b="1" dirty="0"/>
              <a:t>visible</a:t>
            </a:r>
            <a:r>
              <a:rPr lang="en-US" dirty="0"/>
              <a:t>.</a:t>
            </a:r>
          </a:p>
          <a:p>
            <a:endParaRPr lang="en-US" dirty="0"/>
          </a:p>
          <a:p>
            <a:r>
              <a:rPr lang="en-US" b="1" dirty="0"/>
              <a:t>Guide the Conversation</a:t>
            </a:r>
          </a:p>
          <a:p>
            <a:r>
              <a:rPr lang="en-US" dirty="0"/>
              <a:t>From there, the conversation becomes much more </a:t>
            </a:r>
            <a:r>
              <a:rPr lang="en-US" b="1" dirty="0"/>
              <a:t>focused</a:t>
            </a:r>
            <a:r>
              <a:rPr lang="en-US" dirty="0"/>
              <a:t>.</a:t>
            </a:r>
          </a:p>
          <a:p>
            <a:r>
              <a:rPr lang="en-US" dirty="0"/>
              <a:t>We’re not just catching up—</a:t>
            </a:r>
          </a:p>
          <a:p>
            <a:r>
              <a:rPr lang="en-US" dirty="0"/>
              <a:t>we’re looking at </a:t>
            </a:r>
            <a:r>
              <a:rPr lang="en-US" b="1" dirty="0"/>
              <a:t>patterns over time</a:t>
            </a:r>
            <a:r>
              <a:rPr lang="en-US" dirty="0"/>
              <a:t>.</a:t>
            </a:r>
            <a:br>
              <a:rPr lang="en-US" dirty="0"/>
            </a:br>
            <a:endParaRPr lang="en-US" dirty="0"/>
          </a:p>
          <a:p>
            <a:r>
              <a:rPr lang="en-US" b="1" dirty="0"/>
              <a:t>Connect to Development (Make This Crisp)</a:t>
            </a:r>
          </a:p>
          <a:p>
            <a:r>
              <a:rPr lang="en-US" dirty="0"/>
              <a:t>And this is where it becomes actionable:</a:t>
            </a:r>
          </a:p>
          <a:p>
            <a:r>
              <a:rPr lang="en-US" dirty="0"/>
              <a:t>Interests connect to </a:t>
            </a:r>
            <a:r>
              <a:rPr lang="en-US" b="1" dirty="0"/>
              <a:t>opportunities</a:t>
            </a:r>
            <a:br>
              <a:rPr lang="en-US" dirty="0"/>
            </a:br>
            <a:r>
              <a:rPr lang="en-US" dirty="0"/>
              <a:t>Strengths connect to </a:t>
            </a:r>
            <a:r>
              <a:rPr lang="en-US" b="1" dirty="0"/>
              <a:t>responsibilities</a:t>
            </a:r>
            <a:br>
              <a:rPr lang="en-US" dirty="0"/>
            </a:br>
            <a:r>
              <a:rPr lang="en-US" dirty="0"/>
              <a:t>Challenges connect to </a:t>
            </a:r>
            <a:r>
              <a:rPr lang="en-US" b="1" dirty="0"/>
              <a:t>support</a:t>
            </a:r>
            <a:endParaRPr lang="en-US" dirty="0"/>
          </a:p>
          <a:p>
            <a:endParaRPr lang="en-US" dirty="0"/>
          </a:p>
          <a:p>
            <a:r>
              <a:rPr lang="en-US" b="1" dirty="0"/>
              <a:t>Anchor Line (Keep This — It’s Excellent)</a:t>
            </a:r>
          </a:p>
          <a:p>
            <a:r>
              <a:rPr lang="en-US" dirty="0"/>
              <a:t>This is what turns </a:t>
            </a:r>
            <a:r>
              <a:rPr lang="en-US" b="1" dirty="0"/>
              <a:t>visibility</a:t>
            </a:r>
            <a:r>
              <a:rPr lang="en-US" dirty="0"/>
              <a:t> into </a:t>
            </a:r>
            <a:r>
              <a:rPr lang="en-US" b="1" dirty="0"/>
              <a:t>development</a:t>
            </a:r>
            <a:r>
              <a:rPr lang="en-US" dirty="0"/>
              <a:t>.</a:t>
            </a:r>
          </a:p>
        </p:txBody>
      </p:sp>
      <p:sp>
        <p:nvSpPr>
          <p:cNvPr id="4" name="Slide Number Placeholder 3">
            <a:extLst>
              <a:ext uri="{FF2B5EF4-FFF2-40B4-BE49-F238E27FC236}">
                <a16:creationId xmlns:a16="http://schemas.microsoft.com/office/drawing/2014/main" id="{630957DC-85B6-6BEE-8FF6-A98C969B03FE}"/>
              </a:ext>
            </a:extLst>
          </p:cNvPr>
          <p:cNvSpPr>
            <a:spLocks noGrp="1"/>
          </p:cNvSpPr>
          <p:nvPr>
            <p:ph type="sldNum" sz="quarter" idx="5"/>
          </p:nvPr>
        </p:nvSpPr>
        <p:spPr/>
        <p:txBody>
          <a:bodyPr/>
          <a:lstStyle/>
          <a:p>
            <a:fld id="{9FF60CC7-E608-B14E-92E2-29CAE9C9BFA3}" type="slidenum">
              <a:rPr lang="en-US" smtClean="0"/>
              <a:t>8</a:t>
            </a:fld>
            <a:endParaRPr lang="en-US"/>
          </a:p>
        </p:txBody>
      </p:sp>
    </p:spTree>
    <p:extLst>
      <p:ext uri="{BB962C8B-B14F-4D97-AF65-F5344CB8AC3E}">
        <p14:creationId xmlns:p14="http://schemas.microsoft.com/office/powerpoint/2010/main" val="2564884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Set the Comparison</a:t>
            </a:r>
          </a:p>
          <a:p>
            <a:r>
              <a:rPr lang="en-US" dirty="0"/>
              <a:t>What I realized while working through this idea is—</a:t>
            </a:r>
          </a:p>
          <a:p>
            <a:r>
              <a:rPr lang="en-US" dirty="0"/>
              <a:t>the biggest shift isn’t really the tool…</a:t>
            </a:r>
          </a:p>
          <a:p>
            <a:r>
              <a:rPr lang="en-US" dirty="0"/>
              <a:t>it’s the </a:t>
            </a:r>
            <a:r>
              <a:rPr lang="en-US" b="1" dirty="0"/>
              <a:t>conversation</a:t>
            </a:r>
            <a:r>
              <a:rPr lang="en-US" dirty="0"/>
              <a:t>.</a:t>
            </a:r>
          </a:p>
          <a:p>
            <a:br>
              <a:rPr lang="en-US" dirty="0"/>
            </a:br>
            <a:endParaRPr lang="en-US" dirty="0"/>
          </a:p>
          <a:p>
            <a:r>
              <a:rPr lang="en-US" b="1" dirty="0"/>
              <a:t>Today (Current State)</a:t>
            </a:r>
          </a:p>
          <a:p>
            <a:r>
              <a:rPr lang="en-US" dirty="0"/>
              <a:t>Today, development conversations often sound like this:</a:t>
            </a:r>
          </a:p>
          <a:p>
            <a:r>
              <a:rPr lang="en-US" i="1" dirty="0"/>
              <a:t>“I think…”</a:t>
            </a:r>
            <a:br>
              <a:rPr lang="en-US" dirty="0"/>
            </a:br>
            <a:r>
              <a:rPr lang="en-US" i="1" dirty="0"/>
              <a:t>“I remember doing…”</a:t>
            </a:r>
            <a:br>
              <a:rPr lang="en-US" dirty="0"/>
            </a:br>
            <a:r>
              <a:rPr lang="en-US" i="1" dirty="0"/>
              <a:t>“I forgot to mention…”</a:t>
            </a:r>
            <a:endParaRPr lang="en-US" dirty="0"/>
          </a:p>
          <a:p>
            <a:br>
              <a:rPr lang="en-US" dirty="0"/>
            </a:br>
            <a:endParaRPr lang="en-US" dirty="0"/>
          </a:p>
          <a:p>
            <a:r>
              <a:rPr lang="en-US" dirty="0"/>
              <a:t>And none of those are bad.</a:t>
            </a:r>
          </a:p>
          <a:p>
            <a:r>
              <a:rPr lang="en-US" dirty="0"/>
              <a:t>But they rely heavily on:</a:t>
            </a:r>
          </a:p>
          <a:p>
            <a:r>
              <a:rPr lang="en-US" dirty="0"/>
              <a:t>memory </a:t>
            </a:r>
          </a:p>
          <a:p>
            <a:r>
              <a:rPr lang="en-US" dirty="0"/>
              <a:t>timing </a:t>
            </a:r>
          </a:p>
          <a:p>
            <a:r>
              <a:rPr lang="en-US" dirty="0"/>
              <a:t>and whatever happens to come up in the moment </a:t>
            </a:r>
          </a:p>
          <a:p>
            <a:br>
              <a:rPr lang="en-US" dirty="0"/>
            </a:br>
            <a:endParaRPr lang="en-US" dirty="0"/>
          </a:p>
          <a:p>
            <a:r>
              <a:rPr lang="en-US" b="1" dirty="0"/>
              <a:t>Shift to Exchange Journal</a:t>
            </a:r>
          </a:p>
          <a:p>
            <a:r>
              <a:rPr lang="en-US" dirty="0"/>
              <a:t>With Exchange Journal, the conversation changes.</a:t>
            </a:r>
          </a:p>
          <a:p>
            <a:r>
              <a:rPr lang="en-US" dirty="0"/>
              <a:t>Now it becomes:</a:t>
            </a:r>
          </a:p>
          <a:p>
            <a:r>
              <a:rPr lang="en-US" i="1" dirty="0"/>
              <a:t>“In your note, I saw…”</a:t>
            </a:r>
            <a:br>
              <a:rPr lang="en-US" dirty="0"/>
            </a:br>
            <a:r>
              <a:rPr lang="en-US" i="1" dirty="0"/>
              <a:t>“Let’s talk about this from your latest exchange…”</a:t>
            </a:r>
            <a:br>
              <a:rPr lang="en-US" dirty="0"/>
            </a:br>
            <a:r>
              <a:rPr lang="en-US" i="1" dirty="0"/>
              <a:t>“Let’s review what’s been captured.”</a:t>
            </a:r>
            <a:endParaRPr lang="en-US" dirty="0"/>
          </a:p>
          <a:p>
            <a:br>
              <a:rPr lang="en-US" dirty="0"/>
            </a:br>
            <a:endParaRPr lang="en-US" dirty="0"/>
          </a:p>
          <a:p>
            <a:r>
              <a:rPr lang="en-US" b="1" dirty="0"/>
              <a:t>Explain Why This Matters</a:t>
            </a:r>
          </a:p>
          <a:p>
            <a:r>
              <a:rPr lang="en-US" dirty="0"/>
              <a:t>That shift creates a much more </a:t>
            </a:r>
            <a:r>
              <a:rPr lang="en-US" b="1" dirty="0"/>
              <a:t>intentional development conversation</a:t>
            </a:r>
            <a:r>
              <a:rPr lang="en-US" dirty="0"/>
              <a:t>.</a:t>
            </a:r>
          </a:p>
          <a:p>
            <a:r>
              <a:rPr lang="en-US" dirty="0"/>
              <a:t>We move from trying to </a:t>
            </a:r>
            <a:r>
              <a:rPr lang="en-US" i="1" dirty="0"/>
              <a:t>remember growth</a:t>
            </a:r>
            <a:r>
              <a:rPr lang="en-US" dirty="0"/>
              <a:t>…</a:t>
            </a:r>
          </a:p>
          <a:p>
            <a:r>
              <a:rPr lang="en-US" dirty="0"/>
              <a:t>to actually being able to </a:t>
            </a:r>
            <a:r>
              <a:rPr lang="en-US" b="1" dirty="0"/>
              <a:t>see and work from it</a:t>
            </a:r>
            <a:r>
              <a:rPr lang="en-US" dirty="0"/>
              <a:t>.</a:t>
            </a:r>
          </a:p>
          <a:p>
            <a:r>
              <a:rPr lang="en-US" dirty="0"/>
              <a:t>We go from reactive conversations, to proactive engagement </a:t>
            </a:r>
          </a:p>
          <a:p>
            <a:br>
              <a:rPr lang="en-US" dirty="0"/>
            </a:br>
            <a:endParaRPr lang="en-US" dirty="0"/>
          </a:p>
          <a:p>
            <a:r>
              <a:rPr lang="en-US" b="1" dirty="0"/>
              <a:t>Connect to the Bigger Goal</a:t>
            </a:r>
          </a:p>
          <a:p>
            <a:r>
              <a:rPr lang="en-US" dirty="0"/>
              <a:t>And over time, that creates:</a:t>
            </a:r>
          </a:p>
          <a:p>
            <a:r>
              <a:rPr lang="en-US" dirty="0"/>
              <a:t>better visibility </a:t>
            </a:r>
          </a:p>
          <a:p>
            <a:r>
              <a:rPr lang="en-US" dirty="0"/>
              <a:t>stronger alignment </a:t>
            </a:r>
          </a:p>
          <a:p>
            <a:r>
              <a:rPr lang="en-US" dirty="0"/>
              <a:t>and more meaningful opportunities for development </a:t>
            </a:r>
          </a:p>
          <a:p>
            <a:br>
              <a:rPr lang="en-US" dirty="0"/>
            </a:br>
            <a:endParaRPr lang="en-US" dirty="0"/>
          </a:p>
          <a:p>
            <a:r>
              <a:rPr lang="en-US" b="1" dirty="0"/>
              <a:t>Anchor Line (Strong Ending for Slide)</a:t>
            </a:r>
          </a:p>
          <a:p>
            <a:r>
              <a:rPr lang="en-US" dirty="0"/>
              <a:t>We stop relying on scattered moments…</a:t>
            </a:r>
          </a:p>
          <a:p>
            <a:r>
              <a:rPr lang="en-US" dirty="0"/>
              <a:t>and start building from </a:t>
            </a:r>
            <a:r>
              <a:rPr lang="en-US" b="1" dirty="0"/>
              <a:t>shared understanding over time</a:t>
            </a:r>
            <a:r>
              <a:rPr lang="en-US" dirty="0"/>
              <a:t>.</a:t>
            </a:r>
          </a:p>
        </p:txBody>
      </p:sp>
      <p:sp>
        <p:nvSpPr>
          <p:cNvPr id="4" name="Slide Number Placeholder 3"/>
          <p:cNvSpPr>
            <a:spLocks noGrp="1"/>
          </p:cNvSpPr>
          <p:nvPr>
            <p:ph type="sldNum" sz="quarter" idx="5"/>
          </p:nvPr>
        </p:nvSpPr>
        <p:spPr/>
        <p:txBody>
          <a:bodyPr/>
          <a:lstStyle/>
          <a:p>
            <a:fld id="{9FF60CC7-E608-B14E-92E2-29CAE9C9BFA3}" type="slidenum">
              <a:rPr lang="en-US" smtClean="0"/>
              <a:t>9</a:t>
            </a:fld>
            <a:endParaRPr lang="en-US"/>
          </a:p>
        </p:txBody>
      </p:sp>
    </p:spTree>
    <p:extLst>
      <p:ext uri="{BB962C8B-B14F-4D97-AF65-F5344CB8AC3E}">
        <p14:creationId xmlns:p14="http://schemas.microsoft.com/office/powerpoint/2010/main" val="2920951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1E0C3-F3F3-5E44-97C2-656DB6C86A96}"/>
              </a:ext>
            </a:extLst>
          </p:cNvPr>
          <p:cNvSpPr>
            <a:spLocks noGrp="1"/>
          </p:cNvSpPr>
          <p:nvPr>
            <p:ph type="title"/>
          </p:nvPr>
        </p:nvSpPr>
        <p:spPr>
          <a:xfrm>
            <a:off x="542159" y="929519"/>
            <a:ext cx="10786241" cy="896106"/>
          </a:xfrm>
          <a:prstGeom prst="rect">
            <a:avLst/>
          </a:prstGeom>
        </p:spPr>
        <p:txBody>
          <a:bodyPr/>
          <a:lstStyle/>
          <a:p>
            <a:r>
              <a:rPr lang="en-US"/>
              <a:t>Click to edit Master title style</a:t>
            </a:r>
          </a:p>
        </p:txBody>
      </p:sp>
      <p:sp>
        <p:nvSpPr>
          <p:cNvPr id="4" name="Content Placeholder 2">
            <a:extLst>
              <a:ext uri="{FF2B5EF4-FFF2-40B4-BE49-F238E27FC236}">
                <a16:creationId xmlns:a16="http://schemas.microsoft.com/office/drawing/2014/main" id="{7AC304BB-18DF-F54B-805C-663AC3C0084F}"/>
              </a:ext>
            </a:extLst>
          </p:cNvPr>
          <p:cNvSpPr>
            <a:spLocks noGrp="1"/>
          </p:cNvSpPr>
          <p:nvPr>
            <p:ph sz="half" idx="1"/>
          </p:nvPr>
        </p:nvSpPr>
        <p:spPr>
          <a:xfrm>
            <a:off x="534052" y="1962159"/>
            <a:ext cx="10786241"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0162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lank Slide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D9965AC-8FFA-9B01-92FD-9ABDEF48D004}"/>
              </a:ext>
            </a:extLst>
          </p:cNvPr>
          <p:cNvSpPr>
            <a:spLocks noGrp="1"/>
          </p:cNvSpPr>
          <p:nvPr>
            <p:ph type="title"/>
          </p:nvPr>
        </p:nvSpPr>
        <p:spPr>
          <a:xfrm>
            <a:off x="2857500" y="1501019"/>
            <a:ext cx="8470900" cy="1242181"/>
          </a:xfrm>
          <a:prstGeom prst="rect">
            <a:avLst/>
          </a:prstGeom>
        </p:spPr>
        <p:txBody>
          <a:bodyPr/>
          <a:lstStyle/>
          <a:p>
            <a:r>
              <a:rPr lang="en-US" dirty="0"/>
              <a:t>Click to edit Master title style</a:t>
            </a:r>
          </a:p>
        </p:txBody>
      </p:sp>
      <p:pic>
        <p:nvPicPr>
          <p:cNvPr id="4" name="Picture 3" descr="A black and white drawing of a person holding a microphone&#10;&#10;AI-generated content may be incorrect.">
            <a:extLst>
              <a:ext uri="{FF2B5EF4-FFF2-40B4-BE49-F238E27FC236}">
                <a16:creationId xmlns:a16="http://schemas.microsoft.com/office/drawing/2014/main" id="{E311597F-5360-13B8-063B-A1D7AAD9073A}"/>
              </a:ext>
            </a:extLst>
          </p:cNvPr>
          <p:cNvPicPr>
            <a:picLocks noChangeAspect="1"/>
          </p:cNvPicPr>
          <p:nvPr userDrawn="1"/>
        </p:nvPicPr>
        <p:blipFill>
          <a:blip r:embed="rId2"/>
          <a:stretch>
            <a:fillRect/>
          </a:stretch>
        </p:blipFill>
        <p:spPr>
          <a:xfrm>
            <a:off x="-258583" y="838200"/>
            <a:ext cx="2547552" cy="6083300"/>
          </a:xfrm>
          <a:prstGeom prst="rect">
            <a:avLst/>
          </a:prstGeom>
        </p:spPr>
      </p:pic>
      <p:sp>
        <p:nvSpPr>
          <p:cNvPr id="5" name="Content Placeholder 2">
            <a:extLst>
              <a:ext uri="{FF2B5EF4-FFF2-40B4-BE49-F238E27FC236}">
                <a16:creationId xmlns:a16="http://schemas.microsoft.com/office/drawing/2014/main" id="{A42C9990-67F4-E7F4-196B-B9D7B0FD60C2}"/>
              </a:ext>
            </a:extLst>
          </p:cNvPr>
          <p:cNvSpPr>
            <a:spLocks noGrp="1"/>
          </p:cNvSpPr>
          <p:nvPr>
            <p:ph sz="half" idx="1"/>
          </p:nvPr>
        </p:nvSpPr>
        <p:spPr>
          <a:xfrm>
            <a:off x="2849393" y="3086099"/>
            <a:ext cx="8470900" cy="32273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5822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Blank Slide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D9965AC-8FFA-9B01-92FD-9ABDEF48D004}"/>
              </a:ext>
            </a:extLst>
          </p:cNvPr>
          <p:cNvSpPr>
            <a:spLocks noGrp="1"/>
          </p:cNvSpPr>
          <p:nvPr>
            <p:ph type="title"/>
          </p:nvPr>
        </p:nvSpPr>
        <p:spPr>
          <a:xfrm>
            <a:off x="2857500" y="1501019"/>
            <a:ext cx="8470900" cy="1242181"/>
          </a:xfrm>
          <a:prstGeom prst="rect">
            <a:avLst/>
          </a:prstGeom>
        </p:spPr>
        <p:txBody>
          <a:bodyPr/>
          <a:lstStyle/>
          <a:p>
            <a:r>
              <a:rPr lang="en-US" dirty="0"/>
              <a:t>Click to edit Master title style</a:t>
            </a:r>
          </a:p>
        </p:txBody>
      </p:sp>
      <p:sp>
        <p:nvSpPr>
          <p:cNvPr id="5" name="Content Placeholder 2">
            <a:extLst>
              <a:ext uri="{FF2B5EF4-FFF2-40B4-BE49-F238E27FC236}">
                <a16:creationId xmlns:a16="http://schemas.microsoft.com/office/drawing/2014/main" id="{A42C9990-67F4-E7F4-196B-B9D7B0FD60C2}"/>
              </a:ext>
            </a:extLst>
          </p:cNvPr>
          <p:cNvSpPr>
            <a:spLocks noGrp="1"/>
          </p:cNvSpPr>
          <p:nvPr>
            <p:ph sz="half" idx="1"/>
          </p:nvPr>
        </p:nvSpPr>
        <p:spPr>
          <a:xfrm>
            <a:off x="2849393" y="3086099"/>
            <a:ext cx="8470900" cy="32273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A black and white drawing of a person holding a microphone&#10;&#10;AI-generated content may be incorrect.">
            <a:extLst>
              <a:ext uri="{FF2B5EF4-FFF2-40B4-BE49-F238E27FC236}">
                <a16:creationId xmlns:a16="http://schemas.microsoft.com/office/drawing/2014/main" id="{F39E5223-ED04-6629-85BF-E63BCA643687}"/>
              </a:ext>
            </a:extLst>
          </p:cNvPr>
          <p:cNvPicPr>
            <a:picLocks noChangeAspect="1"/>
          </p:cNvPicPr>
          <p:nvPr userDrawn="1"/>
        </p:nvPicPr>
        <p:blipFill>
          <a:blip r:embed="rId2"/>
          <a:srcRect t="2430" b="1"/>
          <a:stretch>
            <a:fillRect/>
          </a:stretch>
        </p:blipFill>
        <p:spPr>
          <a:xfrm>
            <a:off x="-4883150" y="784800"/>
            <a:ext cx="9766300" cy="22754004"/>
          </a:xfrm>
          <a:prstGeom prst="rect">
            <a:avLst/>
          </a:prstGeom>
        </p:spPr>
      </p:pic>
    </p:spTree>
    <p:extLst>
      <p:ext uri="{BB962C8B-B14F-4D97-AF65-F5344CB8AC3E}">
        <p14:creationId xmlns:p14="http://schemas.microsoft.com/office/powerpoint/2010/main" val="2511851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6492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2D770B-F2D8-C546-A2F9-B2E65E91DFAD}"/>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5419" y="6093"/>
            <a:ext cx="12181162" cy="6845813"/>
          </a:xfrm>
          <a:prstGeom prst="rect">
            <a:avLst/>
          </a:prstGeom>
        </p:spPr>
      </p:pic>
      <p:sp>
        <p:nvSpPr>
          <p:cNvPr id="4" name="Rectangle 3">
            <a:extLst>
              <a:ext uri="{FF2B5EF4-FFF2-40B4-BE49-F238E27FC236}">
                <a16:creationId xmlns:a16="http://schemas.microsoft.com/office/drawing/2014/main" id="{E961B55E-D8A4-1F4A-8C09-8AEE75794F99}"/>
              </a:ext>
            </a:extLst>
          </p:cNvPr>
          <p:cNvSpPr/>
          <p:nvPr userDrawn="1"/>
        </p:nvSpPr>
        <p:spPr>
          <a:xfrm>
            <a:off x="0" y="0"/>
            <a:ext cx="7131050" cy="794582"/>
          </a:xfrm>
          <a:prstGeom prst="rect">
            <a:avLst/>
          </a:prstGeom>
          <a:gradFill>
            <a:gsLst>
              <a:gs pos="0">
                <a:schemeClr val="bg1"/>
              </a:gs>
              <a:gs pos="100000">
                <a:schemeClr val="bg1">
                  <a:alpha val="0"/>
                  <a:lumMod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481B4A24-38F3-6E44-92C4-B00E6447A393}"/>
              </a:ext>
            </a:extLst>
          </p:cNvPr>
          <p:cNvSpPr>
            <a:spLocks noGrp="1"/>
          </p:cNvSpPr>
          <p:nvPr>
            <p:ph type="ctrTitle"/>
          </p:nvPr>
        </p:nvSpPr>
        <p:spPr>
          <a:xfrm>
            <a:off x="516189" y="1041400"/>
            <a:ext cx="5579811" cy="2387600"/>
          </a:xfrm>
          <a:prstGeom prst="rect">
            <a:avLst/>
          </a:prstGeom>
        </p:spPr>
        <p:txBody>
          <a:bodyPr anchor="b"/>
          <a:lstStyle>
            <a:lvl1pPr algn="l">
              <a:defRPr sz="6000"/>
            </a:lvl1pPr>
          </a:lstStyle>
          <a:p>
            <a:r>
              <a:rPr lang="en-US"/>
              <a:t>Click to edit Master title style</a:t>
            </a:r>
          </a:p>
        </p:txBody>
      </p:sp>
      <p:sp>
        <p:nvSpPr>
          <p:cNvPr id="7" name="Subtitle 2">
            <a:extLst>
              <a:ext uri="{FF2B5EF4-FFF2-40B4-BE49-F238E27FC236}">
                <a16:creationId xmlns:a16="http://schemas.microsoft.com/office/drawing/2014/main" id="{60CF6CA8-1450-8446-9F6D-8280850D22F1}"/>
              </a:ext>
            </a:extLst>
          </p:cNvPr>
          <p:cNvSpPr>
            <a:spLocks noGrp="1"/>
          </p:cNvSpPr>
          <p:nvPr>
            <p:ph type="subTitle" idx="1"/>
          </p:nvPr>
        </p:nvSpPr>
        <p:spPr>
          <a:xfrm>
            <a:off x="582863" y="3538538"/>
            <a:ext cx="5513137"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id="{8093BC89-B2AD-AD4F-B4D0-2AF8E3A219A7}"/>
              </a:ext>
            </a:extLst>
          </p:cNvPr>
          <p:cNvSpPr/>
          <p:nvPr userDrawn="1"/>
        </p:nvSpPr>
        <p:spPr>
          <a:xfrm>
            <a:off x="649539" y="3429000"/>
            <a:ext cx="6703761" cy="57150"/>
          </a:xfrm>
          <a:prstGeom prst="rect">
            <a:avLst/>
          </a:prstGeom>
          <a:gradFill>
            <a:gsLst>
              <a:gs pos="0">
                <a:schemeClr val="tx1"/>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Text&#10;&#10;Description automatically generated">
            <a:extLst>
              <a:ext uri="{FF2B5EF4-FFF2-40B4-BE49-F238E27FC236}">
                <a16:creationId xmlns:a16="http://schemas.microsoft.com/office/drawing/2014/main" id="{1FD7A6A1-9889-4A9E-CAE2-3490B39A19D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0661" y="103827"/>
            <a:ext cx="1550638" cy="577913"/>
          </a:xfrm>
          <a:prstGeom prst="rect">
            <a:avLst/>
          </a:prstGeom>
        </p:spPr>
      </p:pic>
    </p:spTree>
    <p:extLst>
      <p:ext uri="{BB962C8B-B14F-4D97-AF65-F5344CB8AC3E}">
        <p14:creationId xmlns:p14="http://schemas.microsoft.com/office/powerpoint/2010/main" val="1101797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tx1"/>
        </a:solidFill>
        <a:effectLst/>
      </p:bgPr>
    </p:bg>
    <p:spTree>
      <p:nvGrpSpPr>
        <p:cNvPr id="1" name=""/>
        <p:cNvGrpSpPr/>
        <p:nvPr/>
      </p:nvGrpSpPr>
      <p:grpSpPr>
        <a:xfrm>
          <a:off x="0" y="0"/>
          <a:ext cx="0" cy="0"/>
          <a:chOff x="0" y="0"/>
          <a:chExt cx="0" cy="0"/>
        </a:xfrm>
      </p:grpSpPr>
      <p:pic>
        <p:nvPicPr>
          <p:cNvPr id="3" name="Picture 2" descr="male student and female student with white lab coats and protective glasses looking at a research specimen in a lab with gold chevron graphic around him with the words Unleash Greatness">
            <a:extLst>
              <a:ext uri="{FF2B5EF4-FFF2-40B4-BE49-F238E27FC236}">
                <a16:creationId xmlns:a16="http://schemas.microsoft.com/office/drawing/2014/main" id="{642D770B-F2D8-C546-A2F9-B2E65E91DFAD}"/>
              </a:ext>
            </a:extLst>
          </p:cNvPr>
          <p:cNvPicPr>
            <a:picLocks noChangeAspect="1"/>
          </p:cNvPicPr>
          <p:nvPr userDrawn="1"/>
        </p:nvPicPr>
        <p:blipFill>
          <a:blip r:embed="rId2"/>
          <a:stretch>
            <a:fillRect/>
          </a:stretch>
        </p:blipFill>
        <p:spPr>
          <a:xfrm>
            <a:off x="0" y="3048"/>
            <a:ext cx="12192000" cy="6851904"/>
          </a:xfrm>
          <a:prstGeom prst="rect">
            <a:avLst/>
          </a:prstGeom>
        </p:spPr>
      </p:pic>
      <p:sp>
        <p:nvSpPr>
          <p:cNvPr id="4" name="Rectangle 3">
            <a:extLst>
              <a:ext uri="{FF2B5EF4-FFF2-40B4-BE49-F238E27FC236}">
                <a16:creationId xmlns:a16="http://schemas.microsoft.com/office/drawing/2014/main" id="{69E78D08-6B71-2E49-9719-E80F36BA8B33}"/>
              </a:ext>
            </a:extLst>
          </p:cNvPr>
          <p:cNvSpPr/>
          <p:nvPr userDrawn="1"/>
        </p:nvSpPr>
        <p:spPr>
          <a:xfrm>
            <a:off x="0" y="0"/>
            <a:ext cx="7131050" cy="794582"/>
          </a:xfrm>
          <a:prstGeom prst="rect">
            <a:avLst/>
          </a:prstGeom>
          <a:gradFill>
            <a:gsLst>
              <a:gs pos="0">
                <a:schemeClr val="bg1"/>
              </a:gs>
              <a:gs pos="100000">
                <a:schemeClr val="bg1">
                  <a:alpha val="0"/>
                  <a:lumMod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6BDCFDB0-4327-CB43-AC71-9080F84BDE0E}"/>
              </a:ext>
            </a:extLst>
          </p:cNvPr>
          <p:cNvSpPr>
            <a:spLocks noGrp="1"/>
          </p:cNvSpPr>
          <p:nvPr>
            <p:ph type="ctrTitle"/>
          </p:nvPr>
        </p:nvSpPr>
        <p:spPr>
          <a:xfrm>
            <a:off x="516189" y="1041400"/>
            <a:ext cx="5579811" cy="2387600"/>
          </a:xfrm>
          <a:prstGeom prst="rect">
            <a:avLst/>
          </a:prstGeom>
        </p:spPr>
        <p:txBody>
          <a:bodyPr anchor="b"/>
          <a:lstStyle>
            <a:lvl1pPr algn="l">
              <a:defRPr sz="6000"/>
            </a:lvl1pPr>
          </a:lstStyle>
          <a:p>
            <a:r>
              <a:rPr lang="en-US"/>
              <a:t>Click to edit Master title style</a:t>
            </a:r>
          </a:p>
        </p:txBody>
      </p:sp>
      <p:sp>
        <p:nvSpPr>
          <p:cNvPr id="7" name="Subtitle 2">
            <a:extLst>
              <a:ext uri="{FF2B5EF4-FFF2-40B4-BE49-F238E27FC236}">
                <a16:creationId xmlns:a16="http://schemas.microsoft.com/office/drawing/2014/main" id="{95EE0D2D-4A16-EC46-8707-2D69B23E6B09}"/>
              </a:ext>
            </a:extLst>
          </p:cNvPr>
          <p:cNvSpPr>
            <a:spLocks noGrp="1"/>
          </p:cNvSpPr>
          <p:nvPr>
            <p:ph type="subTitle" idx="1"/>
          </p:nvPr>
        </p:nvSpPr>
        <p:spPr>
          <a:xfrm>
            <a:off x="582863" y="3538538"/>
            <a:ext cx="5513137"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id="{031CB203-6468-AD45-BE45-6A75D7E3BB88}"/>
              </a:ext>
            </a:extLst>
          </p:cNvPr>
          <p:cNvSpPr/>
          <p:nvPr userDrawn="1"/>
        </p:nvSpPr>
        <p:spPr>
          <a:xfrm>
            <a:off x="649539" y="3429000"/>
            <a:ext cx="6703761" cy="57150"/>
          </a:xfrm>
          <a:prstGeom prst="rect">
            <a:avLst/>
          </a:prstGeom>
          <a:gradFill>
            <a:gsLst>
              <a:gs pos="0">
                <a:schemeClr val="tx1"/>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Text&#10;&#10;Description automatically generated">
            <a:extLst>
              <a:ext uri="{FF2B5EF4-FFF2-40B4-BE49-F238E27FC236}">
                <a16:creationId xmlns:a16="http://schemas.microsoft.com/office/drawing/2014/main" id="{18B5EDE2-78DB-0C81-8A55-C07DFE40C4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0661" y="103827"/>
            <a:ext cx="1550638" cy="577913"/>
          </a:xfrm>
          <a:prstGeom prst="rect">
            <a:avLst/>
          </a:prstGeom>
        </p:spPr>
      </p:pic>
    </p:spTree>
    <p:extLst>
      <p:ext uri="{BB962C8B-B14F-4D97-AF65-F5344CB8AC3E}">
        <p14:creationId xmlns:p14="http://schemas.microsoft.com/office/powerpoint/2010/main" val="2886785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solidFill>
          <a:schemeClr val="tx1"/>
        </a:solidFill>
        <a:effectLst/>
      </p:bgPr>
    </p:bg>
    <p:spTree>
      <p:nvGrpSpPr>
        <p:cNvPr id="1" name=""/>
        <p:cNvGrpSpPr/>
        <p:nvPr/>
      </p:nvGrpSpPr>
      <p:grpSpPr>
        <a:xfrm>
          <a:off x="0" y="0"/>
          <a:ext cx="0" cy="0"/>
          <a:chOff x="0" y="0"/>
          <a:chExt cx="0" cy="0"/>
        </a:xfrm>
      </p:grpSpPr>
      <p:pic>
        <p:nvPicPr>
          <p:cNvPr id="3" name="Picture 2" descr="female student with glasses looking at a research specimen with gold chevron graphic around him with the words Unleash Greatness">
            <a:extLst>
              <a:ext uri="{FF2B5EF4-FFF2-40B4-BE49-F238E27FC236}">
                <a16:creationId xmlns:a16="http://schemas.microsoft.com/office/drawing/2014/main" id="{642D770B-F2D8-C546-A2F9-B2E65E91DFAD}"/>
              </a:ext>
            </a:extLst>
          </p:cNvPr>
          <p:cNvPicPr>
            <a:picLocks noChangeAspect="1"/>
          </p:cNvPicPr>
          <p:nvPr userDrawn="1"/>
        </p:nvPicPr>
        <p:blipFill>
          <a:blip r:embed="rId2"/>
          <a:srcRect/>
          <a:stretch/>
        </p:blipFill>
        <p:spPr>
          <a:xfrm>
            <a:off x="5419" y="3048"/>
            <a:ext cx="12181162" cy="6851904"/>
          </a:xfrm>
          <a:prstGeom prst="rect">
            <a:avLst/>
          </a:prstGeom>
        </p:spPr>
      </p:pic>
      <p:sp>
        <p:nvSpPr>
          <p:cNvPr id="4" name="Rectangle 3">
            <a:extLst>
              <a:ext uri="{FF2B5EF4-FFF2-40B4-BE49-F238E27FC236}">
                <a16:creationId xmlns:a16="http://schemas.microsoft.com/office/drawing/2014/main" id="{E961B55E-D8A4-1F4A-8C09-8AEE75794F99}"/>
              </a:ext>
            </a:extLst>
          </p:cNvPr>
          <p:cNvSpPr/>
          <p:nvPr userDrawn="1"/>
        </p:nvSpPr>
        <p:spPr>
          <a:xfrm>
            <a:off x="0" y="0"/>
            <a:ext cx="7131050" cy="794582"/>
          </a:xfrm>
          <a:prstGeom prst="rect">
            <a:avLst/>
          </a:prstGeom>
          <a:gradFill>
            <a:gsLst>
              <a:gs pos="0">
                <a:schemeClr val="bg1"/>
              </a:gs>
              <a:gs pos="100000">
                <a:schemeClr val="bg1">
                  <a:alpha val="0"/>
                  <a:lumMod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481B4A24-38F3-6E44-92C4-B00E6447A393}"/>
              </a:ext>
            </a:extLst>
          </p:cNvPr>
          <p:cNvSpPr>
            <a:spLocks noGrp="1"/>
          </p:cNvSpPr>
          <p:nvPr>
            <p:ph type="ctrTitle"/>
          </p:nvPr>
        </p:nvSpPr>
        <p:spPr>
          <a:xfrm>
            <a:off x="516189" y="1041400"/>
            <a:ext cx="5579811" cy="2387600"/>
          </a:xfrm>
          <a:prstGeom prst="rect">
            <a:avLst/>
          </a:prstGeom>
        </p:spPr>
        <p:txBody>
          <a:bodyPr anchor="b"/>
          <a:lstStyle>
            <a:lvl1pPr algn="l">
              <a:defRPr sz="6000"/>
            </a:lvl1pPr>
          </a:lstStyle>
          <a:p>
            <a:r>
              <a:rPr lang="en-US"/>
              <a:t>Click to edit Master title style</a:t>
            </a:r>
          </a:p>
        </p:txBody>
      </p:sp>
      <p:sp>
        <p:nvSpPr>
          <p:cNvPr id="7" name="Subtitle 2">
            <a:extLst>
              <a:ext uri="{FF2B5EF4-FFF2-40B4-BE49-F238E27FC236}">
                <a16:creationId xmlns:a16="http://schemas.microsoft.com/office/drawing/2014/main" id="{60CF6CA8-1450-8446-9F6D-8280850D22F1}"/>
              </a:ext>
            </a:extLst>
          </p:cNvPr>
          <p:cNvSpPr>
            <a:spLocks noGrp="1"/>
          </p:cNvSpPr>
          <p:nvPr>
            <p:ph type="subTitle" idx="1"/>
          </p:nvPr>
        </p:nvSpPr>
        <p:spPr>
          <a:xfrm>
            <a:off x="582863" y="3538538"/>
            <a:ext cx="5513137"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id="{8093BC89-B2AD-AD4F-B4D0-2AF8E3A219A7}"/>
              </a:ext>
            </a:extLst>
          </p:cNvPr>
          <p:cNvSpPr/>
          <p:nvPr userDrawn="1"/>
        </p:nvSpPr>
        <p:spPr>
          <a:xfrm>
            <a:off x="649539" y="3429000"/>
            <a:ext cx="6703761" cy="57150"/>
          </a:xfrm>
          <a:prstGeom prst="rect">
            <a:avLst/>
          </a:prstGeom>
          <a:gradFill>
            <a:gsLst>
              <a:gs pos="0">
                <a:schemeClr val="tx1"/>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Text&#10;&#10;Description automatically generated">
            <a:extLst>
              <a:ext uri="{FF2B5EF4-FFF2-40B4-BE49-F238E27FC236}">
                <a16:creationId xmlns:a16="http://schemas.microsoft.com/office/drawing/2014/main" id="{6DF57E4D-2CA7-6BD5-FFBF-E2838A3DACB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0661" y="103827"/>
            <a:ext cx="1550638" cy="577913"/>
          </a:xfrm>
          <a:prstGeom prst="rect">
            <a:avLst/>
          </a:prstGeom>
        </p:spPr>
      </p:pic>
    </p:spTree>
    <p:extLst>
      <p:ext uri="{BB962C8B-B14F-4D97-AF65-F5344CB8AC3E}">
        <p14:creationId xmlns:p14="http://schemas.microsoft.com/office/powerpoint/2010/main" val="471927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itle Slide 5">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0DEE04-7550-E340-B968-DD8B3687E9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E961B55E-D8A4-1F4A-8C09-8AEE75794F99}"/>
              </a:ext>
            </a:extLst>
          </p:cNvPr>
          <p:cNvSpPr/>
          <p:nvPr userDrawn="1"/>
        </p:nvSpPr>
        <p:spPr>
          <a:xfrm>
            <a:off x="0" y="0"/>
            <a:ext cx="7131050" cy="794582"/>
          </a:xfrm>
          <a:prstGeom prst="rect">
            <a:avLst/>
          </a:prstGeom>
          <a:gradFill>
            <a:gsLst>
              <a:gs pos="0">
                <a:schemeClr val="bg1"/>
              </a:gs>
              <a:gs pos="100000">
                <a:schemeClr val="bg1">
                  <a:alpha val="0"/>
                  <a:lumMod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481B4A24-38F3-6E44-92C4-B00E6447A393}"/>
              </a:ext>
            </a:extLst>
          </p:cNvPr>
          <p:cNvSpPr>
            <a:spLocks noGrp="1"/>
          </p:cNvSpPr>
          <p:nvPr>
            <p:ph type="ctrTitle"/>
          </p:nvPr>
        </p:nvSpPr>
        <p:spPr>
          <a:xfrm>
            <a:off x="516189" y="1041400"/>
            <a:ext cx="5579811" cy="2387600"/>
          </a:xfrm>
          <a:prstGeom prst="rect">
            <a:avLst/>
          </a:prstGeom>
        </p:spPr>
        <p:txBody>
          <a:bodyPr anchor="b"/>
          <a:lstStyle>
            <a:lvl1pPr algn="l">
              <a:defRPr sz="6000"/>
            </a:lvl1pPr>
          </a:lstStyle>
          <a:p>
            <a:r>
              <a:rPr lang="en-US"/>
              <a:t>Click to edit Master title style</a:t>
            </a:r>
          </a:p>
        </p:txBody>
      </p:sp>
      <p:sp>
        <p:nvSpPr>
          <p:cNvPr id="7" name="Subtitle 2">
            <a:extLst>
              <a:ext uri="{FF2B5EF4-FFF2-40B4-BE49-F238E27FC236}">
                <a16:creationId xmlns:a16="http://schemas.microsoft.com/office/drawing/2014/main" id="{60CF6CA8-1450-8446-9F6D-8280850D22F1}"/>
              </a:ext>
            </a:extLst>
          </p:cNvPr>
          <p:cNvSpPr>
            <a:spLocks noGrp="1"/>
          </p:cNvSpPr>
          <p:nvPr>
            <p:ph type="subTitle" idx="1"/>
          </p:nvPr>
        </p:nvSpPr>
        <p:spPr>
          <a:xfrm>
            <a:off x="582863" y="3538538"/>
            <a:ext cx="5513137"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id="{8093BC89-B2AD-AD4F-B4D0-2AF8E3A219A7}"/>
              </a:ext>
            </a:extLst>
          </p:cNvPr>
          <p:cNvSpPr/>
          <p:nvPr userDrawn="1"/>
        </p:nvSpPr>
        <p:spPr>
          <a:xfrm>
            <a:off x="649539" y="3429000"/>
            <a:ext cx="6703761" cy="57150"/>
          </a:xfrm>
          <a:prstGeom prst="rect">
            <a:avLst/>
          </a:prstGeom>
          <a:gradFill>
            <a:gsLst>
              <a:gs pos="0">
                <a:schemeClr val="tx1"/>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Text&#10;&#10;Description automatically generated">
            <a:extLst>
              <a:ext uri="{FF2B5EF4-FFF2-40B4-BE49-F238E27FC236}">
                <a16:creationId xmlns:a16="http://schemas.microsoft.com/office/drawing/2014/main" id="{90B7E424-EA00-E38C-A461-043E6E5D5D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0661" y="103827"/>
            <a:ext cx="1550638" cy="577913"/>
          </a:xfrm>
          <a:prstGeom prst="rect">
            <a:avLst/>
          </a:prstGeom>
        </p:spPr>
      </p:pic>
    </p:spTree>
    <p:extLst>
      <p:ext uri="{BB962C8B-B14F-4D97-AF65-F5344CB8AC3E}">
        <p14:creationId xmlns:p14="http://schemas.microsoft.com/office/powerpoint/2010/main" val="2464955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Title Slide 5">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D678D6-6C6E-064D-9423-2F700DBBF95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E961B55E-D8A4-1F4A-8C09-8AEE75794F99}"/>
              </a:ext>
            </a:extLst>
          </p:cNvPr>
          <p:cNvSpPr/>
          <p:nvPr userDrawn="1"/>
        </p:nvSpPr>
        <p:spPr>
          <a:xfrm>
            <a:off x="0" y="0"/>
            <a:ext cx="7131050" cy="794582"/>
          </a:xfrm>
          <a:prstGeom prst="rect">
            <a:avLst/>
          </a:prstGeom>
          <a:gradFill>
            <a:gsLst>
              <a:gs pos="0">
                <a:schemeClr val="bg1"/>
              </a:gs>
              <a:gs pos="100000">
                <a:schemeClr val="bg1">
                  <a:alpha val="0"/>
                  <a:lumMod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481B4A24-38F3-6E44-92C4-B00E6447A393}"/>
              </a:ext>
            </a:extLst>
          </p:cNvPr>
          <p:cNvSpPr>
            <a:spLocks noGrp="1"/>
          </p:cNvSpPr>
          <p:nvPr>
            <p:ph type="ctrTitle"/>
          </p:nvPr>
        </p:nvSpPr>
        <p:spPr>
          <a:xfrm>
            <a:off x="516189" y="1041400"/>
            <a:ext cx="5579811" cy="2387600"/>
          </a:xfrm>
          <a:prstGeom prst="rect">
            <a:avLst/>
          </a:prstGeom>
        </p:spPr>
        <p:txBody>
          <a:bodyPr anchor="b"/>
          <a:lstStyle>
            <a:lvl1pPr algn="l">
              <a:defRPr sz="6000"/>
            </a:lvl1pPr>
          </a:lstStyle>
          <a:p>
            <a:r>
              <a:rPr lang="en-US"/>
              <a:t>Click to edit Master title style</a:t>
            </a:r>
          </a:p>
        </p:txBody>
      </p:sp>
      <p:sp>
        <p:nvSpPr>
          <p:cNvPr id="7" name="Subtitle 2">
            <a:extLst>
              <a:ext uri="{FF2B5EF4-FFF2-40B4-BE49-F238E27FC236}">
                <a16:creationId xmlns:a16="http://schemas.microsoft.com/office/drawing/2014/main" id="{60CF6CA8-1450-8446-9F6D-8280850D22F1}"/>
              </a:ext>
            </a:extLst>
          </p:cNvPr>
          <p:cNvSpPr>
            <a:spLocks noGrp="1"/>
          </p:cNvSpPr>
          <p:nvPr>
            <p:ph type="subTitle" idx="1"/>
          </p:nvPr>
        </p:nvSpPr>
        <p:spPr>
          <a:xfrm>
            <a:off x="582863" y="3538538"/>
            <a:ext cx="5513137"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id="{8093BC89-B2AD-AD4F-B4D0-2AF8E3A219A7}"/>
              </a:ext>
            </a:extLst>
          </p:cNvPr>
          <p:cNvSpPr/>
          <p:nvPr userDrawn="1"/>
        </p:nvSpPr>
        <p:spPr>
          <a:xfrm>
            <a:off x="649539" y="3429000"/>
            <a:ext cx="6703761" cy="57150"/>
          </a:xfrm>
          <a:prstGeom prst="rect">
            <a:avLst/>
          </a:prstGeom>
          <a:gradFill>
            <a:gsLst>
              <a:gs pos="0">
                <a:schemeClr val="tx1"/>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Text&#10;&#10;Description automatically generated">
            <a:extLst>
              <a:ext uri="{FF2B5EF4-FFF2-40B4-BE49-F238E27FC236}">
                <a16:creationId xmlns:a16="http://schemas.microsoft.com/office/drawing/2014/main" id="{B19C7239-89EC-EE6F-8FB0-9E2716F8E9D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0661" y="103827"/>
            <a:ext cx="1550638" cy="577913"/>
          </a:xfrm>
          <a:prstGeom prst="rect">
            <a:avLst/>
          </a:prstGeom>
        </p:spPr>
      </p:pic>
    </p:spTree>
    <p:extLst>
      <p:ext uri="{BB962C8B-B14F-4D97-AF65-F5344CB8AC3E}">
        <p14:creationId xmlns:p14="http://schemas.microsoft.com/office/powerpoint/2010/main" val="2971061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Title Slide 5">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5B8E77-6204-0241-8EDC-46C996533F3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E961B55E-D8A4-1F4A-8C09-8AEE75794F99}"/>
              </a:ext>
            </a:extLst>
          </p:cNvPr>
          <p:cNvSpPr/>
          <p:nvPr userDrawn="1"/>
        </p:nvSpPr>
        <p:spPr>
          <a:xfrm>
            <a:off x="0" y="0"/>
            <a:ext cx="7131050" cy="794582"/>
          </a:xfrm>
          <a:prstGeom prst="rect">
            <a:avLst/>
          </a:prstGeom>
          <a:gradFill>
            <a:gsLst>
              <a:gs pos="0">
                <a:schemeClr val="bg1"/>
              </a:gs>
              <a:gs pos="100000">
                <a:schemeClr val="bg1">
                  <a:alpha val="0"/>
                  <a:lumMod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481B4A24-38F3-6E44-92C4-B00E6447A393}"/>
              </a:ext>
            </a:extLst>
          </p:cNvPr>
          <p:cNvSpPr>
            <a:spLocks noGrp="1"/>
          </p:cNvSpPr>
          <p:nvPr>
            <p:ph type="ctrTitle"/>
          </p:nvPr>
        </p:nvSpPr>
        <p:spPr>
          <a:xfrm>
            <a:off x="516189" y="1041400"/>
            <a:ext cx="5579811" cy="2387600"/>
          </a:xfrm>
          <a:prstGeom prst="rect">
            <a:avLst/>
          </a:prstGeom>
        </p:spPr>
        <p:txBody>
          <a:bodyPr anchor="b"/>
          <a:lstStyle>
            <a:lvl1pPr algn="l">
              <a:defRPr sz="6000"/>
            </a:lvl1pPr>
          </a:lstStyle>
          <a:p>
            <a:r>
              <a:rPr lang="en-US"/>
              <a:t>Click to edit Master title style</a:t>
            </a:r>
          </a:p>
        </p:txBody>
      </p:sp>
      <p:sp>
        <p:nvSpPr>
          <p:cNvPr id="7" name="Subtitle 2">
            <a:extLst>
              <a:ext uri="{FF2B5EF4-FFF2-40B4-BE49-F238E27FC236}">
                <a16:creationId xmlns:a16="http://schemas.microsoft.com/office/drawing/2014/main" id="{60CF6CA8-1450-8446-9F6D-8280850D22F1}"/>
              </a:ext>
            </a:extLst>
          </p:cNvPr>
          <p:cNvSpPr>
            <a:spLocks noGrp="1"/>
          </p:cNvSpPr>
          <p:nvPr>
            <p:ph type="subTitle" idx="1"/>
          </p:nvPr>
        </p:nvSpPr>
        <p:spPr>
          <a:xfrm>
            <a:off x="582863" y="3538538"/>
            <a:ext cx="5513137"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id="{8093BC89-B2AD-AD4F-B4D0-2AF8E3A219A7}"/>
              </a:ext>
            </a:extLst>
          </p:cNvPr>
          <p:cNvSpPr/>
          <p:nvPr userDrawn="1"/>
        </p:nvSpPr>
        <p:spPr>
          <a:xfrm>
            <a:off x="649539" y="3429000"/>
            <a:ext cx="6703761" cy="57150"/>
          </a:xfrm>
          <a:prstGeom prst="rect">
            <a:avLst/>
          </a:prstGeom>
          <a:gradFill>
            <a:gsLst>
              <a:gs pos="0">
                <a:schemeClr val="tx1"/>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Text&#10;&#10;Description automatically generated">
            <a:extLst>
              <a:ext uri="{FF2B5EF4-FFF2-40B4-BE49-F238E27FC236}">
                <a16:creationId xmlns:a16="http://schemas.microsoft.com/office/drawing/2014/main" id="{4B00F3CA-DB71-AFE7-4A33-514FDD1B7B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0661" y="103827"/>
            <a:ext cx="1550638" cy="577913"/>
          </a:xfrm>
          <a:prstGeom prst="rect">
            <a:avLst/>
          </a:prstGeom>
        </p:spPr>
      </p:pic>
    </p:spTree>
    <p:extLst>
      <p:ext uri="{BB962C8B-B14F-4D97-AF65-F5344CB8AC3E}">
        <p14:creationId xmlns:p14="http://schemas.microsoft.com/office/powerpoint/2010/main" val="803158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5_Title Slide 5">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099B9B-AE3B-FB48-ACD2-BFE507B2E2B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E961B55E-D8A4-1F4A-8C09-8AEE75794F99}"/>
              </a:ext>
            </a:extLst>
          </p:cNvPr>
          <p:cNvSpPr/>
          <p:nvPr userDrawn="1"/>
        </p:nvSpPr>
        <p:spPr>
          <a:xfrm>
            <a:off x="0" y="0"/>
            <a:ext cx="7131050" cy="794582"/>
          </a:xfrm>
          <a:prstGeom prst="rect">
            <a:avLst/>
          </a:prstGeom>
          <a:gradFill>
            <a:gsLst>
              <a:gs pos="0">
                <a:schemeClr val="bg1"/>
              </a:gs>
              <a:gs pos="100000">
                <a:schemeClr val="bg1">
                  <a:alpha val="0"/>
                  <a:lumMod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481B4A24-38F3-6E44-92C4-B00E6447A393}"/>
              </a:ext>
            </a:extLst>
          </p:cNvPr>
          <p:cNvSpPr>
            <a:spLocks noGrp="1"/>
          </p:cNvSpPr>
          <p:nvPr>
            <p:ph type="ctrTitle"/>
          </p:nvPr>
        </p:nvSpPr>
        <p:spPr>
          <a:xfrm>
            <a:off x="516189" y="1041400"/>
            <a:ext cx="5579811" cy="2387600"/>
          </a:xfrm>
          <a:prstGeom prst="rect">
            <a:avLst/>
          </a:prstGeom>
        </p:spPr>
        <p:txBody>
          <a:bodyPr anchor="b"/>
          <a:lstStyle>
            <a:lvl1pPr algn="l">
              <a:defRPr sz="6000"/>
            </a:lvl1pPr>
          </a:lstStyle>
          <a:p>
            <a:r>
              <a:rPr lang="en-US"/>
              <a:t>Click to edit Master title style</a:t>
            </a:r>
          </a:p>
        </p:txBody>
      </p:sp>
      <p:sp>
        <p:nvSpPr>
          <p:cNvPr id="7" name="Subtitle 2">
            <a:extLst>
              <a:ext uri="{FF2B5EF4-FFF2-40B4-BE49-F238E27FC236}">
                <a16:creationId xmlns:a16="http://schemas.microsoft.com/office/drawing/2014/main" id="{60CF6CA8-1450-8446-9F6D-8280850D22F1}"/>
              </a:ext>
            </a:extLst>
          </p:cNvPr>
          <p:cNvSpPr>
            <a:spLocks noGrp="1"/>
          </p:cNvSpPr>
          <p:nvPr>
            <p:ph type="subTitle" idx="1"/>
          </p:nvPr>
        </p:nvSpPr>
        <p:spPr>
          <a:xfrm>
            <a:off x="582863" y="3538538"/>
            <a:ext cx="5513137"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id="{8093BC89-B2AD-AD4F-B4D0-2AF8E3A219A7}"/>
              </a:ext>
            </a:extLst>
          </p:cNvPr>
          <p:cNvSpPr/>
          <p:nvPr userDrawn="1"/>
        </p:nvSpPr>
        <p:spPr>
          <a:xfrm>
            <a:off x="649539" y="3429000"/>
            <a:ext cx="6703761" cy="57150"/>
          </a:xfrm>
          <a:prstGeom prst="rect">
            <a:avLst/>
          </a:prstGeom>
          <a:gradFill>
            <a:gsLst>
              <a:gs pos="0">
                <a:schemeClr val="tx1"/>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Text&#10;&#10;Description automatically generated">
            <a:extLst>
              <a:ext uri="{FF2B5EF4-FFF2-40B4-BE49-F238E27FC236}">
                <a16:creationId xmlns:a16="http://schemas.microsoft.com/office/drawing/2014/main" id="{D930240E-E33B-5117-A163-7EF31FC5CA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0661" y="103827"/>
            <a:ext cx="1550638" cy="577913"/>
          </a:xfrm>
          <a:prstGeom prst="rect">
            <a:avLst/>
          </a:prstGeom>
        </p:spPr>
      </p:pic>
    </p:spTree>
    <p:extLst>
      <p:ext uri="{BB962C8B-B14F-4D97-AF65-F5344CB8AC3E}">
        <p14:creationId xmlns:p14="http://schemas.microsoft.com/office/powerpoint/2010/main" val="1551491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 Slide 1">
    <p:spTree>
      <p:nvGrpSpPr>
        <p:cNvPr id="1" name=""/>
        <p:cNvGrpSpPr/>
        <p:nvPr/>
      </p:nvGrpSpPr>
      <p:grpSpPr>
        <a:xfrm>
          <a:off x="0" y="0"/>
          <a:ext cx="0" cy="0"/>
          <a:chOff x="0" y="0"/>
          <a:chExt cx="0" cy="0"/>
        </a:xfrm>
      </p:grpSpPr>
      <p:pic>
        <p:nvPicPr>
          <p:cNvPr id="2" name="Picture 1" descr="A black and white drawing of a person holding a microphone&#10;&#10;AI-generated content may be incorrect.">
            <a:extLst>
              <a:ext uri="{FF2B5EF4-FFF2-40B4-BE49-F238E27FC236}">
                <a16:creationId xmlns:a16="http://schemas.microsoft.com/office/drawing/2014/main" id="{5D27077C-0F77-F954-61C3-962C29554114}"/>
              </a:ext>
            </a:extLst>
          </p:cNvPr>
          <p:cNvPicPr>
            <a:picLocks noChangeAspect="1"/>
          </p:cNvPicPr>
          <p:nvPr userDrawn="1"/>
        </p:nvPicPr>
        <p:blipFill>
          <a:blip r:embed="rId2">
            <a:alphaModFix amt="20000"/>
          </a:blip>
          <a:stretch>
            <a:fillRect/>
          </a:stretch>
        </p:blipFill>
        <p:spPr>
          <a:xfrm>
            <a:off x="8046014" y="63500"/>
            <a:ext cx="2871979" cy="6858000"/>
          </a:xfrm>
          <a:prstGeom prst="rect">
            <a:avLst/>
          </a:prstGeom>
        </p:spPr>
      </p:pic>
      <p:sp>
        <p:nvSpPr>
          <p:cNvPr id="3" name="Title 1">
            <a:extLst>
              <a:ext uri="{FF2B5EF4-FFF2-40B4-BE49-F238E27FC236}">
                <a16:creationId xmlns:a16="http://schemas.microsoft.com/office/drawing/2014/main" id="{8B61E0C3-F3F3-5E44-97C2-656DB6C86A96}"/>
              </a:ext>
            </a:extLst>
          </p:cNvPr>
          <p:cNvSpPr>
            <a:spLocks noGrp="1"/>
          </p:cNvSpPr>
          <p:nvPr>
            <p:ph type="title"/>
          </p:nvPr>
        </p:nvSpPr>
        <p:spPr>
          <a:xfrm>
            <a:off x="542159" y="929519"/>
            <a:ext cx="10786241" cy="896106"/>
          </a:xfrm>
          <a:prstGeom prst="rect">
            <a:avLst/>
          </a:prstGeom>
        </p:spPr>
        <p:txBody>
          <a:bodyPr/>
          <a:lstStyle/>
          <a:p>
            <a:r>
              <a:rPr lang="en-US"/>
              <a:t>Click to edit Master title style</a:t>
            </a:r>
          </a:p>
        </p:txBody>
      </p:sp>
      <p:sp>
        <p:nvSpPr>
          <p:cNvPr id="4" name="Content Placeholder 2">
            <a:extLst>
              <a:ext uri="{FF2B5EF4-FFF2-40B4-BE49-F238E27FC236}">
                <a16:creationId xmlns:a16="http://schemas.microsoft.com/office/drawing/2014/main" id="{7AC304BB-18DF-F54B-805C-663AC3C0084F}"/>
              </a:ext>
            </a:extLst>
          </p:cNvPr>
          <p:cNvSpPr>
            <a:spLocks noGrp="1"/>
          </p:cNvSpPr>
          <p:nvPr>
            <p:ph sz="half" idx="1"/>
          </p:nvPr>
        </p:nvSpPr>
        <p:spPr>
          <a:xfrm>
            <a:off x="534052" y="1962159"/>
            <a:ext cx="10786241"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0392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ent Slide - 2 Imag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9143162-F552-CB48-9C75-5FB245765F77}"/>
              </a:ext>
            </a:extLst>
          </p:cNvPr>
          <p:cNvSpPr>
            <a:spLocks noGrp="1"/>
          </p:cNvSpPr>
          <p:nvPr>
            <p:ph type="pic" idx="1"/>
          </p:nvPr>
        </p:nvSpPr>
        <p:spPr>
          <a:xfrm>
            <a:off x="6096000" y="0"/>
            <a:ext cx="6305550" cy="6857999"/>
          </a:xfrm>
          <a:prstGeom prst="rect">
            <a:avLst/>
          </a:prstGeo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Picture Placeholder 2">
            <a:extLst>
              <a:ext uri="{FF2B5EF4-FFF2-40B4-BE49-F238E27FC236}">
                <a16:creationId xmlns:a16="http://schemas.microsoft.com/office/drawing/2014/main" id="{D64D1AB1-782E-AA4A-A562-331C4152DC89}"/>
              </a:ext>
            </a:extLst>
          </p:cNvPr>
          <p:cNvSpPr>
            <a:spLocks noGrp="1"/>
          </p:cNvSpPr>
          <p:nvPr>
            <p:ph type="pic" idx="10"/>
          </p:nvPr>
        </p:nvSpPr>
        <p:spPr>
          <a:xfrm>
            <a:off x="6350" y="0"/>
            <a:ext cx="6089650" cy="6857999"/>
          </a:xfrm>
          <a:prstGeom prst="rect">
            <a:avLst/>
          </a:prstGeo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37412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Split Slide">
    <p:bg>
      <p:bgPr>
        <a:solidFill>
          <a:srgbClr val="4C116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169470-51E9-FB44-A061-A3D5D7B9F6BD}"/>
              </a:ext>
            </a:extLst>
          </p:cNvPr>
          <p:cNvSpPr/>
          <p:nvPr userDrawn="1"/>
        </p:nvSpPr>
        <p:spPr>
          <a:xfrm>
            <a:off x="6102350" y="0"/>
            <a:ext cx="6096000" cy="6858000"/>
          </a:xfrm>
          <a:prstGeom prst="rect">
            <a:avLst/>
          </a:prstGeom>
          <a:solidFill>
            <a:srgbClr val="FFB4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805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nk Slide - Black to Purp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1361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Slide - Purple">
    <p:bg>
      <p:bgPr>
        <a:solidFill>
          <a:srgbClr val="4C116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6340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Slide - Gray">
    <p:bg>
      <p:bgPr>
        <a:solidFill>
          <a:schemeClr val="tx1">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5531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Slide - Blac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77840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Slide - Whit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728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Slide 1">
    <p:spTree>
      <p:nvGrpSpPr>
        <p:cNvPr id="1" name=""/>
        <p:cNvGrpSpPr/>
        <p:nvPr/>
      </p:nvGrpSpPr>
      <p:grpSpPr>
        <a:xfrm>
          <a:off x="0" y="0"/>
          <a:ext cx="0" cy="0"/>
          <a:chOff x="0" y="0"/>
          <a:chExt cx="0" cy="0"/>
        </a:xfrm>
      </p:grpSpPr>
      <p:pic>
        <p:nvPicPr>
          <p:cNvPr id="2" name="Picture 1" descr="A black and white drawing of a person holding a microphone&#10;&#10;AI-generated content may be incorrect.">
            <a:extLst>
              <a:ext uri="{FF2B5EF4-FFF2-40B4-BE49-F238E27FC236}">
                <a16:creationId xmlns:a16="http://schemas.microsoft.com/office/drawing/2014/main" id="{D988F2CF-D4CF-B77C-CFD2-8E8783EAA319}"/>
              </a:ext>
            </a:extLst>
          </p:cNvPr>
          <p:cNvPicPr>
            <a:picLocks noChangeAspect="1"/>
          </p:cNvPicPr>
          <p:nvPr userDrawn="1"/>
        </p:nvPicPr>
        <p:blipFill>
          <a:blip r:embed="rId2">
            <a:alphaModFix amt="20000"/>
          </a:blip>
          <a:stretch>
            <a:fillRect/>
          </a:stretch>
        </p:blipFill>
        <p:spPr>
          <a:xfrm>
            <a:off x="5257800" y="0"/>
            <a:ext cx="8437532" cy="20147987"/>
          </a:xfrm>
          <a:prstGeom prst="rect">
            <a:avLst/>
          </a:prstGeom>
        </p:spPr>
      </p:pic>
      <p:sp>
        <p:nvSpPr>
          <p:cNvPr id="3" name="Title 1">
            <a:extLst>
              <a:ext uri="{FF2B5EF4-FFF2-40B4-BE49-F238E27FC236}">
                <a16:creationId xmlns:a16="http://schemas.microsoft.com/office/drawing/2014/main" id="{8B61E0C3-F3F3-5E44-97C2-656DB6C86A96}"/>
              </a:ext>
            </a:extLst>
          </p:cNvPr>
          <p:cNvSpPr>
            <a:spLocks noGrp="1"/>
          </p:cNvSpPr>
          <p:nvPr>
            <p:ph type="title"/>
          </p:nvPr>
        </p:nvSpPr>
        <p:spPr>
          <a:xfrm>
            <a:off x="542159" y="929519"/>
            <a:ext cx="10786241" cy="896106"/>
          </a:xfrm>
          <a:prstGeom prst="rect">
            <a:avLst/>
          </a:prstGeom>
        </p:spPr>
        <p:txBody>
          <a:bodyPr/>
          <a:lstStyle/>
          <a:p>
            <a:r>
              <a:rPr lang="en-US"/>
              <a:t>Click to edit Master title style</a:t>
            </a:r>
          </a:p>
        </p:txBody>
      </p:sp>
      <p:sp>
        <p:nvSpPr>
          <p:cNvPr id="4" name="Content Placeholder 2">
            <a:extLst>
              <a:ext uri="{FF2B5EF4-FFF2-40B4-BE49-F238E27FC236}">
                <a16:creationId xmlns:a16="http://schemas.microsoft.com/office/drawing/2014/main" id="{7AC304BB-18DF-F54B-805C-663AC3C0084F}"/>
              </a:ext>
            </a:extLst>
          </p:cNvPr>
          <p:cNvSpPr>
            <a:spLocks noGrp="1"/>
          </p:cNvSpPr>
          <p:nvPr>
            <p:ph sz="half" idx="1"/>
          </p:nvPr>
        </p:nvSpPr>
        <p:spPr>
          <a:xfrm>
            <a:off x="534052" y="1962159"/>
            <a:ext cx="10786241"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6015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88109-4682-D447-B79A-0EE7D54F7B42}"/>
              </a:ext>
            </a:extLst>
          </p:cNvPr>
          <p:cNvSpPr>
            <a:spLocks noGrp="1"/>
          </p:cNvSpPr>
          <p:nvPr>
            <p:ph type="ctrTitle"/>
          </p:nvPr>
        </p:nvSpPr>
        <p:spPr>
          <a:xfrm>
            <a:off x="516189" y="1041400"/>
            <a:ext cx="5579811" cy="2387600"/>
          </a:xfrm>
          <a:prstGeom prst="rect">
            <a:avLst/>
          </a:prstGeo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46A0EB02-D92B-F54E-9FA0-7D5EA0FFACFB}"/>
              </a:ext>
            </a:extLst>
          </p:cNvPr>
          <p:cNvSpPr>
            <a:spLocks noGrp="1"/>
          </p:cNvSpPr>
          <p:nvPr>
            <p:ph type="subTitle" idx="1"/>
          </p:nvPr>
        </p:nvSpPr>
        <p:spPr>
          <a:xfrm>
            <a:off x="582863" y="3538538"/>
            <a:ext cx="5513137"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4A82EF6C-5B66-DA48-A994-E99F2D9B2C37}"/>
              </a:ext>
            </a:extLst>
          </p:cNvPr>
          <p:cNvSpPr/>
          <p:nvPr userDrawn="1"/>
        </p:nvSpPr>
        <p:spPr>
          <a:xfrm>
            <a:off x="649539" y="3429000"/>
            <a:ext cx="5446461" cy="63500"/>
          </a:xfrm>
          <a:prstGeom prst="rect">
            <a:avLst/>
          </a:prstGeom>
          <a:gradFill>
            <a:gsLst>
              <a:gs pos="0">
                <a:schemeClr val="tx1">
                  <a:alpha val="8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5214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1">
    <p:spTree>
      <p:nvGrpSpPr>
        <p:cNvPr id="1" name=""/>
        <p:cNvGrpSpPr/>
        <p:nvPr/>
      </p:nvGrpSpPr>
      <p:grpSpPr>
        <a:xfrm>
          <a:off x="0" y="0"/>
          <a:ext cx="0" cy="0"/>
          <a:chOff x="0" y="0"/>
          <a:chExt cx="0" cy="0"/>
        </a:xfrm>
      </p:grpSpPr>
      <p:pic>
        <p:nvPicPr>
          <p:cNvPr id="5" name="Picture 4" descr="A black and white drawing of a person holding a microphone&#10;&#10;AI-generated content may be incorrect.">
            <a:extLst>
              <a:ext uri="{FF2B5EF4-FFF2-40B4-BE49-F238E27FC236}">
                <a16:creationId xmlns:a16="http://schemas.microsoft.com/office/drawing/2014/main" id="{BFCEB1FE-B939-C3AE-C0C2-735D43848FD8}"/>
              </a:ext>
            </a:extLst>
          </p:cNvPr>
          <p:cNvPicPr>
            <a:picLocks noChangeAspect="1"/>
          </p:cNvPicPr>
          <p:nvPr userDrawn="1"/>
        </p:nvPicPr>
        <p:blipFill>
          <a:blip r:embed="rId2"/>
          <a:stretch>
            <a:fillRect/>
          </a:stretch>
        </p:blipFill>
        <p:spPr>
          <a:xfrm>
            <a:off x="8046014" y="63500"/>
            <a:ext cx="2871979" cy="6858000"/>
          </a:xfrm>
          <a:prstGeom prst="rect">
            <a:avLst/>
          </a:prstGeom>
        </p:spPr>
      </p:pic>
      <p:sp>
        <p:nvSpPr>
          <p:cNvPr id="2" name="Title 1">
            <a:extLst>
              <a:ext uri="{FF2B5EF4-FFF2-40B4-BE49-F238E27FC236}">
                <a16:creationId xmlns:a16="http://schemas.microsoft.com/office/drawing/2014/main" id="{FA088109-4682-D447-B79A-0EE7D54F7B42}"/>
              </a:ext>
            </a:extLst>
          </p:cNvPr>
          <p:cNvSpPr>
            <a:spLocks noGrp="1"/>
          </p:cNvSpPr>
          <p:nvPr>
            <p:ph type="ctrTitle"/>
          </p:nvPr>
        </p:nvSpPr>
        <p:spPr>
          <a:xfrm>
            <a:off x="516189" y="1041400"/>
            <a:ext cx="5579811" cy="2387600"/>
          </a:xfrm>
          <a:prstGeom prst="rect">
            <a:avLst/>
          </a:prstGeo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46A0EB02-D92B-F54E-9FA0-7D5EA0FFACFB}"/>
              </a:ext>
            </a:extLst>
          </p:cNvPr>
          <p:cNvSpPr>
            <a:spLocks noGrp="1"/>
          </p:cNvSpPr>
          <p:nvPr>
            <p:ph type="subTitle" idx="1"/>
          </p:nvPr>
        </p:nvSpPr>
        <p:spPr>
          <a:xfrm>
            <a:off x="582863" y="3538538"/>
            <a:ext cx="5513137"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4A82EF6C-5B66-DA48-A994-E99F2D9B2C37}"/>
              </a:ext>
            </a:extLst>
          </p:cNvPr>
          <p:cNvSpPr/>
          <p:nvPr userDrawn="1"/>
        </p:nvSpPr>
        <p:spPr>
          <a:xfrm>
            <a:off x="649539" y="3429000"/>
            <a:ext cx="5446461" cy="63500"/>
          </a:xfrm>
          <a:prstGeom prst="rect">
            <a:avLst/>
          </a:prstGeom>
          <a:gradFill>
            <a:gsLst>
              <a:gs pos="0">
                <a:schemeClr val="tx1">
                  <a:alpha val="8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695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2_Title Slide 1">
    <p:spTree>
      <p:nvGrpSpPr>
        <p:cNvPr id="1" name=""/>
        <p:cNvGrpSpPr/>
        <p:nvPr/>
      </p:nvGrpSpPr>
      <p:grpSpPr>
        <a:xfrm>
          <a:off x="0" y="0"/>
          <a:ext cx="0" cy="0"/>
          <a:chOff x="0" y="0"/>
          <a:chExt cx="0" cy="0"/>
        </a:xfrm>
      </p:grpSpPr>
      <p:pic>
        <p:nvPicPr>
          <p:cNvPr id="5" name="Picture 4" descr="A black and white drawing of a person holding a microphone&#10;&#10;AI-generated content may be incorrect.">
            <a:extLst>
              <a:ext uri="{FF2B5EF4-FFF2-40B4-BE49-F238E27FC236}">
                <a16:creationId xmlns:a16="http://schemas.microsoft.com/office/drawing/2014/main" id="{BFCEB1FE-B939-C3AE-C0C2-735D43848FD8}"/>
              </a:ext>
            </a:extLst>
          </p:cNvPr>
          <p:cNvPicPr>
            <a:picLocks noChangeAspect="1"/>
          </p:cNvPicPr>
          <p:nvPr userDrawn="1"/>
        </p:nvPicPr>
        <p:blipFill>
          <a:blip r:embed="rId2"/>
          <a:stretch>
            <a:fillRect/>
          </a:stretch>
        </p:blipFill>
        <p:spPr>
          <a:xfrm>
            <a:off x="5257800" y="0"/>
            <a:ext cx="8437532" cy="20147987"/>
          </a:xfrm>
          <a:prstGeom prst="rect">
            <a:avLst/>
          </a:prstGeom>
        </p:spPr>
      </p:pic>
      <p:sp>
        <p:nvSpPr>
          <p:cNvPr id="2" name="Title 1">
            <a:extLst>
              <a:ext uri="{FF2B5EF4-FFF2-40B4-BE49-F238E27FC236}">
                <a16:creationId xmlns:a16="http://schemas.microsoft.com/office/drawing/2014/main" id="{FA088109-4682-D447-B79A-0EE7D54F7B42}"/>
              </a:ext>
            </a:extLst>
          </p:cNvPr>
          <p:cNvSpPr>
            <a:spLocks noGrp="1"/>
          </p:cNvSpPr>
          <p:nvPr>
            <p:ph type="ctrTitle"/>
          </p:nvPr>
        </p:nvSpPr>
        <p:spPr>
          <a:xfrm>
            <a:off x="516189" y="1041400"/>
            <a:ext cx="5579811" cy="2387600"/>
          </a:xfrm>
          <a:prstGeom prst="rect">
            <a:avLst/>
          </a:prstGeo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46A0EB02-D92B-F54E-9FA0-7D5EA0FFACFB}"/>
              </a:ext>
            </a:extLst>
          </p:cNvPr>
          <p:cNvSpPr>
            <a:spLocks noGrp="1"/>
          </p:cNvSpPr>
          <p:nvPr>
            <p:ph type="subTitle" idx="1"/>
          </p:nvPr>
        </p:nvSpPr>
        <p:spPr>
          <a:xfrm>
            <a:off x="582863" y="3538538"/>
            <a:ext cx="5513137"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4A82EF6C-5B66-DA48-A994-E99F2D9B2C37}"/>
              </a:ext>
            </a:extLst>
          </p:cNvPr>
          <p:cNvSpPr/>
          <p:nvPr userDrawn="1"/>
        </p:nvSpPr>
        <p:spPr>
          <a:xfrm>
            <a:off x="649539" y="3429000"/>
            <a:ext cx="5446461" cy="63500"/>
          </a:xfrm>
          <a:prstGeom prst="rect">
            <a:avLst/>
          </a:prstGeom>
          <a:gradFill>
            <a:gsLst>
              <a:gs pos="0">
                <a:schemeClr val="tx1">
                  <a:alpha val="8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6384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Slide 1">
    <p:spTree>
      <p:nvGrpSpPr>
        <p:cNvPr id="1" name=""/>
        <p:cNvGrpSpPr/>
        <p:nvPr/>
      </p:nvGrpSpPr>
      <p:grpSpPr>
        <a:xfrm>
          <a:off x="0" y="0"/>
          <a:ext cx="0" cy="0"/>
          <a:chOff x="0" y="0"/>
          <a:chExt cx="0" cy="0"/>
        </a:xfrm>
      </p:grpSpPr>
      <p:pic>
        <p:nvPicPr>
          <p:cNvPr id="2" name="Picture 1" descr="A black and white drawing of a person holding a microphone&#10;&#10;AI-generated content may be incorrect.">
            <a:extLst>
              <a:ext uri="{FF2B5EF4-FFF2-40B4-BE49-F238E27FC236}">
                <a16:creationId xmlns:a16="http://schemas.microsoft.com/office/drawing/2014/main" id="{6A7ADECB-B0E0-BCAF-D94B-01C7DFE619E2}"/>
              </a:ext>
            </a:extLst>
          </p:cNvPr>
          <p:cNvPicPr>
            <a:picLocks noChangeAspect="1"/>
          </p:cNvPicPr>
          <p:nvPr userDrawn="1"/>
        </p:nvPicPr>
        <p:blipFill>
          <a:blip r:embed="rId2"/>
          <a:stretch>
            <a:fillRect/>
          </a:stretch>
        </p:blipFill>
        <p:spPr>
          <a:xfrm>
            <a:off x="-1250950" y="762000"/>
            <a:ext cx="9101330" cy="21733069"/>
          </a:xfrm>
          <a:prstGeom prst="rect">
            <a:avLst/>
          </a:prstGeom>
        </p:spPr>
      </p:pic>
      <p:sp>
        <p:nvSpPr>
          <p:cNvPr id="3" name="Title 1">
            <a:extLst>
              <a:ext uri="{FF2B5EF4-FFF2-40B4-BE49-F238E27FC236}">
                <a16:creationId xmlns:a16="http://schemas.microsoft.com/office/drawing/2014/main" id="{7D9965AC-8FFA-9B01-92FD-9ABDEF48D004}"/>
              </a:ext>
            </a:extLst>
          </p:cNvPr>
          <p:cNvSpPr>
            <a:spLocks noGrp="1"/>
          </p:cNvSpPr>
          <p:nvPr>
            <p:ph type="title"/>
          </p:nvPr>
        </p:nvSpPr>
        <p:spPr>
          <a:xfrm>
            <a:off x="6096000" y="2929769"/>
            <a:ext cx="5232400" cy="1585082"/>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184030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69A50-5748-5B40-B372-B02C40A358F0}"/>
              </a:ext>
            </a:extLst>
          </p:cNvPr>
          <p:cNvSpPr>
            <a:spLocks noGrp="1"/>
          </p:cNvSpPr>
          <p:nvPr>
            <p:ph type="title"/>
          </p:nvPr>
        </p:nvSpPr>
        <p:spPr>
          <a:xfrm>
            <a:off x="542159" y="929519"/>
            <a:ext cx="10786241" cy="89610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967717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72AD31E-57CA-BB49-9411-675EC2BF0AC1}"/>
              </a:ext>
            </a:extLst>
          </p:cNvPr>
          <p:cNvSpPr>
            <a:spLocks noGrp="1"/>
          </p:cNvSpPr>
          <p:nvPr>
            <p:ph type="title"/>
          </p:nvPr>
        </p:nvSpPr>
        <p:spPr>
          <a:xfrm>
            <a:off x="542159" y="929519"/>
            <a:ext cx="10786241" cy="896106"/>
          </a:xfrm>
          <a:prstGeom prst="rect">
            <a:avLst/>
          </a:prstGeom>
        </p:spPr>
        <p:txBody>
          <a:bodyPr/>
          <a:lstStyle/>
          <a:p>
            <a:r>
              <a:rPr lang="en-US"/>
              <a:t>Click to edit Master title style</a:t>
            </a:r>
          </a:p>
        </p:txBody>
      </p:sp>
      <p:sp>
        <p:nvSpPr>
          <p:cNvPr id="4" name="Content Placeholder 2">
            <a:extLst>
              <a:ext uri="{FF2B5EF4-FFF2-40B4-BE49-F238E27FC236}">
                <a16:creationId xmlns:a16="http://schemas.microsoft.com/office/drawing/2014/main" id="{F0EE92D8-3303-C94A-8E3C-8916A6C950D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6BCA8FED-9328-894C-BF0B-33DC8509EE7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0038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1C052A"/>
            </a:gs>
            <a:gs pos="100000">
              <a:srgbClr val="4C116F"/>
            </a:gs>
          </a:gsLst>
          <a:lin ang="0" scaled="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1DF7B0-2453-B5C5-FA20-E3C53A36027D}"/>
              </a:ext>
            </a:extLst>
          </p:cNvPr>
          <p:cNvSpPr/>
          <p:nvPr userDrawn="1"/>
        </p:nvSpPr>
        <p:spPr>
          <a:xfrm>
            <a:off x="0" y="0"/>
            <a:ext cx="12192000" cy="794582"/>
          </a:xfrm>
          <a:prstGeom prst="rect">
            <a:avLst/>
          </a:prstGeom>
          <a:gradFill>
            <a:gsLst>
              <a:gs pos="0">
                <a:schemeClr val="bg1"/>
              </a:gs>
              <a:gs pos="100000">
                <a:schemeClr val="bg1">
                  <a:alpha val="0"/>
                  <a:lumMod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white letters on a black background&#10;&#10;AI-generated content may be incorrect.">
            <a:extLst>
              <a:ext uri="{FF2B5EF4-FFF2-40B4-BE49-F238E27FC236}">
                <a16:creationId xmlns:a16="http://schemas.microsoft.com/office/drawing/2014/main" id="{8BD02301-A42B-6D53-BD43-0F2F2F0D8175}"/>
              </a:ext>
            </a:extLst>
          </p:cNvPr>
          <p:cNvPicPr>
            <a:picLocks noChangeAspect="1"/>
          </p:cNvPicPr>
          <p:nvPr userDrawn="1"/>
        </p:nvPicPr>
        <p:blipFill>
          <a:blip r:embed="rId28"/>
          <a:stretch>
            <a:fillRect/>
          </a:stretch>
        </p:blipFill>
        <p:spPr>
          <a:xfrm>
            <a:off x="223838" y="195844"/>
            <a:ext cx="2059288" cy="404231"/>
          </a:xfrm>
          <a:prstGeom prst="rect">
            <a:avLst/>
          </a:prstGeom>
        </p:spPr>
      </p:pic>
    </p:spTree>
    <p:extLst>
      <p:ext uri="{BB962C8B-B14F-4D97-AF65-F5344CB8AC3E}">
        <p14:creationId xmlns:p14="http://schemas.microsoft.com/office/powerpoint/2010/main" val="3776459668"/>
      </p:ext>
    </p:extLst>
  </p:cSld>
  <p:clrMap bg1="dk1" tx1="lt1" bg2="dk2" tx2="lt2" accent1="accent1" accent2="accent2" accent3="accent3" accent4="accent4" accent5="accent5" accent6="accent6" hlink="hlink" folHlink="folHlink"/>
  <p:sldLayoutIdLst>
    <p:sldLayoutId id="2147483706" r:id="rId1"/>
    <p:sldLayoutId id="2147483717" r:id="rId2"/>
    <p:sldLayoutId id="2147483716" r:id="rId3"/>
    <p:sldLayoutId id="2147483705" r:id="rId4"/>
    <p:sldLayoutId id="2147483714" r:id="rId5"/>
    <p:sldLayoutId id="2147483715" r:id="rId6"/>
    <p:sldLayoutId id="2147483718" r:id="rId7"/>
    <p:sldLayoutId id="2147483700" r:id="rId8"/>
    <p:sldLayoutId id="2147483701" r:id="rId9"/>
    <p:sldLayoutId id="2147483719" r:id="rId10"/>
    <p:sldLayoutId id="2147483720" r:id="rId11"/>
    <p:sldLayoutId id="2147483655" r:id="rId12"/>
    <p:sldLayoutId id="2147483669" r:id="rId13"/>
    <p:sldLayoutId id="2147483667" r:id="rId14"/>
    <p:sldLayoutId id="2147483668" r:id="rId15"/>
    <p:sldLayoutId id="2147483710" r:id="rId16"/>
    <p:sldLayoutId id="2147483711" r:id="rId17"/>
    <p:sldLayoutId id="2147483712" r:id="rId18"/>
    <p:sldLayoutId id="2147483713" r:id="rId19"/>
    <p:sldLayoutId id="2147483670" r:id="rId20"/>
    <p:sldLayoutId id="2147483666" r:id="rId21"/>
    <p:sldLayoutId id="2147483708" r:id="rId22"/>
    <p:sldLayoutId id="2147483662" r:id="rId23"/>
    <p:sldLayoutId id="2147483664" r:id="rId24"/>
    <p:sldLayoutId id="2147483665" r:id="rId25"/>
    <p:sldLayoutId id="2147483682" r:id="rId26"/>
  </p:sldLayoutIdLst>
  <p:txStyles>
    <p:titleStyle>
      <a:lvl1pPr algn="l" defTabSz="914400" rtl="0" eaLnBrk="1" latinLnBrk="0" hangingPunct="1">
        <a:lnSpc>
          <a:spcPts val="5200"/>
        </a:lnSpc>
        <a:spcBef>
          <a:spcPct val="0"/>
        </a:spcBef>
        <a:buNone/>
        <a:defRPr sz="4400" b="1" i="0" kern="1200">
          <a:solidFill>
            <a:schemeClr val="tx1"/>
          </a:solidFill>
          <a:latin typeface="Public Sans Black" pitchFamily="2" charset="77"/>
          <a:ea typeface="+mj-ea"/>
          <a:cs typeface="+mj-cs"/>
        </a:defRPr>
      </a:lvl1pPr>
    </p:titleStyle>
    <p:bodyStyle>
      <a:lvl1pPr marL="228600" indent="-228600" algn="l" defTabSz="914400" rtl="0" eaLnBrk="1" latinLnBrk="0" hangingPunct="1">
        <a:lnSpc>
          <a:spcPct val="90000"/>
        </a:lnSpc>
        <a:spcBef>
          <a:spcPts val="1000"/>
        </a:spcBef>
        <a:buFontTx/>
        <a:buBlip>
          <a:blip r:embed="rId29"/>
        </a:buBlip>
        <a:defRPr sz="2800" b="1" i="0" kern="1200">
          <a:solidFill>
            <a:schemeClr val="tx1"/>
          </a:solidFill>
          <a:latin typeface="Public Sans" pitchFamily="2" charset="77"/>
          <a:ea typeface="+mn-ea"/>
          <a:cs typeface="+mn-cs"/>
        </a:defRPr>
      </a:lvl1pPr>
      <a:lvl2pPr marL="685800" indent="-228600" algn="l" defTabSz="914400" rtl="0" eaLnBrk="1" latinLnBrk="0" hangingPunct="1">
        <a:lnSpc>
          <a:spcPct val="90000"/>
        </a:lnSpc>
        <a:spcBef>
          <a:spcPts val="500"/>
        </a:spcBef>
        <a:buFontTx/>
        <a:buBlip>
          <a:blip r:embed="rId29"/>
        </a:buBlip>
        <a:defRPr sz="2400" b="1" i="0" kern="1200">
          <a:solidFill>
            <a:schemeClr val="tx1"/>
          </a:solidFill>
          <a:latin typeface="Public Sans SemiBold" pitchFamily="2" charset="77"/>
          <a:ea typeface="+mn-ea"/>
          <a:cs typeface="+mn-cs"/>
        </a:defRPr>
      </a:lvl2pPr>
      <a:lvl3pPr marL="1143000" indent="-228600" algn="l" defTabSz="914400" rtl="0" eaLnBrk="1" latinLnBrk="0" hangingPunct="1">
        <a:lnSpc>
          <a:spcPct val="90000"/>
        </a:lnSpc>
        <a:spcBef>
          <a:spcPts val="500"/>
        </a:spcBef>
        <a:buFontTx/>
        <a:buBlip>
          <a:blip r:embed="rId29"/>
        </a:buBlip>
        <a:defRPr sz="2000" b="1" i="1" kern="1200">
          <a:solidFill>
            <a:schemeClr val="tx1"/>
          </a:solidFill>
          <a:latin typeface="Public Sans SemiBold" pitchFamily="2" charset="77"/>
          <a:ea typeface="+mn-ea"/>
          <a:cs typeface="+mn-cs"/>
        </a:defRPr>
      </a:lvl3pPr>
      <a:lvl4pPr marL="1600200" indent="-228600" algn="l" defTabSz="914400" rtl="0" eaLnBrk="1" latinLnBrk="0" hangingPunct="1">
        <a:lnSpc>
          <a:spcPct val="90000"/>
        </a:lnSpc>
        <a:spcBef>
          <a:spcPts val="500"/>
        </a:spcBef>
        <a:buFontTx/>
        <a:buBlip>
          <a:blip r:embed="rId29"/>
        </a:buBlip>
        <a:defRPr sz="1800" b="1" i="0" kern="1200">
          <a:solidFill>
            <a:schemeClr val="tx1"/>
          </a:solidFill>
          <a:latin typeface="Public Sans SemiBold" pitchFamily="2" charset="77"/>
          <a:ea typeface="+mn-ea"/>
          <a:cs typeface="+mn-cs"/>
        </a:defRPr>
      </a:lvl4pPr>
      <a:lvl5pPr marL="2057400" indent="-228600" algn="l" defTabSz="914400" rtl="0" eaLnBrk="1" latinLnBrk="0" hangingPunct="1">
        <a:lnSpc>
          <a:spcPct val="90000"/>
        </a:lnSpc>
        <a:spcBef>
          <a:spcPts val="500"/>
        </a:spcBef>
        <a:buFontTx/>
        <a:buBlip>
          <a:blip r:embed="rId29"/>
        </a:buBlip>
        <a:defRPr sz="1800" b="0" i="1" kern="1200">
          <a:solidFill>
            <a:schemeClr val="tx1"/>
          </a:solidFill>
          <a:latin typeface="Public Sans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40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7986B-4ACE-9E41-AB5A-3BD94DAB48A4}"/>
              </a:ext>
            </a:extLst>
          </p:cNvPr>
          <p:cNvSpPr>
            <a:spLocks noGrp="1"/>
          </p:cNvSpPr>
          <p:nvPr>
            <p:ph type="ctrTitle"/>
          </p:nvPr>
        </p:nvSpPr>
        <p:spPr>
          <a:xfrm>
            <a:off x="516189" y="1041400"/>
            <a:ext cx="9493050" cy="2387600"/>
          </a:xfrm>
        </p:spPr>
        <p:txBody>
          <a:bodyPr lIns="91440" tIns="45720" rIns="91440" bIns="45720" anchor="b"/>
          <a:lstStyle/>
          <a:p>
            <a:pPr>
              <a:lnSpc>
                <a:spcPct val="100000"/>
              </a:lnSpc>
            </a:pPr>
            <a:r>
              <a:rPr lang="en-US" dirty="0"/>
              <a:t>Making Growth Visible</a:t>
            </a:r>
            <a:endParaRPr lang="en-US" dirty="0">
              <a:latin typeface="Public Sans Black"/>
            </a:endParaRPr>
          </a:p>
        </p:txBody>
      </p:sp>
      <p:sp>
        <p:nvSpPr>
          <p:cNvPr id="3" name="Subtitle 2">
            <a:extLst>
              <a:ext uri="{FF2B5EF4-FFF2-40B4-BE49-F238E27FC236}">
                <a16:creationId xmlns:a16="http://schemas.microsoft.com/office/drawing/2014/main" id="{3B5AA068-C9AE-6642-8C79-5E104D601D77}"/>
              </a:ext>
            </a:extLst>
          </p:cNvPr>
          <p:cNvSpPr>
            <a:spLocks noGrp="1"/>
          </p:cNvSpPr>
          <p:nvPr>
            <p:ph type="subTitle" idx="1"/>
          </p:nvPr>
        </p:nvSpPr>
        <p:spPr>
          <a:xfrm>
            <a:off x="582863" y="3565042"/>
            <a:ext cx="9042918" cy="1655762"/>
          </a:xfrm>
        </p:spPr>
        <p:txBody>
          <a:bodyPr lIns="91440" tIns="45720" rIns="91440" bIns="45720" anchor="t"/>
          <a:lstStyle/>
          <a:p>
            <a:r>
              <a:rPr lang="en-US" i="1" dirty="0"/>
              <a:t>From Managing Work to Developing People </a:t>
            </a:r>
            <a:r>
              <a:rPr lang="en-US" i="1" dirty="0">
                <a:latin typeface="Public Sans"/>
              </a:rPr>
              <a:t>through Exchange Journal </a:t>
            </a:r>
            <a:endParaRPr lang="en-US" dirty="0">
              <a:latin typeface="Public Sans"/>
            </a:endParaRPr>
          </a:p>
          <a:p>
            <a:br>
              <a:rPr lang="en-US" sz="1600" dirty="0">
                <a:latin typeface="Public Sans"/>
              </a:rPr>
            </a:br>
            <a:endParaRPr lang="en-US" sz="1600" dirty="0">
              <a:latin typeface="Public Sans"/>
            </a:endParaRPr>
          </a:p>
          <a:p>
            <a:r>
              <a:rPr lang="en-US" sz="1800" b="0" dirty="0">
                <a:latin typeface="Public Sans"/>
              </a:rPr>
              <a:t>Preston Coppage - May 7</a:t>
            </a:r>
            <a:r>
              <a:rPr lang="en-US" sz="1800" b="0" baseline="30000" dirty="0">
                <a:latin typeface="Public Sans"/>
              </a:rPr>
              <a:t>th</a:t>
            </a:r>
            <a:r>
              <a:rPr lang="en-US" sz="1800" b="0" dirty="0">
                <a:latin typeface="Public Sans"/>
              </a:rPr>
              <a:t>, 2026</a:t>
            </a:r>
          </a:p>
          <a:p>
            <a:r>
              <a:rPr lang="en-US" sz="1800" b="0" dirty="0">
                <a:latin typeface="Public Sans"/>
              </a:rPr>
              <a:t>SAIL CIO Leadership Academy</a:t>
            </a:r>
          </a:p>
        </p:txBody>
      </p:sp>
      <p:sp>
        <p:nvSpPr>
          <p:cNvPr id="4" name="Rectangle 3">
            <a:extLst>
              <a:ext uri="{FF2B5EF4-FFF2-40B4-BE49-F238E27FC236}">
                <a16:creationId xmlns:a16="http://schemas.microsoft.com/office/drawing/2014/main" id="{399BB5F3-B577-0EA3-7BC7-A1BAE8F6A4F1}"/>
              </a:ext>
            </a:extLst>
          </p:cNvPr>
          <p:cNvSpPr/>
          <p:nvPr/>
        </p:nvSpPr>
        <p:spPr>
          <a:xfrm>
            <a:off x="643188" y="3429000"/>
            <a:ext cx="8799263" cy="66674"/>
          </a:xfrm>
          <a:prstGeom prst="rect">
            <a:avLst/>
          </a:prstGeom>
          <a:gradFill flip="none" rotWithShape="1">
            <a:gsLst>
              <a:gs pos="0">
                <a:srgbClr val="FFB401">
                  <a:shade val="30000"/>
                  <a:satMod val="115000"/>
                  <a:alpha val="0"/>
                </a:srgbClr>
              </a:gs>
              <a:gs pos="50000">
                <a:srgbClr val="FFB401">
                  <a:shade val="67500"/>
                  <a:satMod val="115000"/>
                </a:srgbClr>
              </a:gs>
              <a:gs pos="100000">
                <a:srgbClr val="FFB401">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132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EA0B7D-2977-BF7E-0046-F81B95AF34F4}"/>
              </a:ext>
            </a:extLst>
          </p:cNvPr>
          <p:cNvSpPr>
            <a:spLocks noGrp="1"/>
          </p:cNvSpPr>
          <p:nvPr>
            <p:ph type="title"/>
          </p:nvPr>
        </p:nvSpPr>
        <p:spPr>
          <a:xfrm>
            <a:off x="702879" y="2348947"/>
            <a:ext cx="10786241" cy="2160105"/>
          </a:xfrm>
        </p:spPr>
        <p:txBody>
          <a:bodyPr/>
          <a:lstStyle/>
          <a:p>
            <a:pPr algn="ctr"/>
            <a:r>
              <a:rPr lang="en-US" sz="3600" dirty="0"/>
              <a:t>Making Growth Visible</a:t>
            </a:r>
            <a:br>
              <a:rPr lang="en-US" sz="3600" dirty="0"/>
            </a:br>
            <a:r>
              <a:rPr lang="en-US" sz="3600" dirty="0"/>
              <a:t>Understanding Our People</a:t>
            </a:r>
            <a:br>
              <a:rPr lang="en-US" sz="3600" dirty="0"/>
            </a:br>
            <a:r>
              <a:rPr lang="en-US" sz="3600" dirty="0"/>
              <a:t>Shining a Spotlight</a:t>
            </a:r>
          </a:p>
        </p:txBody>
      </p:sp>
    </p:spTree>
    <p:extLst>
      <p:ext uri="{BB962C8B-B14F-4D97-AF65-F5344CB8AC3E}">
        <p14:creationId xmlns:p14="http://schemas.microsoft.com/office/powerpoint/2010/main" val="2385386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BFAFB-4FC1-B018-C055-7A9DA21C8F00}"/>
              </a:ext>
            </a:extLst>
          </p:cNvPr>
          <p:cNvSpPr>
            <a:spLocks noGrp="1"/>
          </p:cNvSpPr>
          <p:nvPr>
            <p:ph type="title"/>
          </p:nvPr>
        </p:nvSpPr>
        <p:spPr/>
        <p:txBody>
          <a:bodyPr/>
          <a:lstStyle/>
          <a:p>
            <a:r>
              <a:rPr lang="en-US" sz="3600" dirty="0">
                <a:latin typeface="Public Sans SemiBold" pitchFamily="2" charset="0"/>
              </a:rPr>
              <a:t>From Managing Work</a:t>
            </a:r>
            <a:br>
              <a:rPr lang="en-US" sz="3600" dirty="0">
                <a:latin typeface="Public Sans SemiBold" pitchFamily="2" charset="0"/>
              </a:rPr>
            </a:br>
            <a:r>
              <a:rPr lang="en-US" sz="3600" dirty="0">
                <a:latin typeface="Public Sans SemiBold" pitchFamily="2" charset="0"/>
              </a:rPr>
              <a:t>to Developing People</a:t>
            </a:r>
          </a:p>
        </p:txBody>
      </p:sp>
      <p:pic>
        <p:nvPicPr>
          <p:cNvPr id="4" name="Graphic 3">
            <a:extLst>
              <a:ext uri="{FF2B5EF4-FFF2-40B4-BE49-F238E27FC236}">
                <a16:creationId xmlns:a16="http://schemas.microsoft.com/office/drawing/2014/main" id="{8529A2BC-B889-EEF1-7E63-B4FAC173F81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476948" y="5155097"/>
            <a:ext cx="1702903" cy="1702903"/>
          </a:xfrm>
          <a:prstGeom prst="rect">
            <a:avLst/>
          </a:prstGeom>
        </p:spPr>
      </p:pic>
    </p:spTree>
    <p:extLst>
      <p:ext uri="{BB962C8B-B14F-4D97-AF65-F5344CB8AC3E}">
        <p14:creationId xmlns:p14="http://schemas.microsoft.com/office/powerpoint/2010/main" val="509067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5AE6318-CA92-1AC3-2349-56BCCFD5217E}"/>
              </a:ext>
            </a:extLst>
          </p:cNvPr>
          <p:cNvSpPr txBox="1">
            <a:spLocks/>
          </p:cNvSpPr>
          <p:nvPr/>
        </p:nvSpPr>
        <p:spPr>
          <a:xfrm>
            <a:off x="694559" y="1081919"/>
            <a:ext cx="10786241" cy="896106"/>
          </a:xfrm>
          <a:prstGeom prst="rect">
            <a:avLst/>
          </a:prstGeom>
        </p:spPr>
        <p:txBody>
          <a:bodyPr lIns="91440" tIns="45720" rIns="91440" bIns="45720" anchor="t"/>
          <a:lstStyle>
            <a:lvl1pPr algn="l" defTabSz="914400" rtl="0" eaLnBrk="1" latinLnBrk="0" hangingPunct="1">
              <a:lnSpc>
                <a:spcPts val="5200"/>
              </a:lnSpc>
              <a:spcBef>
                <a:spcPct val="0"/>
              </a:spcBef>
              <a:buNone/>
              <a:defRPr sz="4400" b="1" i="0" kern="1200">
                <a:solidFill>
                  <a:schemeClr val="tx1"/>
                </a:solidFill>
                <a:latin typeface="Public Sans Black" pitchFamily="2" charset="77"/>
                <a:ea typeface="+mj-ea"/>
                <a:cs typeface="+mj-cs"/>
              </a:defRPr>
            </a:lvl1pPr>
          </a:lstStyle>
          <a:p>
            <a:r>
              <a:rPr lang="en-US" dirty="0">
                <a:latin typeface="Public Sans Black"/>
              </a:rPr>
              <a:t>The Challenge</a:t>
            </a:r>
            <a:endParaRPr lang="en-US" dirty="0"/>
          </a:p>
        </p:txBody>
      </p:sp>
      <p:sp>
        <p:nvSpPr>
          <p:cNvPr id="5" name="Content Placeholder 2">
            <a:extLst>
              <a:ext uri="{FF2B5EF4-FFF2-40B4-BE49-F238E27FC236}">
                <a16:creationId xmlns:a16="http://schemas.microsoft.com/office/drawing/2014/main" id="{921A8B68-E272-9E65-39FF-53841B39AAFC}"/>
              </a:ext>
            </a:extLst>
          </p:cNvPr>
          <p:cNvSpPr txBox="1">
            <a:spLocks/>
          </p:cNvSpPr>
          <p:nvPr/>
        </p:nvSpPr>
        <p:spPr>
          <a:xfrm>
            <a:off x="686452" y="2114559"/>
            <a:ext cx="10786241"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Tx/>
              <a:buBlip>
                <a:blip r:embed="rId3"/>
              </a:buBlip>
              <a:defRPr sz="2800" b="1" i="0" kern="1200">
                <a:solidFill>
                  <a:schemeClr val="tx1"/>
                </a:solidFill>
                <a:latin typeface="Public Sans" pitchFamily="2" charset="77"/>
                <a:ea typeface="+mn-ea"/>
                <a:cs typeface="+mn-cs"/>
              </a:defRPr>
            </a:lvl1pPr>
            <a:lvl2pPr marL="685800" indent="-228600" algn="l" defTabSz="914400" rtl="0" eaLnBrk="1" latinLnBrk="0" hangingPunct="1">
              <a:lnSpc>
                <a:spcPct val="90000"/>
              </a:lnSpc>
              <a:spcBef>
                <a:spcPts val="500"/>
              </a:spcBef>
              <a:buFontTx/>
              <a:buBlip>
                <a:blip r:embed="rId3"/>
              </a:buBlip>
              <a:defRPr sz="2400" b="1" i="0" kern="1200">
                <a:solidFill>
                  <a:schemeClr val="tx1"/>
                </a:solidFill>
                <a:latin typeface="Public Sans SemiBold" pitchFamily="2" charset="77"/>
                <a:ea typeface="+mn-ea"/>
                <a:cs typeface="+mn-cs"/>
              </a:defRPr>
            </a:lvl2pPr>
            <a:lvl3pPr marL="1143000" indent="-228600" algn="l" defTabSz="914400" rtl="0" eaLnBrk="1" latinLnBrk="0" hangingPunct="1">
              <a:lnSpc>
                <a:spcPct val="90000"/>
              </a:lnSpc>
              <a:spcBef>
                <a:spcPts val="500"/>
              </a:spcBef>
              <a:buFontTx/>
              <a:buBlip>
                <a:blip r:embed="rId3"/>
              </a:buBlip>
              <a:defRPr sz="2000" b="1" i="1" kern="1200">
                <a:solidFill>
                  <a:schemeClr val="tx1"/>
                </a:solidFill>
                <a:latin typeface="Public Sans SemiBold" pitchFamily="2" charset="77"/>
                <a:ea typeface="+mn-ea"/>
                <a:cs typeface="+mn-cs"/>
              </a:defRPr>
            </a:lvl3pPr>
            <a:lvl4pPr marL="1600200" indent="-228600" algn="l" defTabSz="914400" rtl="0" eaLnBrk="1" latinLnBrk="0" hangingPunct="1">
              <a:lnSpc>
                <a:spcPct val="90000"/>
              </a:lnSpc>
              <a:spcBef>
                <a:spcPts val="500"/>
              </a:spcBef>
              <a:buFontTx/>
              <a:buBlip>
                <a:blip r:embed="rId3"/>
              </a:buBlip>
              <a:defRPr sz="1800" b="1" i="0" kern="1200">
                <a:solidFill>
                  <a:schemeClr val="tx1"/>
                </a:solidFill>
                <a:latin typeface="Public Sans SemiBold" pitchFamily="2" charset="77"/>
                <a:ea typeface="+mn-ea"/>
                <a:cs typeface="+mn-cs"/>
              </a:defRPr>
            </a:lvl4pPr>
            <a:lvl5pPr marL="2057400" indent="-228600" algn="l" defTabSz="914400" rtl="0" eaLnBrk="1" latinLnBrk="0" hangingPunct="1">
              <a:lnSpc>
                <a:spcPct val="90000"/>
              </a:lnSpc>
              <a:spcBef>
                <a:spcPts val="500"/>
              </a:spcBef>
              <a:buFontTx/>
              <a:buBlip>
                <a:blip r:embed="rId3"/>
              </a:buBlip>
              <a:defRPr sz="1800" b="0" i="1" kern="1200">
                <a:solidFill>
                  <a:schemeClr val="tx1"/>
                </a:solidFill>
                <a:latin typeface="Public Sans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dirty="0">
                <a:solidFill>
                  <a:srgbClr val="FFB401"/>
                </a:solidFill>
              </a:rPr>
              <a:t>Traditional Development Falls Short</a:t>
            </a:r>
            <a:endParaRPr lang="en-US" dirty="0">
              <a:solidFill>
                <a:srgbClr val="FFB401"/>
              </a:solidFill>
              <a:latin typeface="Public Sans"/>
            </a:endParaRPr>
          </a:p>
          <a:p>
            <a:pPr lvl="2">
              <a:lnSpc>
                <a:spcPct val="200000"/>
              </a:lnSpc>
              <a:buFont typeface="Arial" panose="020B0604020202020204" pitchFamily="34" charset="0"/>
              <a:buChar char="•"/>
            </a:pPr>
            <a:r>
              <a:rPr lang="en-US" sz="2400" b="0" i="0" dirty="0">
                <a:latin typeface="Public Sans"/>
              </a:rPr>
              <a:t>Development is episodic, not continuous</a:t>
            </a:r>
          </a:p>
          <a:p>
            <a:pPr lvl="2">
              <a:lnSpc>
                <a:spcPct val="200000"/>
              </a:lnSpc>
              <a:buFont typeface="Arial" panose="020B0604020202020204" pitchFamily="34" charset="0"/>
              <a:buChar char="•"/>
            </a:pPr>
            <a:r>
              <a:rPr lang="en-US" sz="2400" b="0" i="0" dirty="0">
                <a:latin typeface="Public Sans"/>
              </a:rPr>
              <a:t>Insights are incomplete or scattered</a:t>
            </a:r>
          </a:p>
          <a:p>
            <a:pPr lvl="2">
              <a:lnSpc>
                <a:spcPct val="200000"/>
              </a:lnSpc>
              <a:buFont typeface="Arial" panose="020B0604020202020204" pitchFamily="34" charset="0"/>
              <a:buChar char="•"/>
            </a:pPr>
            <a:r>
              <a:rPr lang="en-US" sz="2400" b="0" i="0" dirty="0">
                <a:latin typeface="Public Sans"/>
              </a:rPr>
              <a:t>Decisions rely on memory, not patterns</a:t>
            </a:r>
          </a:p>
          <a:p>
            <a:pPr lvl="2">
              <a:lnSpc>
                <a:spcPct val="200000"/>
              </a:lnSpc>
              <a:buFont typeface="Arial" panose="020B0604020202020204" pitchFamily="34" charset="0"/>
              <a:buChar char="•"/>
            </a:pPr>
            <a:r>
              <a:rPr lang="en-US" sz="2400" b="0" i="0" dirty="0">
                <a:latin typeface="Public Sans"/>
              </a:rPr>
              <a:t>Growth becomes reactive</a:t>
            </a:r>
          </a:p>
        </p:txBody>
      </p:sp>
    </p:spTree>
    <p:extLst>
      <p:ext uri="{BB962C8B-B14F-4D97-AF65-F5344CB8AC3E}">
        <p14:creationId xmlns:p14="http://schemas.microsoft.com/office/powerpoint/2010/main" val="1874397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F29FE4-8591-8B98-327A-9CDBA971FC38}"/>
              </a:ext>
            </a:extLst>
          </p:cNvPr>
          <p:cNvSpPr>
            <a:spLocks noGrp="1"/>
          </p:cNvSpPr>
          <p:nvPr>
            <p:ph type="title"/>
          </p:nvPr>
        </p:nvSpPr>
        <p:spPr>
          <a:xfrm>
            <a:off x="702879" y="2235908"/>
            <a:ext cx="10786241" cy="2386183"/>
          </a:xfrm>
        </p:spPr>
        <p:txBody>
          <a:bodyPr>
            <a:normAutofit/>
          </a:bodyPr>
          <a:lstStyle/>
          <a:p>
            <a:pPr algn="ctr"/>
            <a:r>
              <a:rPr lang="en-US" dirty="0"/>
              <a:t>Reality Check</a:t>
            </a:r>
            <a:br>
              <a:rPr lang="en-US" dirty="0"/>
            </a:br>
            <a:br>
              <a:rPr lang="en-US" b="0" dirty="0">
                <a:latin typeface="Public Sans Light" pitchFamily="2" charset="0"/>
              </a:rPr>
            </a:br>
            <a:r>
              <a:rPr lang="en-US" i="1" dirty="0">
                <a:latin typeface="Public Sans Thin" pitchFamily="2" charset="0"/>
              </a:rPr>
              <a:t>Teams</a:t>
            </a:r>
            <a:r>
              <a:rPr lang="en-US" dirty="0">
                <a:latin typeface="Public Sans Thin" pitchFamily="2" charset="0"/>
              </a:rPr>
              <a:t> </a:t>
            </a:r>
            <a:r>
              <a:rPr lang="en-US" dirty="0">
                <a:solidFill>
                  <a:srgbClr val="FFB401"/>
                </a:solidFill>
                <a:latin typeface="Public Sans Thin" pitchFamily="2" charset="0"/>
              </a:rPr>
              <a:t>•</a:t>
            </a:r>
            <a:r>
              <a:rPr lang="en-US" dirty="0">
                <a:latin typeface="Public Sans Thin" pitchFamily="2" charset="0"/>
              </a:rPr>
              <a:t> </a:t>
            </a:r>
            <a:r>
              <a:rPr lang="en-US" i="1" dirty="0">
                <a:latin typeface="Public Sans Thin" pitchFamily="2" charset="0"/>
              </a:rPr>
              <a:t>OneNote </a:t>
            </a:r>
            <a:r>
              <a:rPr lang="en-US" dirty="0">
                <a:solidFill>
                  <a:srgbClr val="FFB401"/>
                </a:solidFill>
                <a:latin typeface="Public Sans Thin" pitchFamily="2" charset="0"/>
              </a:rPr>
              <a:t>•</a:t>
            </a:r>
            <a:r>
              <a:rPr lang="en-US" dirty="0">
                <a:latin typeface="Public Sans Thin" pitchFamily="2" charset="0"/>
              </a:rPr>
              <a:t> </a:t>
            </a:r>
            <a:r>
              <a:rPr lang="en-US" i="1" dirty="0">
                <a:latin typeface="Public Sans Thin" pitchFamily="2" charset="0"/>
              </a:rPr>
              <a:t>Shared Documents</a:t>
            </a:r>
            <a:endParaRPr lang="en-US" b="0" dirty="0">
              <a:latin typeface="Public Sans Thin" pitchFamily="2" charset="0"/>
            </a:endParaRPr>
          </a:p>
        </p:txBody>
      </p:sp>
    </p:spTree>
    <p:extLst>
      <p:ext uri="{BB962C8B-B14F-4D97-AF65-F5344CB8AC3E}">
        <p14:creationId xmlns:p14="http://schemas.microsoft.com/office/powerpoint/2010/main" val="3681043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D60EC-1DE3-92F4-0A1C-E27951503F57}"/>
              </a:ext>
            </a:extLst>
          </p:cNvPr>
          <p:cNvSpPr>
            <a:spLocks noGrp="1"/>
          </p:cNvSpPr>
          <p:nvPr>
            <p:ph type="title"/>
          </p:nvPr>
        </p:nvSpPr>
        <p:spPr/>
        <p:txBody>
          <a:bodyPr/>
          <a:lstStyle/>
          <a:p>
            <a:r>
              <a:rPr lang="en-US" dirty="0">
                <a:solidFill>
                  <a:srgbClr val="FFB401"/>
                </a:solidFill>
              </a:rPr>
              <a:t>Exchange Journal</a:t>
            </a:r>
          </a:p>
        </p:txBody>
      </p:sp>
      <p:sp>
        <p:nvSpPr>
          <p:cNvPr id="3" name="Content Placeholder 2">
            <a:extLst>
              <a:ext uri="{FF2B5EF4-FFF2-40B4-BE49-F238E27FC236}">
                <a16:creationId xmlns:a16="http://schemas.microsoft.com/office/drawing/2014/main" id="{AC2D0B5F-5F7E-BCE5-582D-9338CF096004}"/>
              </a:ext>
            </a:extLst>
          </p:cNvPr>
          <p:cNvSpPr>
            <a:spLocks noGrp="1"/>
          </p:cNvSpPr>
          <p:nvPr>
            <p:ph sz="half" idx="1"/>
          </p:nvPr>
        </p:nvSpPr>
        <p:spPr>
          <a:xfrm>
            <a:off x="2857500" y="2357229"/>
            <a:ext cx="8470900" cy="3227397"/>
          </a:xfrm>
        </p:spPr>
        <p:txBody>
          <a:bodyPr/>
          <a:lstStyle/>
          <a:p>
            <a:pPr>
              <a:lnSpc>
                <a:spcPct val="200000"/>
              </a:lnSpc>
              <a:buFont typeface="Arial" panose="020B0604020202020204" pitchFamily="34" charset="0"/>
              <a:buChar char="•"/>
            </a:pPr>
            <a:r>
              <a:rPr lang="en-US" sz="2400" b="0" dirty="0"/>
              <a:t>Form and/or collaboration tool</a:t>
            </a:r>
          </a:p>
          <a:p>
            <a:pPr>
              <a:lnSpc>
                <a:spcPct val="200000"/>
              </a:lnSpc>
              <a:buFont typeface="Arial" panose="020B0604020202020204" pitchFamily="34" charset="0"/>
              <a:buChar char="•"/>
            </a:pPr>
            <a:r>
              <a:rPr lang="en-US" sz="2400" b="0" dirty="0"/>
              <a:t>Focus on how, not just what</a:t>
            </a:r>
          </a:p>
          <a:p>
            <a:pPr>
              <a:lnSpc>
                <a:spcPct val="200000"/>
              </a:lnSpc>
              <a:buFont typeface="Arial" panose="020B0604020202020204" pitchFamily="34" charset="0"/>
              <a:buChar char="•"/>
            </a:pPr>
            <a:r>
              <a:rPr lang="en-US" sz="2400" b="0" dirty="0"/>
              <a:t>Captures patterns over time</a:t>
            </a:r>
          </a:p>
          <a:p>
            <a:pPr>
              <a:lnSpc>
                <a:spcPct val="200000"/>
              </a:lnSpc>
              <a:buFont typeface="Arial" panose="020B0604020202020204" pitchFamily="34" charset="0"/>
              <a:buChar char="•"/>
            </a:pPr>
            <a:r>
              <a:rPr lang="en-US" sz="2400" b="0" dirty="0"/>
              <a:t>Co-owned by team member + manager</a:t>
            </a:r>
          </a:p>
        </p:txBody>
      </p:sp>
    </p:spTree>
    <p:extLst>
      <p:ext uri="{BB962C8B-B14F-4D97-AF65-F5344CB8AC3E}">
        <p14:creationId xmlns:p14="http://schemas.microsoft.com/office/powerpoint/2010/main" val="1971083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7BBDE-B1AF-3FFA-5F44-7CED297C596B}"/>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75E2BD02-7833-66B8-A736-FB3C84A8B038}"/>
              </a:ext>
            </a:extLst>
          </p:cNvPr>
          <p:cNvSpPr>
            <a:spLocks noGrp="1"/>
          </p:cNvSpPr>
          <p:nvPr>
            <p:ph type="title"/>
          </p:nvPr>
        </p:nvSpPr>
        <p:spPr>
          <a:xfrm>
            <a:off x="702879" y="2235908"/>
            <a:ext cx="10786241" cy="2386183"/>
          </a:xfrm>
        </p:spPr>
        <p:txBody>
          <a:bodyPr>
            <a:normAutofit/>
          </a:bodyPr>
          <a:lstStyle/>
          <a:p>
            <a:r>
              <a:rPr lang="en-US" dirty="0"/>
              <a:t>Framework</a:t>
            </a:r>
            <a:br>
              <a:rPr lang="en-US" i="1" dirty="0"/>
            </a:br>
            <a:br>
              <a:rPr lang="en-US" b="0" i="1" dirty="0">
                <a:latin typeface="Public Sans Light" pitchFamily="2" charset="0"/>
              </a:rPr>
            </a:br>
            <a:r>
              <a:rPr lang="en-US" i="1" dirty="0">
                <a:latin typeface="Public Sans Thin" pitchFamily="2" charset="0"/>
              </a:rPr>
              <a:t>Capture </a:t>
            </a:r>
            <a:r>
              <a:rPr lang="en-US" i="1" dirty="0">
                <a:solidFill>
                  <a:srgbClr val="FFB401"/>
                </a:solidFill>
              </a:rPr>
              <a:t>→</a:t>
            </a:r>
            <a:r>
              <a:rPr lang="en-US" i="1" dirty="0">
                <a:latin typeface="Public Sans Thin" pitchFamily="2" charset="0"/>
              </a:rPr>
              <a:t> Structure </a:t>
            </a:r>
            <a:r>
              <a:rPr lang="en-US" i="1" dirty="0">
                <a:solidFill>
                  <a:srgbClr val="FFB401"/>
                </a:solidFill>
              </a:rPr>
              <a:t>→</a:t>
            </a:r>
            <a:r>
              <a:rPr lang="en-US" i="1" dirty="0">
                <a:latin typeface="Public Sans Thin" pitchFamily="2" charset="0"/>
              </a:rPr>
              <a:t> Apply</a:t>
            </a:r>
            <a:endParaRPr lang="en-US" b="0" i="1" dirty="0">
              <a:latin typeface="Public Sans Thin" pitchFamily="2" charset="0"/>
            </a:endParaRPr>
          </a:p>
        </p:txBody>
      </p:sp>
    </p:spTree>
    <p:extLst>
      <p:ext uri="{BB962C8B-B14F-4D97-AF65-F5344CB8AC3E}">
        <p14:creationId xmlns:p14="http://schemas.microsoft.com/office/powerpoint/2010/main" val="769999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35D95-9A57-33F5-C3A5-F4389EE71D2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83AD73E-FD67-8E17-466B-430A725CE06E}"/>
              </a:ext>
            </a:extLst>
          </p:cNvPr>
          <p:cNvSpPr txBox="1">
            <a:spLocks/>
          </p:cNvSpPr>
          <p:nvPr/>
        </p:nvSpPr>
        <p:spPr>
          <a:xfrm>
            <a:off x="694559" y="1081919"/>
            <a:ext cx="10786241" cy="896106"/>
          </a:xfrm>
          <a:prstGeom prst="rect">
            <a:avLst/>
          </a:prstGeom>
        </p:spPr>
        <p:txBody>
          <a:bodyPr lIns="91440" tIns="45720" rIns="91440" bIns="45720" anchor="t"/>
          <a:lstStyle>
            <a:lvl1pPr algn="l" defTabSz="914400" rtl="0" eaLnBrk="1" latinLnBrk="0" hangingPunct="1">
              <a:lnSpc>
                <a:spcPts val="5200"/>
              </a:lnSpc>
              <a:spcBef>
                <a:spcPct val="0"/>
              </a:spcBef>
              <a:buNone/>
              <a:defRPr sz="4400" b="1" i="0" kern="1200">
                <a:solidFill>
                  <a:schemeClr val="tx1"/>
                </a:solidFill>
                <a:latin typeface="Public Sans Black" pitchFamily="2" charset="77"/>
                <a:ea typeface="+mj-ea"/>
                <a:cs typeface="+mj-cs"/>
              </a:defRPr>
            </a:lvl1pPr>
          </a:lstStyle>
          <a:p>
            <a:r>
              <a:rPr lang="en-US" dirty="0"/>
              <a:t>Capture</a:t>
            </a:r>
            <a:endParaRPr lang="en-US" dirty="0">
              <a:latin typeface="Public Sans Black"/>
            </a:endParaRPr>
          </a:p>
        </p:txBody>
      </p:sp>
      <p:sp>
        <p:nvSpPr>
          <p:cNvPr id="5" name="Content Placeholder 2">
            <a:extLst>
              <a:ext uri="{FF2B5EF4-FFF2-40B4-BE49-F238E27FC236}">
                <a16:creationId xmlns:a16="http://schemas.microsoft.com/office/drawing/2014/main" id="{1E262F2F-CD02-A933-3EAE-0C6EF8D4B843}"/>
              </a:ext>
            </a:extLst>
          </p:cNvPr>
          <p:cNvSpPr txBox="1">
            <a:spLocks/>
          </p:cNvSpPr>
          <p:nvPr/>
        </p:nvSpPr>
        <p:spPr>
          <a:xfrm>
            <a:off x="686452" y="2114559"/>
            <a:ext cx="10786241"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Tx/>
              <a:buBlip>
                <a:blip r:embed="rId3"/>
              </a:buBlip>
              <a:defRPr sz="2800" b="1" i="0" kern="1200">
                <a:solidFill>
                  <a:schemeClr val="tx1"/>
                </a:solidFill>
                <a:latin typeface="Public Sans" pitchFamily="2" charset="77"/>
                <a:ea typeface="+mn-ea"/>
                <a:cs typeface="+mn-cs"/>
              </a:defRPr>
            </a:lvl1pPr>
            <a:lvl2pPr marL="685800" indent="-228600" algn="l" defTabSz="914400" rtl="0" eaLnBrk="1" latinLnBrk="0" hangingPunct="1">
              <a:lnSpc>
                <a:spcPct val="90000"/>
              </a:lnSpc>
              <a:spcBef>
                <a:spcPts val="500"/>
              </a:spcBef>
              <a:buFontTx/>
              <a:buBlip>
                <a:blip r:embed="rId3"/>
              </a:buBlip>
              <a:defRPr sz="2400" b="1" i="0" kern="1200">
                <a:solidFill>
                  <a:schemeClr val="tx1"/>
                </a:solidFill>
                <a:latin typeface="Public Sans SemiBold" pitchFamily="2" charset="77"/>
                <a:ea typeface="+mn-ea"/>
                <a:cs typeface="+mn-cs"/>
              </a:defRPr>
            </a:lvl2pPr>
            <a:lvl3pPr marL="1143000" indent="-228600" algn="l" defTabSz="914400" rtl="0" eaLnBrk="1" latinLnBrk="0" hangingPunct="1">
              <a:lnSpc>
                <a:spcPct val="90000"/>
              </a:lnSpc>
              <a:spcBef>
                <a:spcPts val="500"/>
              </a:spcBef>
              <a:buFontTx/>
              <a:buBlip>
                <a:blip r:embed="rId3"/>
              </a:buBlip>
              <a:defRPr sz="2000" b="1" i="1" kern="1200">
                <a:solidFill>
                  <a:schemeClr val="tx1"/>
                </a:solidFill>
                <a:latin typeface="Public Sans SemiBold" pitchFamily="2" charset="77"/>
                <a:ea typeface="+mn-ea"/>
                <a:cs typeface="+mn-cs"/>
              </a:defRPr>
            </a:lvl3pPr>
            <a:lvl4pPr marL="1600200" indent="-228600" algn="l" defTabSz="914400" rtl="0" eaLnBrk="1" latinLnBrk="0" hangingPunct="1">
              <a:lnSpc>
                <a:spcPct val="90000"/>
              </a:lnSpc>
              <a:spcBef>
                <a:spcPts val="500"/>
              </a:spcBef>
              <a:buFontTx/>
              <a:buBlip>
                <a:blip r:embed="rId3"/>
              </a:buBlip>
              <a:defRPr sz="1800" b="1" i="0" kern="1200">
                <a:solidFill>
                  <a:schemeClr val="tx1"/>
                </a:solidFill>
                <a:latin typeface="Public Sans SemiBold" pitchFamily="2" charset="77"/>
                <a:ea typeface="+mn-ea"/>
                <a:cs typeface="+mn-cs"/>
              </a:defRPr>
            </a:lvl4pPr>
            <a:lvl5pPr marL="2057400" indent="-228600" algn="l" defTabSz="914400" rtl="0" eaLnBrk="1" latinLnBrk="0" hangingPunct="1">
              <a:lnSpc>
                <a:spcPct val="90000"/>
              </a:lnSpc>
              <a:spcBef>
                <a:spcPts val="500"/>
              </a:spcBef>
              <a:buFontTx/>
              <a:buBlip>
                <a:blip r:embed="rId3"/>
              </a:buBlip>
              <a:defRPr sz="1800" b="0" i="1" kern="1200">
                <a:solidFill>
                  <a:schemeClr val="tx1"/>
                </a:solidFill>
                <a:latin typeface="Public Sans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dirty="0">
                <a:solidFill>
                  <a:srgbClr val="FFB401"/>
                </a:solidFill>
                <a:latin typeface="Public Sans" pitchFamily="2" charset="0"/>
              </a:rPr>
              <a:t>Keep it Lightweight</a:t>
            </a:r>
          </a:p>
          <a:p>
            <a:pPr lvl="1">
              <a:buFont typeface="Arial" panose="020B0604020202020204" pitchFamily="34" charset="0"/>
              <a:buChar char="•"/>
            </a:pPr>
            <a:r>
              <a:rPr lang="en-US" b="0" dirty="0">
                <a:latin typeface="Public Sans" pitchFamily="2" charset="0"/>
              </a:rPr>
              <a:t>Intake form into a shared space</a:t>
            </a:r>
          </a:p>
          <a:p>
            <a:pPr lvl="1">
              <a:buFont typeface="Arial" panose="020B0604020202020204" pitchFamily="34" charset="0"/>
              <a:buChar char="•"/>
            </a:pPr>
            <a:r>
              <a:rPr lang="en-US" b="0" dirty="0">
                <a:latin typeface="Public Sans" pitchFamily="2" charset="0"/>
              </a:rPr>
              <a:t>Think digital </a:t>
            </a:r>
            <a:r>
              <a:rPr lang="en-US" b="0" dirty="0" err="1">
                <a:latin typeface="Public Sans" pitchFamily="2" charset="0"/>
              </a:rPr>
              <a:t>post-its</a:t>
            </a:r>
            <a:r>
              <a:rPr lang="en-US" b="0" dirty="0">
                <a:latin typeface="Public Sans" pitchFamily="2" charset="0"/>
              </a:rPr>
              <a:t> </a:t>
            </a:r>
          </a:p>
          <a:p>
            <a:pPr>
              <a:buFont typeface="Arial" panose="020B0604020202020204" pitchFamily="34" charset="0"/>
              <a:buChar char="•"/>
            </a:pPr>
            <a:r>
              <a:rPr lang="en-US" dirty="0">
                <a:solidFill>
                  <a:srgbClr val="FFB401"/>
                </a:solidFill>
                <a:latin typeface="Public Sans" pitchFamily="2" charset="0"/>
              </a:rPr>
              <a:t>Capture the Moment</a:t>
            </a:r>
          </a:p>
          <a:p>
            <a:pPr lvl="1">
              <a:buFont typeface="Arial" panose="020B0604020202020204" pitchFamily="34" charset="0"/>
              <a:buChar char="•"/>
            </a:pPr>
            <a:r>
              <a:rPr lang="en-US" b="0" dirty="0">
                <a:latin typeface="Public Sans" pitchFamily="2" charset="0"/>
              </a:rPr>
              <a:t>Title / Description</a:t>
            </a:r>
          </a:p>
          <a:p>
            <a:pPr lvl="1">
              <a:buFont typeface="Arial" panose="020B0604020202020204" pitchFamily="34" charset="0"/>
              <a:buChar char="•"/>
            </a:pPr>
            <a:r>
              <a:rPr lang="en-US" b="0" dirty="0">
                <a:latin typeface="Public Sans" pitchFamily="2" charset="0"/>
              </a:rPr>
              <a:t>What happened</a:t>
            </a:r>
          </a:p>
          <a:p>
            <a:pPr lvl="1">
              <a:buFont typeface="Arial" panose="020B0604020202020204" pitchFamily="34" charset="0"/>
              <a:buChar char="•"/>
            </a:pPr>
            <a:r>
              <a:rPr lang="en-US" b="0" dirty="0">
                <a:latin typeface="Public Sans" pitchFamily="2" charset="0"/>
              </a:rPr>
              <a:t>Category</a:t>
            </a:r>
          </a:p>
          <a:p>
            <a:pPr lvl="1">
              <a:buFont typeface="Arial" panose="020B0604020202020204" pitchFamily="34" charset="0"/>
              <a:buChar char="•"/>
            </a:pPr>
            <a:r>
              <a:rPr lang="en-US" b="0" dirty="0">
                <a:latin typeface="Public Sans" pitchFamily="2" charset="0"/>
              </a:rPr>
              <a:t>Urgency</a:t>
            </a:r>
          </a:p>
          <a:p>
            <a:pPr>
              <a:buFont typeface="Arial" panose="020B0604020202020204" pitchFamily="34" charset="0"/>
              <a:buChar char="•"/>
            </a:pPr>
            <a:r>
              <a:rPr lang="en-US" dirty="0">
                <a:solidFill>
                  <a:srgbClr val="FFB401"/>
                </a:solidFill>
                <a:latin typeface="Public Sans" pitchFamily="2" charset="0"/>
              </a:rPr>
              <a:t>Works Where You Are</a:t>
            </a:r>
          </a:p>
          <a:p>
            <a:pPr lvl="1">
              <a:buFont typeface="Arial" panose="020B0604020202020204" pitchFamily="34" charset="0"/>
              <a:buChar char="•"/>
            </a:pPr>
            <a:r>
              <a:rPr lang="en-US" b="0" dirty="0">
                <a:latin typeface="Public Sans" pitchFamily="2" charset="0"/>
              </a:rPr>
              <a:t>Teams • Smartsheet • Forms</a:t>
            </a:r>
          </a:p>
        </p:txBody>
      </p:sp>
    </p:spTree>
    <p:extLst>
      <p:ext uri="{BB962C8B-B14F-4D97-AF65-F5344CB8AC3E}">
        <p14:creationId xmlns:p14="http://schemas.microsoft.com/office/powerpoint/2010/main" val="2713297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A0FCE-B398-9441-15C6-05848C5A23F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C21C937-69B0-1882-EC85-9A0D7B1B622B}"/>
              </a:ext>
            </a:extLst>
          </p:cNvPr>
          <p:cNvSpPr txBox="1">
            <a:spLocks/>
          </p:cNvSpPr>
          <p:nvPr/>
        </p:nvSpPr>
        <p:spPr>
          <a:xfrm>
            <a:off x="694559" y="1081919"/>
            <a:ext cx="10786241" cy="896106"/>
          </a:xfrm>
          <a:prstGeom prst="rect">
            <a:avLst/>
          </a:prstGeom>
        </p:spPr>
        <p:txBody>
          <a:bodyPr lIns="91440" tIns="45720" rIns="91440" bIns="45720" anchor="t"/>
          <a:lstStyle>
            <a:lvl1pPr algn="l" defTabSz="914400" rtl="0" eaLnBrk="1" latinLnBrk="0" hangingPunct="1">
              <a:lnSpc>
                <a:spcPts val="5200"/>
              </a:lnSpc>
              <a:spcBef>
                <a:spcPct val="0"/>
              </a:spcBef>
              <a:buNone/>
              <a:defRPr sz="4400" b="1" i="0" kern="1200">
                <a:solidFill>
                  <a:schemeClr val="tx1"/>
                </a:solidFill>
                <a:latin typeface="Public Sans Black" pitchFamily="2" charset="77"/>
                <a:ea typeface="+mj-ea"/>
                <a:cs typeface="+mj-cs"/>
              </a:defRPr>
            </a:lvl1pPr>
          </a:lstStyle>
          <a:p>
            <a:r>
              <a:rPr lang="en-US" dirty="0"/>
              <a:t>Structure</a:t>
            </a:r>
            <a:endParaRPr lang="en-US" dirty="0">
              <a:latin typeface="Public Sans Black"/>
            </a:endParaRPr>
          </a:p>
        </p:txBody>
      </p:sp>
      <p:sp>
        <p:nvSpPr>
          <p:cNvPr id="5" name="Content Placeholder 2">
            <a:extLst>
              <a:ext uri="{FF2B5EF4-FFF2-40B4-BE49-F238E27FC236}">
                <a16:creationId xmlns:a16="http://schemas.microsoft.com/office/drawing/2014/main" id="{DB72B3AA-D95E-8649-95C3-43F6B620AEC3}"/>
              </a:ext>
            </a:extLst>
          </p:cNvPr>
          <p:cNvSpPr txBox="1">
            <a:spLocks/>
          </p:cNvSpPr>
          <p:nvPr/>
        </p:nvSpPr>
        <p:spPr>
          <a:xfrm>
            <a:off x="686452" y="2114559"/>
            <a:ext cx="10786241"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Tx/>
              <a:buBlip>
                <a:blip r:embed="rId3"/>
              </a:buBlip>
              <a:defRPr sz="2800" b="1" i="0" kern="1200">
                <a:solidFill>
                  <a:schemeClr val="tx1"/>
                </a:solidFill>
                <a:latin typeface="Public Sans" pitchFamily="2" charset="77"/>
                <a:ea typeface="+mn-ea"/>
                <a:cs typeface="+mn-cs"/>
              </a:defRPr>
            </a:lvl1pPr>
            <a:lvl2pPr marL="685800" indent="-228600" algn="l" defTabSz="914400" rtl="0" eaLnBrk="1" latinLnBrk="0" hangingPunct="1">
              <a:lnSpc>
                <a:spcPct val="90000"/>
              </a:lnSpc>
              <a:spcBef>
                <a:spcPts val="500"/>
              </a:spcBef>
              <a:buFontTx/>
              <a:buBlip>
                <a:blip r:embed="rId3"/>
              </a:buBlip>
              <a:defRPr sz="2400" b="1" i="0" kern="1200">
                <a:solidFill>
                  <a:schemeClr val="tx1"/>
                </a:solidFill>
                <a:latin typeface="Public Sans SemiBold" pitchFamily="2" charset="77"/>
                <a:ea typeface="+mn-ea"/>
                <a:cs typeface="+mn-cs"/>
              </a:defRPr>
            </a:lvl2pPr>
            <a:lvl3pPr marL="1143000" indent="-228600" algn="l" defTabSz="914400" rtl="0" eaLnBrk="1" latinLnBrk="0" hangingPunct="1">
              <a:lnSpc>
                <a:spcPct val="90000"/>
              </a:lnSpc>
              <a:spcBef>
                <a:spcPts val="500"/>
              </a:spcBef>
              <a:buFontTx/>
              <a:buBlip>
                <a:blip r:embed="rId3"/>
              </a:buBlip>
              <a:defRPr sz="2000" b="1" i="1" kern="1200">
                <a:solidFill>
                  <a:schemeClr val="tx1"/>
                </a:solidFill>
                <a:latin typeface="Public Sans SemiBold" pitchFamily="2" charset="77"/>
                <a:ea typeface="+mn-ea"/>
                <a:cs typeface="+mn-cs"/>
              </a:defRPr>
            </a:lvl3pPr>
            <a:lvl4pPr marL="1600200" indent="-228600" algn="l" defTabSz="914400" rtl="0" eaLnBrk="1" latinLnBrk="0" hangingPunct="1">
              <a:lnSpc>
                <a:spcPct val="90000"/>
              </a:lnSpc>
              <a:spcBef>
                <a:spcPts val="500"/>
              </a:spcBef>
              <a:buFontTx/>
              <a:buBlip>
                <a:blip r:embed="rId3"/>
              </a:buBlip>
              <a:defRPr sz="1800" b="1" i="0" kern="1200">
                <a:solidFill>
                  <a:schemeClr val="tx1"/>
                </a:solidFill>
                <a:latin typeface="Public Sans SemiBold" pitchFamily="2" charset="77"/>
                <a:ea typeface="+mn-ea"/>
                <a:cs typeface="+mn-cs"/>
              </a:defRPr>
            </a:lvl4pPr>
            <a:lvl5pPr marL="2057400" indent="-228600" algn="l" defTabSz="914400" rtl="0" eaLnBrk="1" latinLnBrk="0" hangingPunct="1">
              <a:lnSpc>
                <a:spcPct val="90000"/>
              </a:lnSpc>
              <a:spcBef>
                <a:spcPts val="500"/>
              </a:spcBef>
              <a:buFontTx/>
              <a:buBlip>
                <a:blip r:embed="rId3"/>
              </a:buBlip>
              <a:defRPr sz="1800" b="0" i="1" kern="1200">
                <a:solidFill>
                  <a:schemeClr val="tx1"/>
                </a:solidFill>
                <a:latin typeface="Public Sans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dirty="0">
                <a:solidFill>
                  <a:srgbClr val="FFB401"/>
                </a:solidFill>
                <a:latin typeface="Public Sans" pitchFamily="2" charset="0"/>
              </a:rPr>
              <a:t>Create Meaning</a:t>
            </a:r>
          </a:p>
          <a:p>
            <a:pPr lvl="1">
              <a:buFont typeface="Arial" panose="020B0604020202020204" pitchFamily="34" charset="0"/>
              <a:buChar char="•"/>
            </a:pPr>
            <a:r>
              <a:rPr lang="en-US" b="0" dirty="0">
                <a:latin typeface="Public Sans" pitchFamily="2" charset="0"/>
              </a:rPr>
              <a:t>Define clear buckets</a:t>
            </a:r>
          </a:p>
          <a:p>
            <a:pPr lvl="1">
              <a:buFont typeface="Arial" panose="020B0604020202020204" pitchFamily="34" charset="0"/>
              <a:buChar char="•"/>
            </a:pPr>
            <a:r>
              <a:rPr lang="en-US" b="0" dirty="0">
                <a:latin typeface="Public Sans" pitchFamily="2" charset="0"/>
              </a:rPr>
              <a:t>Hard Skills • Soft Skills • Successes • Challenges</a:t>
            </a:r>
          </a:p>
          <a:p>
            <a:pPr>
              <a:buFont typeface="Arial" panose="020B0604020202020204" pitchFamily="34" charset="0"/>
              <a:buChar char="•"/>
            </a:pPr>
            <a:r>
              <a:rPr lang="en-US" dirty="0">
                <a:solidFill>
                  <a:srgbClr val="FFB401"/>
                </a:solidFill>
                <a:latin typeface="Public Sans" pitchFamily="2" charset="0"/>
              </a:rPr>
              <a:t>Identify Patterns</a:t>
            </a:r>
          </a:p>
          <a:p>
            <a:pPr lvl="1">
              <a:buFont typeface="Arial" panose="020B0604020202020204" pitchFamily="34" charset="0"/>
              <a:buChar char="•"/>
            </a:pPr>
            <a:r>
              <a:rPr lang="en-US" b="0" dirty="0">
                <a:latin typeface="Public Sans" pitchFamily="2" charset="0"/>
              </a:rPr>
              <a:t>Add context and urgency</a:t>
            </a:r>
          </a:p>
          <a:p>
            <a:pPr lvl="1">
              <a:buFont typeface="Arial" panose="020B0604020202020204" pitchFamily="34" charset="0"/>
              <a:buChar char="•"/>
            </a:pPr>
            <a:r>
              <a:rPr lang="en-US" b="0" dirty="0">
                <a:latin typeface="Public Sans" pitchFamily="2" charset="0"/>
              </a:rPr>
              <a:t>Look for trends over time</a:t>
            </a:r>
          </a:p>
          <a:p>
            <a:pPr>
              <a:buFont typeface="Arial" panose="020B0604020202020204" pitchFamily="34" charset="0"/>
              <a:buChar char="•"/>
            </a:pPr>
            <a:r>
              <a:rPr lang="en-US" dirty="0">
                <a:solidFill>
                  <a:srgbClr val="FFB401"/>
                </a:solidFill>
                <a:latin typeface="Public Sans" pitchFamily="2" charset="0"/>
              </a:rPr>
              <a:t>Enable Action </a:t>
            </a:r>
          </a:p>
          <a:p>
            <a:pPr lvl="1">
              <a:buFont typeface="Arial" panose="020B0604020202020204" pitchFamily="34" charset="0"/>
              <a:buChar char="•"/>
            </a:pPr>
            <a:r>
              <a:rPr lang="en-US" b="0" dirty="0">
                <a:latin typeface="Public Sans" pitchFamily="2" charset="0"/>
              </a:rPr>
              <a:t>Now • Later • Not Now</a:t>
            </a:r>
          </a:p>
          <a:p>
            <a:pPr lvl="1">
              <a:buFont typeface="Arial" panose="020B0604020202020204" pitchFamily="34" charset="0"/>
              <a:buChar char="•"/>
            </a:pPr>
            <a:r>
              <a:rPr lang="en-US" b="0" dirty="0">
                <a:latin typeface="Public Sans" pitchFamily="2" charset="0"/>
              </a:rPr>
              <a:t>Connect tasks and follow-up</a:t>
            </a:r>
          </a:p>
        </p:txBody>
      </p:sp>
    </p:spTree>
    <p:extLst>
      <p:ext uri="{BB962C8B-B14F-4D97-AF65-F5344CB8AC3E}">
        <p14:creationId xmlns:p14="http://schemas.microsoft.com/office/powerpoint/2010/main" val="1464327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43FDB-464D-EEA4-1E6E-7A370DB2326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89F2E57-D4CD-F1FE-567A-31A336F33BE9}"/>
              </a:ext>
            </a:extLst>
          </p:cNvPr>
          <p:cNvSpPr txBox="1">
            <a:spLocks/>
          </p:cNvSpPr>
          <p:nvPr/>
        </p:nvSpPr>
        <p:spPr>
          <a:xfrm>
            <a:off x="694559" y="1081919"/>
            <a:ext cx="10786241" cy="896106"/>
          </a:xfrm>
          <a:prstGeom prst="rect">
            <a:avLst/>
          </a:prstGeom>
        </p:spPr>
        <p:txBody>
          <a:bodyPr lIns="91440" tIns="45720" rIns="91440" bIns="45720" anchor="t"/>
          <a:lstStyle>
            <a:lvl1pPr algn="l" defTabSz="914400" rtl="0" eaLnBrk="1" latinLnBrk="0" hangingPunct="1">
              <a:lnSpc>
                <a:spcPts val="5200"/>
              </a:lnSpc>
              <a:spcBef>
                <a:spcPct val="0"/>
              </a:spcBef>
              <a:buNone/>
              <a:defRPr sz="4400" b="1" i="0" kern="1200">
                <a:solidFill>
                  <a:schemeClr val="tx1"/>
                </a:solidFill>
                <a:latin typeface="Public Sans Black" pitchFamily="2" charset="77"/>
                <a:ea typeface="+mj-ea"/>
                <a:cs typeface="+mj-cs"/>
              </a:defRPr>
            </a:lvl1pPr>
          </a:lstStyle>
          <a:p>
            <a:r>
              <a:rPr lang="en-US" dirty="0"/>
              <a:t>Apply</a:t>
            </a:r>
            <a:endParaRPr lang="en-US" dirty="0">
              <a:latin typeface="Public Sans Black"/>
            </a:endParaRPr>
          </a:p>
        </p:txBody>
      </p:sp>
      <p:sp>
        <p:nvSpPr>
          <p:cNvPr id="5" name="Content Placeholder 2">
            <a:extLst>
              <a:ext uri="{FF2B5EF4-FFF2-40B4-BE49-F238E27FC236}">
                <a16:creationId xmlns:a16="http://schemas.microsoft.com/office/drawing/2014/main" id="{2A8AF796-26E9-67BA-790D-955DA7E8E976}"/>
              </a:ext>
            </a:extLst>
          </p:cNvPr>
          <p:cNvSpPr txBox="1">
            <a:spLocks/>
          </p:cNvSpPr>
          <p:nvPr/>
        </p:nvSpPr>
        <p:spPr>
          <a:xfrm>
            <a:off x="686452" y="2114559"/>
            <a:ext cx="10786241"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Tx/>
              <a:buBlip>
                <a:blip r:embed="rId3"/>
              </a:buBlip>
              <a:defRPr sz="2800" b="1" i="0" kern="1200">
                <a:solidFill>
                  <a:schemeClr val="tx1"/>
                </a:solidFill>
                <a:latin typeface="Public Sans" pitchFamily="2" charset="77"/>
                <a:ea typeface="+mn-ea"/>
                <a:cs typeface="+mn-cs"/>
              </a:defRPr>
            </a:lvl1pPr>
            <a:lvl2pPr marL="685800" indent="-228600" algn="l" defTabSz="914400" rtl="0" eaLnBrk="1" latinLnBrk="0" hangingPunct="1">
              <a:lnSpc>
                <a:spcPct val="90000"/>
              </a:lnSpc>
              <a:spcBef>
                <a:spcPts val="500"/>
              </a:spcBef>
              <a:buFontTx/>
              <a:buBlip>
                <a:blip r:embed="rId3"/>
              </a:buBlip>
              <a:defRPr sz="2400" b="1" i="0" kern="1200">
                <a:solidFill>
                  <a:schemeClr val="tx1"/>
                </a:solidFill>
                <a:latin typeface="Public Sans SemiBold" pitchFamily="2" charset="77"/>
                <a:ea typeface="+mn-ea"/>
                <a:cs typeface="+mn-cs"/>
              </a:defRPr>
            </a:lvl2pPr>
            <a:lvl3pPr marL="1143000" indent="-228600" algn="l" defTabSz="914400" rtl="0" eaLnBrk="1" latinLnBrk="0" hangingPunct="1">
              <a:lnSpc>
                <a:spcPct val="90000"/>
              </a:lnSpc>
              <a:spcBef>
                <a:spcPts val="500"/>
              </a:spcBef>
              <a:buFontTx/>
              <a:buBlip>
                <a:blip r:embed="rId3"/>
              </a:buBlip>
              <a:defRPr sz="2000" b="1" i="1" kern="1200">
                <a:solidFill>
                  <a:schemeClr val="tx1"/>
                </a:solidFill>
                <a:latin typeface="Public Sans SemiBold" pitchFamily="2" charset="77"/>
                <a:ea typeface="+mn-ea"/>
                <a:cs typeface="+mn-cs"/>
              </a:defRPr>
            </a:lvl3pPr>
            <a:lvl4pPr marL="1600200" indent="-228600" algn="l" defTabSz="914400" rtl="0" eaLnBrk="1" latinLnBrk="0" hangingPunct="1">
              <a:lnSpc>
                <a:spcPct val="90000"/>
              </a:lnSpc>
              <a:spcBef>
                <a:spcPts val="500"/>
              </a:spcBef>
              <a:buFontTx/>
              <a:buBlip>
                <a:blip r:embed="rId3"/>
              </a:buBlip>
              <a:defRPr sz="1800" b="1" i="0" kern="1200">
                <a:solidFill>
                  <a:schemeClr val="tx1"/>
                </a:solidFill>
                <a:latin typeface="Public Sans SemiBold" pitchFamily="2" charset="77"/>
                <a:ea typeface="+mn-ea"/>
                <a:cs typeface="+mn-cs"/>
              </a:defRPr>
            </a:lvl4pPr>
            <a:lvl5pPr marL="2057400" indent="-228600" algn="l" defTabSz="914400" rtl="0" eaLnBrk="1" latinLnBrk="0" hangingPunct="1">
              <a:lnSpc>
                <a:spcPct val="90000"/>
              </a:lnSpc>
              <a:spcBef>
                <a:spcPts val="500"/>
              </a:spcBef>
              <a:buFontTx/>
              <a:buBlip>
                <a:blip r:embed="rId3"/>
              </a:buBlip>
              <a:defRPr sz="1800" b="0" i="1" kern="1200">
                <a:solidFill>
                  <a:schemeClr val="tx1"/>
                </a:solidFill>
                <a:latin typeface="Public Sans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dirty="0">
                <a:solidFill>
                  <a:srgbClr val="FFB401"/>
                </a:solidFill>
                <a:latin typeface="Public Sans" pitchFamily="2" charset="0"/>
              </a:rPr>
              <a:t>Shift the Conversation</a:t>
            </a:r>
          </a:p>
          <a:p>
            <a:pPr lvl="1">
              <a:buFont typeface="Arial" panose="020B0604020202020204" pitchFamily="34" charset="0"/>
              <a:buChar char="•"/>
            </a:pPr>
            <a:r>
              <a:rPr lang="en-US" b="0" dirty="0">
                <a:latin typeface="Public Sans" pitchFamily="2" charset="0"/>
              </a:rPr>
              <a:t>From “What’s going on” </a:t>
            </a:r>
          </a:p>
          <a:p>
            <a:pPr lvl="1">
              <a:buFont typeface="Arial" panose="020B0604020202020204" pitchFamily="34" charset="0"/>
              <a:buChar char="•"/>
            </a:pPr>
            <a:r>
              <a:rPr lang="en-US" b="0" dirty="0">
                <a:latin typeface="Public Sans" pitchFamily="2" charset="0"/>
              </a:rPr>
              <a:t>To “Let’s review what’s been exchanged”</a:t>
            </a:r>
          </a:p>
          <a:p>
            <a:pPr>
              <a:buFont typeface="Arial" panose="020B0604020202020204" pitchFamily="34" charset="0"/>
              <a:buChar char="•"/>
            </a:pPr>
            <a:r>
              <a:rPr lang="en-US" dirty="0">
                <a:solidFill>
                  <a:srgbClr val="FFB401"/>
                </a:solidFill>
                <a:latin typeface="Public Sans" pitchFamily="2" charset="0"/>
              </a:rPr>
              <a:t>Guide with Patterns 	</a:t>
            </a:r>
          </a:p>
          <a:p>
            <a:pPr lvl="1">
              <a:buFont typeface="Arial" panose="020B0604020202020204" pitchFamily="34" charset="0"/>
              <a:buChar char="•"/>
            </a:pPr>
            <a:r>
              <a:rPr lang="en-US" b="0" dirty="0">
                <a:latin typeface="Public Sans" pitchFamily="2" charset="0"/>
              </a:rPr>
              <a:t>Discuss trends over time</a:t>
            </a:r>
          </a:p>
          <a:p>
            <a:pPr lvl="1">
              <a:buFont typeface="Arial" panose="020B0604020202020204" pitchFamily="34" charset="0"/>
              <a:buChar char="•"/>
            </a:pPr>
            <a:r>
              <a:rPr lang="en-US" b="0" dirty="0">
                <a:latin typeface="Public Sans" pitchFamily="2" charset="0"/>
              </a:rPr>
              <a:t>Focus on growth and development </a:t>
            </a:r>
          </a:p>
          <a:p>
            <a:pPr>
              <a:buFont typeface="Arial" panose="020B0604020202020204" pitchFamily="34" charset="0"/>
              <a:buChar char="•"/>
            </a:pPr>
            <a:r>
              <a:rPr lang="en-US" dirty="0">
                <a:solidFill>
                  <a:srgbClr val="FFB401"/>
                </a:solidFill>
                <a:latin typeface="Public Sans" pitchFamily="2" charset="0"/>
              </a:rPr>
              <a:t>Connect to Action </a:t>
            </a:r>
          </a:p>
          <a:p>
            <a:pPr lvl="2">
              <a:buFont typeface="Arial" panose="020B0604020202020204" pitchFamily="34" charset="0"/>
              <a:buChar char="•"/>
            </a:pPr>
            <a:r>
              <a:rPr lang="en-US" sz="2400" b="0" dirty="0">
                <a:latin typeface="Public Sans" pitchFamily="2" charset="0"/>
              </a:rPr>
              <a:t>Interests →  Opportunities</a:t>
            </a:r>
          </a:p>
          <a:p>
            <a:pPr lvl="2">
              <a:buFont typeface="Arial" panose="020B0604020202020204" pitchFamily="34" charset="0"/>
              <a:buChar char="•"/>
            </a:pPr>
            <a:r>
              <a:rPr lang="en-US" sz="2400" b="0" dirty="0">
                <a:latin typeface="Public Sans" pitchFamily="2" charset="0"/>
              </a:rPr>
              <a:t>Strengths →  Responsibilities</a:t>
            </a:r>
          </a:p>
          <a:p>
            <a:pPr lvl="2">
              <a:buFont typeface="Arial" panose="020B0604020202020204" pitchFamily="34" charset="0"/>
              <a:buChar char="•"/>
            </a:pPr>
            <a:r>
              <a:rPr lang="en-US" sz="2400" b="0" dirty="0">
                <a:latin typeface="Public Sans" pitchFamily="2" charset="0"/>
              </a:rPr>
              <a:t>Challenges →  Support</a:t>
            </a:r>
          </a:p>
        </p:txBody>
      </p:sp>
    </p:spTree>
    <p:extLst>
      <p:ext uri="{BB962C8B-B14F-4D97-AF65-F5344CB8AC3E}">
        <p14:creationId xmlns:p14="http://schemas.microsoft.com/office/powerpoint/2010/main" val="323837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1E7AAC-9383-1227-CBB4-53040C65FD6C}"/>
              </a:ext>
            </a:extLst>
          </p:cNvPr>
          <p:cNvSpPr>
            <a:spLocks noGrp="1"/>
          </p:cNvSpPr>
          <p:nvPr>
            <p:ph type="title"/>
          </p:nvPr>
        </p:nvSpPr>
        <p:spPr/>
        <p:txBody>
          <a:bodyPr/>
          <a:lstStyle/>
          <a:p>
            <a:r>
              <a:rPr lang="en-US" dirty="0"/>
              <a:t>From Scattered to Strategic</a:t>
            </a:r>
          </a:p>
        </p:txBody>
      </p:sp>
      <p:sp>
        <p:nvSpPr>
          <p:cNvPr id="5" name="Content Placeholder 4">
            <a:extLst>
              <a:ext uri="{FF2B5EF4-FFF2-40B4-BE49-F238E27FC236}">
                <a16:creationId xmlns:a16="http://schemas.microsoft.com/office/drawing/2014/main" id="{3C97F0FD-C8A9-5BF4-78E9-5B812C1F9E27}"/>
              </a:ext>
            </a:extLst>
          </p:cNvPr>
          <p:cNvSpPr>
            <a:spLocks noGrp="1"/>
          </p:cNvSpPr>
          <p:nvPr>
            <p:ph sz="half" idx="1"/>
          </p:nvPr>
        </p:nvSpPr>
        <p:spPr/>
        <p:txBody>
          <a:bodyPr/>
          <a:lstStyle/>
          <a:p>
            <a:pPr marL="0" indent="0">
              <a:buNone/>
            </a:pPr>
            <a:r>
              <a:rPr lang="en-US" dirty="0">
                <a:solidFill>
                  <a:srgbClr val="FFB401"/>
                </a:solidFill>
              </a:rPr>
              <a:t>Today</a:t>
            </a:r>
          </a:p>
          <a:p>
            <a:pPr>
              <a:buFont typeface="Arial" panose="020B0604020202020204" pitchFamily="34" charset="0"/>
              <a:buChar char="•"/>
            </a:pPr>
            <a:r>
              <a:rPr lang="en-US" b="0" dirty="0"/>
              <a:t>“I think…”</a:t>
            </a:r>
          </a:p>
          <a:p>
            <a:pPr>
              <a:buFont typeface="Arial" panose="020B0604020202020204" pitchFamily="34" charset="0"/>
              <a:buChar char="•"/>
            </a:pPr>
            <a:endParaRPr lang="en-US" b="0" dirty="0"/>
          </a:p>
          <a:p>
            <a:pPr>
              <a:buFont typeface="Arial" panose="020B0604020202020204" pitchFamily="34" charset="0"/>
              <a:buChar char="•"/>
            </a:pPr>
            <a:r>
              <a:rPr lang="en-US" b="0" dirty="0"/>
              <a:t>“I remember doing…”</a:t>
            </a:r>
          </a:p>
          <a:p>
            <a:pPr>
              <a:buFont typeface="Arial" panose="020B0604020202020204" pitchFamily="34" charset="0"/>
              <a:buChar char="•"/>
            </a:pPr>
            <a:endParaRPr lang="en-US" b="0" dirty="0"/>
          </a:p>
          <a:p>
            <a:pPr>
              <a:buFont typeface="Arial" panose="020B0604020202020204" pitchFamily="34" charset="0"/>
              <a:buChar char="•"/>
            </a:pPr>
            <a:r>
              <a:rPr lang="en-US" b="0" dirty="0"/>
              <a:t>“I forgot to mention…”</a:t>
            </a:r>
          </a:p>
          <a:p>
            <a:pPr marL="457200" lvl="1" indent="0">
              <a:buNone/>
            </a:pPr>
            <a:endParaRPr lang="en-US" b="0" dirty="0"/>
          </a:p>
        </p:txBody>
      </p:sp>
      <p:sp>
        <p:nvSpPr>
          <p:cNvPr id="6" name="Content Placeholder 5">
            <a:extLst>
              <a:ext uri="{FF2B5EF4-FFF2-40B4-BE49-F238E27FC236}">
                <a16:creationId xmlns:a16="http://schemas.microsoft.com/office/drawing/2014/main" id="{0B0CF02A-4AF0-0F3A-AFC3-9BE8594607DB}"/>
              </a:ext>
            </a:extLst>
          </p:cNvPr>
          <p:cNvSpPr>
            <a:spLocks noGrp="1"/>
          </p:cNvSpPr>
          <p:nvPr>
            <p:ph sz="half" idx="2"/>
          </p:nvPr>
        </p:nvSpPr>
        <p:spPr/>
        <p:txBody>
          <a:bodyPr/>
          <a:lstStyle/>
          <a:p>
            <a:pPr marL="0" indent="0">
              <a:buNone/>
            </a:pPr>
            <a:r>
              <a:rPr lang="en-US" dirty="0">
                <a:solidFill>
                  <a:srgbClr val="FFB401"/>
                </a:solidFill>
              </a:rPr>
              <a:t>With Exchange Journal</a:t>
            </a:r>
          </a:p>
          <a:p>
            <a:pPr>
              <a:buFont typeface="Arial" panose="020B0604020202020204" pitchFamily="34" charset="0"/>
              <a:buChar char="•"/>
            </a:pPr>
            <a:r>
              <a:rPr lang="en-US" b="0" dirty="0"/>
              <a:t>“In your note, I saw…”</a:t>
            </a:r>
          </a:p>
          <a:p>
            <a:pPr>
              <a:buFont typeface="Arial" panose="020B0604020202020204" pitchFamily="34" charset="0"/>
              <a:buChar char="•"/>
            </a:pPr>
            <a:endParaRPr lang="en-US" b="0" dirty="0"/>
          </a:p>
          <a:p>
            <a:pPr>
              <a:buFont typeface="Arial" panose="020B0604020202020204" pitchFamily="34" charset="0"/>
              <a:buChar char="•"/>
            </a:pPr>
            <a:r>
              <a:rPr lang="en-US" b="0" dirty="0"/>
              <a:t>“Let’s talk about ‘</a:t>
            </a:r>
            <a:r>
              <a:rPr lang="en-US" b="0" dirty="0" err="1"/>
              <a:t>xyz</a:t>
            </a:r>
            <a:r>
              <a:rPr lang="en-US" b="0" dirty="0"/>
              <a:t>’ from your latest exchange </a:t>
            </a:r>
          </a:p>
          <a:p>
            <a:pPr>
              <a:buFont typeface="Arial" panose="020B0604020202020204" pitchFamily="34" charset="0"/>
              <a:buChar char="•"/>
            </a:pPr>
            <a:endParaRPr lang="en-US" b="0" dirty="0"/>
          </a:p>
          <a:p>
            <a:pPr>
              <a:buFont typeface="Arial" panose="020B0604020202020204" pitchFamily="34" charset="0"/>
              <a:buChar char="•"/>
            </a:pPr>
            <a:r>
              <a:rPr lang="en-US" b="0" dirty="0"/>
              <a:t>“Let’s review your exchanges” </a:t>
            </a:r>
            <a:endParaRPr lang="en-US" dirty="0"/>
          </a:p>
          <a:p>
            <a:pPr marL="0" indent="0">
              <a:buNone/>
            </a:pPr>
            <a:endParaRPr lang="en-US" dirty="0"/>
          </a:p>
        </p:txBody>
      </p:sp>
      <p:sp>
        <p:nvSpPr>
          <p:cNvPr id="8" name="Rectangle 7">
            <a:extLst>
              <a:ext uri="{FF2B5EF4-FFF2-40B4-BE49-F238E27FC236}">
                <a16:creationId xmlns:a16="http://schemas.microsoft.com/office/drawing/2014/main" id="{0B33C143-5DE0-4083-B625-D85A3563B7E2}"/>
              </a:ext>
            </a:extLst>
          </p:cNvPr>
          <p:cNvSpPr/>
          <p:nvPr/>
        </p:nvSpPr>
        <p:spPr>
          <a:xfrm>
            <a:off x="6096000" y="1825625"/>
            <a:ext cx="45719" cy="4351338"/>
          </a:xfrm>
          <a:prstGeom prst="rect">
            <a:avLst/>
          </a:prstGeom>
          <a:gradFill flip="none" rotWithShape="1">
            <a:gsLst>
              <a:gs pos="0">
                <a:srgbClr val="FFB401">
                  <a:shade val="30000"/>
                  <a:satMod val="115000"/>
                  <a:alpha val="0"/>
                </a:srgbClr>
              </a:gs>
              <a:gs pos="50000">
                <a:srgbClr val="FFB401">
                  <a:shade val="67500"/>
                  <a:satMod val="115000"/>
                </a:srgbClr>
              </a:gs>
              <a:gs pos="100000">
                <a:srgbClr val="FFB401">
                  <a:shade val="100000"/>
                  <a:satMod val="115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8058479"/>
      </p:ext>
    </p:extLst>
  </p:cSld>
  <p:clrMapOvr>
    <a:masterClrMapping/>
  </p:clrMapOvr>
</p:sld>
</file>

<file path=ppt/theme/theme1.xml><?xml version="1.0" encoding="utf-8"?>
<a:theme xmlns:a="http://schemas.openxmlformats.org/drawingml/2006/main" name="Office Theme">
  <a:themeElements>
    <a:clrScheme name="UAlbany Template 2021">
      <a:dk1>
        <a:srgbClr val="000000"/>
      </a:dk1>
      <a:lt1>
        <a:srgbClr val="FFFFFF"/>
      </a:lt1>
      <a:dk2>
        <a:srgbClr val="4C116F"/>
      </a:dk2>
      <a:lt2>
        <a:srgbClr val="D5D5D5"/>
      </a:lt2>
      <a:accent1>
        <a:srgbClr val="FF2600"/>
      </a:accent1>
      <a:accent2>
        <a:srgbClr val="FF9300"/>
      </a:accent2>
      <a:accent3>
        <a:srgbClr val="FFD478"/>
      </a:accent3>
      <a:accent4>
        <a:srgbClr val="D4FB78"/>
      </a:accent4>
      <a:accent5>
        <a:srgbClr val="00FA92"/>
      </a:accent5>
      <a:accent6>
        <a:srgbClr val="0096FF"/>
      </a:accent6>
      <a:hlink>
        <a:srgbClr val="EEB211"/>
      </a:hlink>
      <a:folHlink>
        <a:srgbClr val="D4D4D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C509BC5-F7B6-3C42-AE14-C7B87A196A7D}" vid="{9425ADBD-2181-BD48-B888-E92358876E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1A76EFAA786CA479EB89835076BC74C" ma:contentTypeVersion="17" ma:contentTypeDescription="Create a new document." ma:contentTypeScope="" ma:versionID="e34de76b2ce5d9fc1478ee189aa68fc9">
  <xsd:schema xmlns:xsd="http://www.w3.org/2001/XMLSchema" xmlns:xs="http://www.w3.org/2001/XMLSchema" xmlns:p="http://schemas.microsoft.com/office/2006/metadata/properties" xmlns:ns2="beb7d52d-ccc6-4271-8525-2066137ae745" xmlns:ns3="4a501e4a-bed8-4683-bbdf-459146055382" targetNamespace="http://schemas.microsoft.com/office/2006/metadata/properties" ma:root="true" ma:fieldsID="b2b8d6d454e79dff483a663d954dd43f" ns2:_="" ns3:_="">
    <xsd:import namespace="beb7d52d-ccc6-4271-8525-2066137ae745"/>
    <xsd:import namespace="4a501e4a-bed8-4683-bbdf-4591460553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b7d52d-ccc6-4271-8525-2066137ae7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a2171c7-2f68-48d5-939d-db62c42d5d8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501e4a-bed8-4683-bbdf-45914605538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298cabb-82e2-4eef-bf15-fb177c3758d0}" ma:internalName="TaxCatchAll" ma:showField="CatchAllData" ma:web="4a501e4a-bed8-4683-bbdf-4591460553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a501e4a-bed8-4683-bbdf-459146055382" xsi:nil="true"/>
    <lcf76f155ced4ddcb4097134ff3c332f xmlns="beb7d52d-ccc6-4271-8525-2066137ae74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5A7D680-4F60-44E5-B263-0039F6FB29B7}">
  <ds:schemaRefs>
    <ds:schemaRef ds:uri="http://schemas.microsoft.com/sharepoint/v3/contenttype/forms"/>
  </ds:schemaRefs>
</ds:datastoreItem>
</file>

<file path=customXml/itemProps2.xml><?xml version="1.0" encoding="utf-8"?>
<ds:datastoreItem xmlns:ds="http://schemas.openxmlformats.org/officeDocument/2006/customXml" ds:itemID="{1A8A5F41-3039-467D-ADD7-D90527EC0C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b7d52d-ccc6-4271-8525-2066137ae745"/>
    <ds:schemaRef ds:uri="4a501e4a-bed8-4683-bbdf-4591460553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EC77B1-F057-4015-826D-089A35C8D0D8}">
  <ds:schemaRefs>
    <ds:schemaRef ds:uri="http://purl.org/dc/elements/1.1/"/>
    <ds:schemaRef ds:uri="http://schemas.microsoft.com/office/2006/metadata/properties"/>
    <ds:schemaRef ds:uri="http://purl.org/dc/dcmitype/"/>
    <ds:schemaRef ds:uri="http://schemas.microsoft.com/office/2006/documentManagement/types"/>
    <ds:schemaRef ds:uri="http://schemas.microsoft.com/office/infopath/2007/PartnerControls"/>
    <ds:schemaRef ds:uri="4a501e4a-bed8-4683-bbdf-459146055382"/>
    <ds:schemaRef ds:uri="http://purl.org/dc/terms/"/>
    <ds:schemaRef ds:uri="http://schemas.openxmlformats.org/package/2006/metadata/core-properties"/>
    <ds:schemaRef ds:uri="beb7d52d-ccc6-4271-8525-2066137ae74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698</TotalTime>
  <Words>2113</Words>
  <Application>Microsoft Office PowerPoint</Application>
  <PresentationFormat>Widescreen</PresentationFormat>
  <Paragraphs>298</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Public Sans SemiBold</vt:lpstr>
      <vt:lpstr>Arial</vt:lpstr>
      <vt:lpstr>Public Sans Medium</vt:lpstr>
      <vt:lpstr>Public Sans Black</vt:lpstr>
      <vt:lpstr>Public Sans</vt:lpstr>
      <vt:lpstr>Public Sans Thin</vt:lpstr>
      <vt:lpstr>Public Sans Light</vt:lpstr>
      <vt:lpstr>Calibri</vt:lpstr>
      <vt:lpstr>Office Theme</vt:lpstr>
      <vt:lpstr>Making Growth Visible</vt:lpstr>
      <vt:lpstr>PowerPoint Presentation</vt:lpstr>
      <vt:lpstr>Reality Check  Teams • OneNote • Shared Documents</vt:lpstr>
      <vt:lpstr>Exchange Journal</vt:lpstr>
      <vt:lpstr>Framework  Capture → Structure → Apply</vt:lpstr>
      <vt:lpstr>PowerPoint Presentation</vt:lpstr>
      <vt:lpstr>PowerPoint Presentation</vt:lpstr>
      <vt:lpstr>PowerPoint Presentation</vt:lpstr>
      <vt:lpstr>From Scattered to Strategic</vt:lpstr>
      <vt:lpstr>Making Growth Visible Understanding Our People Shining a Spotlight</vt:lpstr>
      <vt:lpstr>From Managing Work to Developing People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Reid, Jill</dc:creator>
  <cp:keywords/>
  <dc:description/>
  <cp:lastModifiedBy>Coppage, Preston</cp:lastModifiedBy>
  <cp:revision>114</cp:revision>
  <dcterms:created xsi:type="dcterms:W3CDTF">2020-07-03T14:34:26Z</dcterms:created>
  <dcterms:modified xsi:type="dcterms:W3CDTF">2026-05-06T19:58:15Z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0x010100D1A76EFAA786CA479EB89835076BC74C</vt:lpwstr>
  </property>
  <property fmtid="{D5CDD505-2E9C-101B-9397-08002B2CF9AE}" pid="3" name="MediaServiceImageTags">
    <vt:lpwstr/>
  </property>
</Properties>
</file>