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1"/>
  </p:notesMasterIdLst>
  <p:sldIdLst>
    <p:sldId id="256" r:id="rId2"/>
    <p:sldId id="258" r:id="rId3"/>
    <p:sldId id="264" r:id="rId4"/>
    <p:sldId id="263" r:id="rId5"/>
    <p:sldId id="259" r:id="rId6"/>
    <p:sldId id="260" r:id="rId7"/>
    <p:sldId id="262" r:id="rId8"/>
    <p:sldId id="257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84520" autoAdjust="0"/>
  </p:normalViewPr>
  <p:slideViewPr>
    <p:cSldViewPr snapToGrid="0">
      <p:cViewPr varScale="1">
        <p:scale>
          <a:sx n="53" d="100"/>
          <a:sy n="53" d="100"/>
        </p:scale>
        <p:origin x="11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tx1"/>
                </a:solidFill>
              </a:rPr>
              <a:t> Ticket Resolution Count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Ticket Count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3025</c:v>
                </c:pt>
                <c:pt idx="1">
                  <c:v>6476</c:v>
                </c:pt>
                <c:pt idx="2">
                  <c:v>6806</c:v>
                </c:pt>
                <c:pt idx="3">
                  <c:v>2292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02-47EA-98E6-8EE324DFB0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07645391"/>
        <c:axId val="879197007"/>
      </c:barChart>
      <c:catAx>
        <c:axId val="14076453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9197007"/>
        <c:crosses val="autoZero"/>
        <c:auto val="1"/>
        <c:lblAlgn val="ctr"/>
        <c:lblOffset val="100"/>
        <c:noMultiLvlLbl val="0"/>
      </c:catAx>
      <c:valAx>
        <c:axId val="8791970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07645391"/>
        <c:crosses val="autoZero"/>
        <c:crossBetween val="between"/>
      </c:valAx>
      <c:spPr>
        <a:noFill/>
        <a:ln w="12700">
          <a:solidFill>
            <a:schemeClr val="tx1">
              <a:alpha val="0"/>
            </a:schemeClr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F3C7CE-70B5-4E87-A1D5-3A1BD5452D2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6BC5B7-F9C9-4CF6-B358-51736E338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838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6BC5B7-F9C9-4CF6-B358-51736E3380A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141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Ticket Resolution by Year</a:t>
            </a:r>
          </a:p>
          <a:p>
            <a:r>
              <a:rPr lang="en-US" dirty="0"/>
              <a:t>2023 – 3025</a:t>
            </a:r>
          </a:p>
          <a:p>
            <a:r>
              <a:rPr lang="en-US" dirty="0"/>
              <a:t>2024 – 6476</a:t>
            </a:r>
          </a:p>
          <a:p>
            <a:r>
              <a:rPr lang="en-US" dirty="0"/>
              <a:t>2025 – 6806</a:t>
            </a:r>
          </a:p>
          <a:p>
            <a:r>
              <a:rPr lang="en-US" dirty="0"/>
              <a:t>2026 – 2292</a:t>
            </a:r>
          </a:p>
          <a:p>
            <a:endParaRPr lang="en-US" dirty="0"/>
          </a:p>
          <a:p>
            <a:r>
              <a:rPr lang="en-US" dirty="0"/>
              <a:t>Need for Automation – improve efficiency. </a:t>
            </a:r>
          </a:p>
          <a:p>
            <a:r>
              <a:rPr lang="en-US" dirty="0"/>
              <a:t>Why its going to help us/ help the campus</a:t>
            </a:r>
          </a:p>
          <a:p>
            <a:r>
              <a:rPr lang="en-US" dirty="0"/>
              <a:t>Everyone is being required to do more with less, so how can we provide better support for you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6BC5B7-F9C9-4CF6-B358-51736E3380A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512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 dirty="0"/>
              <a:t>Explain TeamDynamix Workflow</a:t>
            </a:r>
          </a:p>
          <a:p>
            <a:r>
              <a:rPr lang="en-US" dirty="0"/>
              <a:t>Manual Check In Update &gt; Assign Workflow *Human Update*</a:t>
            </a:r>
          </a:p>
          <a:p>
            <a:r>
              <a:rPr lang="en-US" dirty="0"/>
              <a:t>Wait &gt; Status Check &gt; Automated Ticket Update Check In *System Update*</a:t>
            </a:r>
          </a:p>
          <a:p>
            <a:r>
              <a:rPr lang="en-US" dirty="0"/>
              <a:t>Wait &gt; Status Check &gt; Automated Ticket Update Closure *System Update*</a:t>
            </a:r>
          </a:p>
          <a:p>
            <a:endParaRPr lang="en-US" dirty="0"/>
          </a:p>
          <a:p>
            <a:r>
              <a:rPr lang="en-US" dirty="0"/>
              <a:t>People first mentality. No ticket left behind. Several opportunities for the campus to respond.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6BC5B7-F9C9-4CF6-B358-51736E3380A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8774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Started small - use the Frontline Team. </a:t>
            </a:r>
          </a:p>
          <a:p>
            <a:r>
              <a:rPr lang="en-US" dirty="0"/>
              <a:t>Establish a group consensus for this effort</a:t>
            </a:r>
          </a:p>
          <a:p>
            <a:r>
              <a:rPr lang="en-US" dirty="0"/>
              <a:t>Provide the space for feedback. </a:t>
            </a:r>
          </a:p>
          <a:p>
            <a:r>
              <a:rPr lang="en-US" dirty="0"/>
              <a:t>Build it, come back, adjust and publish</a:t>
            </a:r>
          </a:p>
          <a:p>
            <a:r>
              <a:rPr lang="en-US" dirty="0"/>
              <a:t>Get excited, convince people that this will help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6BC5B7-F9C9-4CF6-B358-51736E3380A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0987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Organizational Changes. People panicked about the unknown from the organization. Focus shifted. Reluctant to change.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6BC5B7-F9C9-4CF6-B358-51736E3380A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590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Small wins = Progress. Progress over time = outcomes.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6BC5B7-F9C9-4CF6-B358-51736E3380A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90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iPaaS – Integration Platform as a Service</a:t>
            </a:r>
          </a:p>
          <a:p>
            <a:r>
              <a:rPr lang="en-US" dirty="0"/>
              <a:t>Account Creation, Listserv Additions, other routine tasks.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6BC5B7-F9C9-4CF6-B358-51736E3380A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565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67BF-D894-46A4-8A32-06999B7058F0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93AFC-42A5-4983-A19E-9BB947506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74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67BF-D894-46A4-8A32-06999B7058F0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93AFC-42A5-4983-A19E-9BB947506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29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67BF-D894-46A4-8A32-06999B7058F0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93AFC-42A5-4983-A19E-9BB947506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58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67BF-D894-46A4-8A32-06999B7058F0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93AFC-42A5-4983-A19E-9BB947506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55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67BF-D894-46A4-8A32-06999B7058F0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93AFC-42A5-4983-A19E-9BB947506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45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67BF-D894-46A4-8A32-06999B7058F0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93AFC-42A5-4983-A19E-9BB947506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58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67BF-D894-46A4-8A32-06999B7058F0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93AFC-42A5-4983-A19E-9BB947506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53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67BF-D894-46A4-8A32-06999B7058F0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93AFC-42A5-4983-A19E-9BB947506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294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67BF-D894-46A4-8A32-06999B7058F0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93AFC-42A5-4983-A19E-9BB947506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348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67BF-D894-46A4-8A32-06999B7058F0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93AFC-42A5-4983-A19E-9BB947506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421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67BF-D894-46A4-8A32-06999B7058F0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93AFC-42A5-4983-A19E-9BB947506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398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B7567BF-D894-46A4-8A32-06999B7058F0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E393AFC-42A5-4983-A19E-9BB947506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01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A8E32-E76A-BA17-E523-B027062651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Getting Animated About Automation</a:t>
            </a:r>
            <a:b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893A3C-62C3-AF10-94B6-AD0CB50523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096512"/>
            <a:ext cx="7315200" cy="914400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Paul Christofel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Service Desk Coordinator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SICAS</a:t>
            </a:r>
          </a:p>
        </p:txBody>
      </p:sp>
    </p:spTree>
    <p:extLst>
      <p:ext uri="{BB962C8B-B14F-4D97-AF65-F5344CB8AC3E}">
        <p14:creationId xmlns:p14="http://schemas.microsoft.com/office/powerpoint/2010/main" val="1291994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4117E-A3BB-00C3-3A8C-2407F6CAF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SICAS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897D5-632C-C7B8-3E08-7A19E214C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shared services organization that provides IT, Training, and Technical Support for Ellucian Banner, DegreeWorks, Evisons Argos, and more</a:t>
            </a:r>
          </a:p>
          <a:p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75 New York based institutions</a:t>
            </a:r>
          </a:p>
          <a:p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of 60 Employees across 6 Teams</a:t>
            </a:r>
          </a:p>
        </p:txBody>
      </p:sp>
      <p:pic>
        <p:nvPicPr>
          <p:cNvPr id="4" name="Picture 3" descr="SICAS Logo">
            <a:extLst>
              <a:ext uri="{FF2B5EF4-FFF2-40B4-BE49-F238E27FC236}">
                <a16:creationId xmlns:a16="http://schemas.microsoft.com/office/drawing/2014/main" id="{6B5FED1C-5A9E-73EA-4638-12683CF46CC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6" t="3493" r="3122" b="3493"/>
          <a:stretch/>
        </p:blipFill>
        <p:spPr>
          <a:xfrm>
            <a:off x="9560507" y="3897163"/>
            <a:ext cx="1888656" cy="1827857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445945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737D6-A5C9-51E2-6CCF-A311ECFC7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Providing Campus Support</a:t>
            </a:r>
          </a:p>
        </p:txBody>
      </p:sp>
      <p:sp>
        <p:nvSpPr>
          <p:cNvPr id="3" name="Content Placeholder 2" descr="Resolved Ticket Count By Year">
            <a:extLst>
              <a:ext uri="{FF2B5EF4-FFF2-40B4-BE49-F238E27FC236}">
                <a16:creationId xmlns:a16="http://schemas.microsoft.com/office/drawing/2014/main" id="{4B5C064C-F7E7-AA01-7B33-F0310BB201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" name="Chart 5" descr="Bar Graph showing the Total Ticket Count of Resolved Tickets for each year.">
            <a:extLst>
              <a:ext uri="{FF2B5EF4-FFF2-40B4-BE49-F238E27FC236}">
                <a16:creationId xmlns:a16="http://schemas.microsoft.com/office/drawing/2014/main" id="{2302FB6E-7C6C-3A13-7213-23C6E66B9C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8915466"/>
              </p:ext>
            </p:extLst>
          </p:nvPr>
        </p:nvGraphicFramePr>
        <p:xfrm>
          <a:off x="4178300" y="1413065"/>
          <a:ext cx="691515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91118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F9CC0-9B54-2042-D74C-D5B2F4417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Check-in / Closure Workflow</a:t>
            </a:r>
          </a:p>
        </p:txBody>
      </p:sp>
      <p:pic>
        <p:nvPicPr>
          <p:cNvPr id="5" name="Content Placeholder 4" descr="TeamDynamix Workflow flow chart.">
            <a:extLst>
              <a:ext uri="{FF2B5EF4-FFF2-40B4-BE49-F238E27FC236}">
                <a16:creationId xmlns:a16="http://schemas.microsoft.com/office/drawing/2014/main" id="{24FFBF86-CCDC-5458-4A3A-A6B806D60D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868737" y="1067041"/>
            <a:ext cx="7499727" cy="4601183"/>
          </a:xfrm>
        </p:spPr>
      </p:pic>
    </p:spTree>
    <p:extLst>
      <p:ext uri="{BB962C8B-B14F-4D97-AF65-F5344CB8AC3E}">
        <p14:creationId xmlns:p14="http://schemas.microsoft.com/office/powerpoint/2010/main" val="3428891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46B56-2049-57D3-A650-71195653B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How We Got There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7B4110-3DEB-E267-E276-64DD5EA7E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Provide a space to gather information </a:t>
            </a:r>
          </a:p>
          <a:p>
            <a:r>
              <a:rPr lang="en-US" sz="2800" dirty="0">
                <a:solidFill>
                  <a:schemeClr val="tx1"/>
                </a:solidFill>
              </a:rPr>
              <a:t>Snowball Effect – start small and gather momentum</a:t>
            </a:r>
          </a:p>
          <a:p>
            <a:r>
              <a:rPr lang="en-US" sz="2800" dirty="0">
                <a:solidFill>
                  <a:schemeClr val="tx1"/>
                </a:solidFill>
              </a:rPr>
              <a:t>If you build it, they will come… or one can hope</a:t>
            </a: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026" name="Picture 2" descr="Quote from Field of Dreams. &quot;If you build it, they will come. Right&quot;">
            <a:extLst>
              <a:ext uri="{FF2B5EF4-FFF2-40B4-BE49-F238E27FC236}">
                <a16:creationId xmlns:a16="http://schemas.microsoft.com/office/drawing/2014/main" id="{8743DE89-3168-5768-57F1-4747070757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0228" y="3729533"/>
            <a:ext cx="3793279" cy="1995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6342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1E748-E642-5123-7E72-5B5D9407F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7556F-5747-822A-D603-AEC89C2F4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 &amp; Leadership Changes</a:t>
            </a:r>
          </a:p>
          <a:p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Avoid Any Additional Disruptions</a:t>
            </a:r>
          </a:p>
          <a:p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People Became Reluctant</a:t>
            </a:r>
          </a:p>
          <a:p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 to Day Distractions</a:t>
            </a:r>
          </a:p>
        </p:txBody>
      </p:sp>
    </p:spTree>
    <p:extLst>
      <p:ext uri="{BB962C8B-B14F-4D97-AF65-F5344CB8AC3E}">
        <p14:creationId xmlns:p14="http://schemas.microsoft.com/office/powerpoint/2010/main" val="3585728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F165F-BCA7-DA03-4BAA-639B4A31D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1FDFB-74F4-745E-5CF9-816C3DBFD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58620"/>
            <a:ext cx="7315200" cy="512064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Trust The Process</a:t>
            </a:r>
          </a:p>
          <a:p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 By Example</a:t>
            </a:r>
          </a:p>
          <a:p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Keep Looking Forward</a:t>
            </a:r>
          </a:p>
          <a:p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Keep Swimming</a:t>
            </a:r>
          </a:p>
        </p:txBody>
      </p:sp>
      <p:pic>
        <p:nvPicPr>
          <p:cNvPr id="2054" name="Picture 6" descr="Disney Pixar's Dorey">
            <a:extLst>
              <a:ext uri="{FF2B5EF4-FFF2-40B4-BE49-F238E27FC236}">
                <a16:creationId xmlns:a16="http://schemas.microsoft.com/office/drawing/2014/main" id="{47688269-DA58-4DF9-B77C-0C45E7787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9147" y="3439060"/>
            <a:ext cx="2281100" cy="2554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Disney Pixar's Lightning McQueen">
            <a:extLst>
              <a:ext uri="{FF2B5EF4-FFF2-40B4-BE49-F238E27FC236}">
                <a16:creationId xmlns:a16="http://schemas.microsoft.com/office/drawing/2014/main" id="{B08E31F0-D386-C89E-9791-74C26CB885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167" y="1123838"/>
            <a:ext cx="3061069" cy="1677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9885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CE0C0-A889-19B7-BE29-79E1C994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What is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E35FB-F538-9966-ADB4-0EFD5B5E3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Scale It – Team to Organization</a:t>
            </a:r>
          </a:p>
          <a:p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&amp; Expand</a:t>
            </a:r>
          </a:p>
          <a:p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Utilize iPaaS to Grow Automation</a:t>
            </a:r>
          </a:p>
        </p:txBody>
      </p:sp>
    </p:spTree>
    <p:extLst>
      <p:ext uri="{BB962C8B-B14F-4D97-AF65-F5344CB8AC3E}">
        <p14:creationId xmlns:p14="http://schemas.microsoft.com/office/powerpoint/2010/main" val="3839041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9BA50-2AFA-5E95-CCA9-B27DD362A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Final Thoughts / Reflection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ECB26-9D2D-F857-8F25-4614AA14A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Takes Time</a:t>
            </a:r>
          </a:p>
          <a:p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Moving one step forward is still progress, no matter the size of the step</a:t>
            </a:r>
          </a:p>
          <a:p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“We keep moving forward, opening new doors, and doing new things, because we’re curious and curiosity keeps leading us down new paths.” –Walt Disney</a:t>
            </a:r>
          </a:p>
        </p:txBody>
      </p:sp>
      <p:pic>
        <p:nvPicPr>
          <p:cNvPr id="3074" name="Picture 2" descr="illustration of character Cogsworth from Beauty and the Beast">
            <a:extLst>
              <a:ext uri="{FF2B5EF4-FFF2-40B4-BE49-F238E27FC236}">
                <a16:creationId xmlns:a16="http://schemas.microsoft.com/office/drawing/2014/main" id="{D4B7864C-4E83-A716-354C-40846AEA77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18" r="26692"/>
          <a:stretch/>
        </p:blipFill>
        <p:spPr bwMode="auto">
          <a:xfrm>
            <a:off x="9845139" y="4627878"/>
            <a:ext cx="1339329" cy="1356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774506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324</TotalTime>
  <Words>393</Words>
  <Application>Microsoft Office PowerPoint</Application>
  <PresentationFormat>Widescreen</PresentationFormat>
  <Paragraphs>69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Corbel</vt:lpstr>
      <vt:lpstr>Wingdings 2</vt:lpstr>
      <vt:lpstr>Frame</vt:lpstr>
      <vt:lpstr>Getting Animated About Automation </vt:lpstr>
      <vt:lpstr>SICAS</vt:lpstr>
      <vt:lpstr>Providing Campus Support</vt:lpstr>
      <vt:lpstr>Check-in / Closure Workflow</vt:lpstr>
      <vt:lpstr>How We Got There</vt:lpstr>
      <vt:lpstr>Problems</vt:lpstr>
      <vt:lpstr>Solutions</vt:lpstr>
      <vt:lpstr>What is Next?</vt:lpstr>
      <vt:lpstr>Final Thoughts / Reflection</vt:lpstr>
    </vt:vector>
  </TitlesOfParts>
  <Company>SUNY Oneonta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Animated about Automation</dc:title>
  <dc:creator>Christofel, Paul</dc:creator>
  <cp:lastModifiedBy>Kaplan, Madelaine</cp:lastModifiedBy>
  <cp:revision>29</cp:revision>
  <dcterms:created xsi:type="dcterms:W3CDTF">2026-04-29T15:28:24Z</dcterms:created>
  <dcterms:modified xsi:type="dcterms:W3CDTF">2026-05-21T13:39:08Z</dcterms:modified>
</cp:coreProperties>
</file>