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322" r:id="rId5"/>
    <p:sldId id="336" r:id="rId6"/>
    <p:sldId id="337" r:id="rId7"/>
    <p:sldId id="338" r:id="rId8"/>
    <p:sldId id="339" r:id="rId9"/>
    <p:sldId id="340" r:id="rId10"/>
    <p:sldId id="341" r:id="rId11"/>
    <p:sldId id="344" r:id="rId12"/>
    <p:sldId id="32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885BEA-0F81-4950-B20C-D41B15FE411C}" v="17" dt="2026-05-05T12:43:42.3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8" autoAdjust="0"/>
    <p:restoredTop sz="75545" autoAdjust="0"/>
  </p:normalViewPr>
  <p:slideViewPr>
    <p:cSldViewPr snapToGrid="0">
      <p:cViewPr varScale="1">
        <p:scale>
          <a:sx n="83" d="100"/>
          <a:sy n="83" d="100"/>
        </p:scale>
        <p:origin x="1440"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stol, Jeremy" userId="97bfbb99-3d72-44d1-bd03-2ab300834718" providerId="ADAL" clId="{06885BEA-0F81-4950-B20C-D41B15FE411C}"/>
    <pc:docChg chg="undo custSel addSld delSld modSld sldOrd">
      <pc:chgData name="Bristol, Jeremy" userId="97bfbb99-3d72-44d1-bd03-2ab300834718" providerId="ADAL" clId="{06885BEA-0F81-4950-B20C-D41B15FE411C}" dt="2026-05-05T12:47:47.244" v="10690" actId="20577"/>
      <pc:docMkLst>
        <pc:docMk/>
      </pc:docMkLst>
      <pc:sldChg chg="addSp delSp modSp mod modNotesTx">
        <pc:chgData name="Bristol, Jeremy" userId="97bfbb99-3d72-44d1-bd03-2ab300834718" providerId="ADAL" clId="{06885BEA-0F81-4950-B20C-D41B15FE411C}" dt="2026-04-30T15:16:30.469" v="6682" actId="20577"/>
        <pc:sldMkLst>
          <pc:docMk/>
          <pc:sldMk cId="2521721610" sldId="322"/>
        </pc:sldMkLst>
        <pc:spChg chg="add del">
          <ac:chgData name="Bristol, Jeremy" userId="97bfbb99-3d72-44d1-bd03-2ab300834718" providerId="ADAL" clId="{06885BEA-0F81-4950-B20C-D41B15FE411C}" dt="2026-04-29T17:41:53.624" v="62" actId="22"/>
          <ac:spMkLst>
            <pc:docMk/>
            <pc:sldMk cId="2521721610" sldId="322"/>
            <ac:spMk id="5" creationId="{BE41F0E4-7D02-6ECA-B19D-E7A262B53BFF}"/>
          </ac:spMkLst>
        </pc:spChg>
        <pc:spChg chg="mod">
          <ac:chgData name="Bristol, Jeremy" userId="97bfbb99-3d72-44d1-bd03-2ab300834718" providerId="ADAL" clId="{06885BEA-0F81-4950-B20C-D41B15FE411C}" dt="2026-04-29T18:07:44.421" v="512" actId="20577"/>
          <ac:spMkLst>
            <pc:docMk/>
            <pc:sldMk cId="2521721610" sldId="322"/>
            <ac:spMk id="7" creationId="{00000000-0000-0000-0000-000000000000}"/>
          </ac:spMkLst>
        </pc:spChg>
        <pc:spChg chg="add del mod">
          <ac:chgData name="Bristol, Jeremy" userId="97bfbb99-3d72-44d1-bd03-2ab300834718" providerId="ADAL" clId="{06885BEA-0F81-4950-B20C-D41B15FE411C}" dt="2026-04-29T17:42:18.070" v="76" actId="767"/>
          <ac:spMkLst>
            <pc:docMk/>
            <pc:sldMk cId="2521721610" sldId="322"/>
            <ac:spMk id="8" creationId="{8BD148D7-6ACE-5113-5228-8F37EC65D2C2}"/>
          </ac:spMkLst>
        </pc:spChg>
        <pc:picChg chg="mod">
          <ac:chgData name="Bristol, Jeremy" userId="97bfbb99-3d72-44d1-bd03-2ab300834718" providerId="ADAL" clId="{06885BEA-0F81-4950-B20C-D41B15FE411C}" dt="2026-04-29T17:44:51.703" v="268" actId="1076"/>
          <ac:picMkLst>
            <pc:docMk/>
            <pc:sldMk cId="2521721610" sldId="322"/>
            <ac:picMk id="2" creationId="{00000000-0000-0000-0000-000000000000}"/>
          </ac:picMkLst>
        </pc:picChg>
      </pc:sldChg>
      <pc:sldChg chg="modSp mod modNotesTx">
        <pc:chgData name="Bristol, Jeremy" userId="97bfbb99-3d72-44d1-bd03-2ab300834718" providerId="ADAL" clId="{06885BEA-0F81-4950-B20C-D41B15FE411C}" dt="2026-04-30T15:23:17.383" v="7180" actId="20577"/>
        <pc:sldMkLst>
          <pc:docMk/>
          <pc:sldMk cId="828609006" sldId="326"/>
        </pc:sldMkLst>
        <pc:spChg chg="mod">
          <ac:chgData name="Bristol, Jeremy" userId="97bfbb99-3d72-44d1-bd03-2ab300834718" providerId="ADAL" clId="{06885BEA-0F81-4950-B20C-D41B15FE411C}" dt="2026-04-30T15:10:32.861" v="6429" actId="255"/>
          <ac:spMkLst>
            <pc:docMk/>
            <pc:sldMk cId="828609006" sldId="326"/>
            <ac:spMk id="5" creationId="{00000000-0000-0000-0000-000000000000}"/>
          </ac:spMkLst>
        </pc:spChg>
        <pc:picChg chg="mod">
          <ac:chgData name="Bristol, Jeremy" userId="97bfbb99-3d72-44d1-bd03-2ab300834718" providerId="ADAL" clId="{06885BEA-0F81-4950-B20C-D41B15FE411C}" dt="2026-04-30T15:10:22.645" v="6428" actId="1076"/>
          <ac:picMkLst>
            <pc:docMk/>
            <pc:sldMk cId="828609006" sldId="326"/>
            <ac:picMk id="4" creationId="{00000000-0000-0000-0000-000000000000}"/>
          </ac:picMkLst>
        </pc:picChg>
      </pc:sldChg>
      <pc:sldChg chg="del">
        <pc:chgData name="Bristol, Jeremy" userId="97bfbb99-3d72-44d1-bd03-2ab300834718" providerId="ADAL" clId="{06885BEA-0F81-4950-B20C-D41B15FE411C}" dt="2026-04-30T15:00:14.774" v="5240" actId="47"/>
        <pc:sldMkLst>
          <pc:docMk/>
          <pc:sldMk cId="673903959" sldId="327"/>
        </pc:sldMkLst>
      </pc:sldChg>
      <pc:sldChg chg="del">
        <pc:chgData name="Bristol, Jeremy" userId="97bfbb99-3d72-44d1-bd03-2ab300834718" providerId="ADAL" clId="{06885BEA-0F81-4950-B20C-D41B15FE411C}" dt="2026-04-30T15:00:15.793" v="5241" actId="47"/>
        <pc:sldMkLst>
          <pc:docMk/>
          <pc:sldMk cId="2863124686" sldId="332"/>
        </pc:sldMkLst>
      </pc:sldChg>
      <pc:sldChg chg="del">
        <pc:chgData name="Bristol, Jeremy" userId="97bfbb99-3d72-44d1-bd03-2ab300834718" providerId="ADAL" clId="{06885BEA-0F81-4950-B20C-D41B15FE411C}" dt="2026-04-30T15:00:16.835" v="5242" actId="47"/>
        <pc:sldMkLst>
          <pc:docMk/>
          <pc:sldMk cId="2004672808" sldId="333"/>
        </pc:sldMkLst>
      </pc:sldChg>
      <pc:sldChg chg="del">
        <pc:chgData name="Bristol, Jeremy" userId="97bfbb99-3d72-44d1-bd03-2ab300834718" providerId="ADAL" clId="{06885BEA-0F81-4950-B20C-D41B15FE411C}" dt="2026-04-30T15:00:17.707" v="5243" actId="47"/>
        <pc:sldMkLst>
          <pc:docMk/>
          <pc:sldMk cId="3448971947" sldId="334"/>
        </pc:sldMkLst>
      </pc:sldChg>
      <pc:sldChg chg="modSp mod modNotesTx">
        <pc:chgData name="Bristol, Jeremy" userId="97bfbb99-3d72-44d1-bd03-2ab300834718" providerId="ADAL" clId="{06885BEA-0F81-4950-B20C-D41B15FE411C}" dt="2026-05-05T12:47:47.244" v="10690" actId="20577"/>
        <pc:sldMkLst>
          <pc:docMk/>
          <pc:sldMk cId="2246732815" sldId="336"/>
        </pc:sldMkLst>
        <pc:spChg chg="mod">
          <ac:chgData name="Bristol, Jeremy" userId="97bfbb99-3d72-44d1-bd03-2ab300834718" providerId="ADAL" clId="{06885BEA-0F81-4950-B20C-D41B15FE411C}" dt="2026-05-05T12:47:39.227" v="10675" actId="20577"/>
          <ac:spMkLst>
            <pc:docMk/>
            <pc:sldMk cId="2246732815" sldId="336"/>
            <ac:spMk id="5" creationId="{00000000-0000-0000-0000-000000000000}"/>
          </ac:spMkLst>
        </pc:spChg>
      </pc:sldChg>
      <pc:sldChg chg="addSp delSp modSp add mod modNotesTx">
        <pc:chgData name="Bristol, Jeremy" userId="97bfbb99-3d72-44d1-bd03-2ab300834718" providerId="ADAL" clId="{06885BEA-0F81-4950-B20C-D41B15FE411C}" dt="2026-05-04T20:50:45.454" v="9462" actId="20577"/>
        <pc:sldMkLst>
          <pc:docMk/>
          <pc:sldMk cId="1254064027" sldId="337"/>
        </pc:sldMkLst>
        <pc:spChg chg="mod">
          <ac:chgData name="Bristol, Jeremy" userId="97bfbb99-3d72-44d1-bd03-2ab300834718" providerId="ADAL" clId="{06885BEA-0F81-4950-B20C-D41B15FE411C}" dt="2026-04-29T19:25:58.236" v="2139" actId="20577"/>
          <ac:spMkLst>
            <pc:docMk/>
            <pc:sldMk cId="1254064027" sldId="337"/>
            <ac:spMk id="5" creationId="{00000000-0000-0000-0000-000000000000}"/>
          </ac:spMkLst>
        </pc:spChg>
        <pc:picChg chg="add del mod">
          <ac:chgData name="Bristol, Jeremy" userId="97bfbb99-3d72-44d1-bd03-2ab300834718" providerId="ADAL" clId="{06885BEA-0F81-4950-B20C-D41B15FE411C}" dt="2026-04-29T18:11:17.304" v="534"/>
          <ac:picMkLst>
            <pc:docMk/>
            <pc:sldMk cId="1254064027" sldId="337"/>
            <ac:picMk id="3" creationId="{A1D7759A-B5A4-D33C-3A58-5D31E55853C1}"/>
          </ac:picMkLst>
        </pc:picChg>
        <pc:picChg chg="mod">
          <ac:chgData name="Bristol, Jeremy" userId="97bfbb99-3d72-44d1-bd03-2ab300834718" providerId="ADAL" clId="{06885BEA-0F81-4950-B20C-D41B15FE411C}" dt="2026-04-29T18:42:30.862" v="1358" actId="1076"/>
          <ac:picMkLst>
            <pc:docMk/>
            <pc:sldMk cId="1254064027" sldId="337"/>
            <ac:picMk id="4" creationId="{00000000-0000-0000-0000-000000000000}"/>
          </ac:picMkLst>
        </pc:picChg>
      </pc:sldChg>
      <pc:sldChg chg="add del">
        <pc:chgData name="Bristol, Jeremy" userId="97bfbb99-3d72-44d1-bd03-2ab300834718" providerId="ADAL" clId="{06885BEA-0F81-4950-B20C-D41B15FE411C}" dt="2026-04-29T18:11:56.286" v="541" actId="47"/>
        <pc:sldMkLst>
          <pc:docMk/>
          <pc:sldMk cId="2210391489" sldId="338"/>
        </pc:sldMkLst>
      </pc:sldChg>
      <pc:sldChg chg="addSp delSp modSp add mod modNotesTx">
        <pc:chgData name="Bristol, Jeremy" userId="97bfbb99-3d72-44d1-bd03-2ab300834718" providerId="ADAL" clId="{06885BEA-0F81-4950-B20C-D41B15FE411C}" dt="2026-05-05T12:46:58.880" v="10617" actId="20577"/>
        <pc:sldMkLst>
          <pc:docMk/>
          <pc:sldMk cId="3174202403" sldId="338"/>
        </pc:sldMkLst>
        <pc:spChg chg="mod">
          <ac:chgData name="Bristol, Jeremy" userId="97bfbb99-3d72-44d1-bd03-2ab300834718" providerId="ADAL" clId="{06885BEA-0F81-4950-B20C-D41B15FE411C}" dt="2026-05-05T12:46:58.880" v="10617" actId="20577"/>
          <ac:spMkLst>
            <pc:docMk/>
            <pc:sldMk cId="3174202403" sldId="338"/>
            <ac:spMk id="5" creationId="{00000000-0000-0000-0000-000000000000}"/>
          </ac:spMkLst>
        </pc:spChg>
        <pc:picChg chg="add del mod">
          <ac:chgData name="Bristol, Jeremy" userId="97bfbb99-3d72-44d1-bd03-2ab300834718" providerId="ADAL" clId="{06885BEA-0F81-4950-B20C-D41B15FE411C}" dt="2026-04-29T19:30:17.583" v="2476" actId="1076"/>
          <ac:picMkLst>
            <pc:docMk/>
            <pc:sldMk cId="3174202403" sldId="338"/>
            <ac:picMk id="4" creationId="{00000000-0000-0000-0000-000000000000}"/>
          </ac:picMkLst>
        </pc:picChg>
      </pc:sldChg>
      <pc:sldChg chg="modSp add mod modNotesTx">
        <pc:chgData name="Bristol, Jeremy" userId="97bfbb99-3d72-44d1-bd03-2ab300834718" providerId="ADAL" clId="{06885BEA-0F81-4950-B20C-D41B15FE411C}" dt="2026-04-30T14:57:25.244" v="4836" actId="20577"/>
        <pc:sldMkLst>
          <pc:docMk/>
          <pc:sldMk cId="2383617305" sldId="339"/>
        </pc:sldMkLst>
        <pc:spChg chg="mod">
          <ac:chgData name="Bristol, Jeremy" userId="97bfbb99-3d72-44d1-bd03-2ab300834718" providerId="ADAL" clId="{06885BEA-0F81-4950-B20C-D41B15FE411C}" dt="2026-04-30T14:53:19.567" v="4510" actId="20577"/>
          <ac:spMkLst>
            <pc:docMk/>
            <pc:sldMk cId="2383617305" sldId="339"/>
            <ac:spMk id="5" creationId="{00000000-0000-0000-0000-000000000000}"/>
          </ac:spMkLst>
        </pc:spChg>
        <pc:picChg chg="mod">
          <ac:chgData name="Bristol, Jeremy" userId="97bfbb99-3d72-44d1-bd03-2ab300834718" providerId="ADAL" clId="{06885BEA-0F81-4950-B20C-D41B15FE411C}" dt="2026-04-29T20:41:30.428" v="3776" actId="1076"/>
          <ac:picMkLst>
            <pc:docMk/>
            <pc:sldMk cId="2383617305" sldId="339"/>
            <ac:picMk id="4" creationId="{00000000-0000-0000-0000-000000000000}"/>
          </ac:picMkLst>
        </pc:picChg>
      </pc:sldChg>
      <pc:sldChg chg="add del">
        <pc:chgData name="Bristol, Jeremy" userId="97bfbb99-3d72-44d1-bd03-2ab300834718" providerId="ADAL" clId="{06885BEA-0F81-4950-B20C-D41B15FE411C}" dt="2026-04-29T18:11:58.574" v="542" actId="47"/>
        <pc:sldMkLst>
          <pc:docMk/>
          <pc:sldMk cId="3326593062" sldId="339"/>
        </pc:sldMkLst>
      </pc:sldChg>
      <pc:sldChg chg="modSp add mod modNotesTx">
        <pc:chgData name="Bristol, Jeremy" userId="97bfbb99-3d72-44d1-bd03-2ab300834718" providerId="ADAL" clId="{06885BEA-0F81-4950-B20C-D41B15FE411C}" dt="2026-05-04T20:54:28.830" v="10104" actId="20577"/>
        <pc:sldMkLst>
          <pc:docMk/>
          <pc:sldMk cId="925929559" sldId="340"/>
        </pc:sldMkLst>
        <pc:spChg chg="mod">
          <ac:chgData name="Bristol, Jeremy" userId="97bfbb99-3d72-44d1-bd03-2ab300834718" providerId="ADAL" clId="{06885BEA-0F81-4950-B20C-D41B15FE411C}" dt="2026-04-30T19:44:35.172" v="9279" actId="20577"/>
          <ac:spMkLst>
            <pc:docMk/>
            <pc:sldMk cId="925929559" sldId="340"/>
            <ac:spMk id="5" creationId="{00000000-0000-0000-0000-000000000000}"/>
          </ac:spMkLst>
        </pc:spChg>
      </pc:sldChg>
      <pc:sldChg chg="modSp add mod modNotesTx">
        <pc:chgData name="Bristol, Jeremy" userId="97bfbb99-3d72-44d1-bd03-2ab300834718" providerId="ADAL" clId="{06885BEA-0F81-4950-B20C-D41B15FE411C}" dt="2026-05-05T12:47:19.044" v="10660" actId="20577"/>
        <pc:sldMkLst>
          <pc:docMk/>
          <pc:sldMk cId="2458544142" sldId="341"/>
        </pc:sldMkLst>
        <pc:spChg chg="mod">
          <ac:chgData name="Bristol, Jeremy" userId="97bfbb99-3d72-44d1-bd03-2ab300834718" providerId="ADAL" clId="{06885BEA-0F81-4950-B20C-D41B15FE411C}" dt="2026-04-30T15:06:35.142" v="6027" actId="20577"/>
          <ac:spMkLst>
            <pc:docMk/>
            <pc:sldMk cId="2458544142" sldId="341"/>
            <ac:spMk id="5" creationId="{00000000-0000-0000-0000-000000000000}"/>
          </ac:spMkLst>
        </pc:spChg>
      </pc:sldChg>
      <pc:sldChg chg="modSp add del mod modNotesTx">
        <pc:chgData name="Bristol, Jeremy" userId="97bfbb99-3d72-44d1-bd03-2ab300834718" providerId="ADAL" clId="{06885BEA-0F81-4950-B20C-D41B15FE411C}" dt="2026-04-30T15:48:38.822" v="7600" actId="47"/>
        <pc:sldMkLst>
          <pc:docMk/>
          <pc:sldMk cId="3368250513" sldId="342"/>
        </pc:sldMkLst>
        <pc:spChg chg="mod">
          <ac:chgData name="Bristol, Jeremy" userId="97bfbb99-3d72-44d1-bd03-2ab300834718" providerId="ADAL" clId="{06885BEA-0F81-4950-B20C-D41B15FE411C}" dt="2026-04-30T15:48:28.006" v="7598" actId="20577"/>
          <ac:spMkLst>
            <pc:docMk/>
            <pc:sldMk cId="3368250513" sldId="342"/>
            <ac:spMk id="5" creationId="{00000000-0000-0000-0000-000000000000}"/>
          </ac:spMkLst>
        </pc:spChg>
      </pc:sldChg>
      <pc:sldChg chg="modSp add del mod modNotesTx">
        <pc:chgData name="Bristol, Jeremy" userId="97bfbb99-3d72-44d1-bd03-2ab300834718" providerId="ADAL" clId="{06885BEA-0F81-4950-B20C-D41B15FE411C}" dt="2026-04-30T19:52:03.608" v="9280" actId="47"/>
        <pc:sldMkLst>
          <pc:docMk/>
          <pc:sldMk cId="1268371547" sldId="343"/>
        </pc:sldMkLst>
        <pc:spChg chg="mod">
          <ac:chgData name="Bristol, Jeremy" userId="97bfbb99-3d72-44d1-bd03-2ab300834718" providerId="ADAL" clId="{06885BEA-0F81-4950-B20C-D41B15FE411C}" dt="2026-04-30T15:53:38.376" v="8799" actId="20577"/>
          <ac:spMkLst>
            <pc:docMk/>
            <pc:sldMk cId="1268371547" sldId="343"/>
            <ac:spMk id="5" creationId="{00000000-0000-0000-0000-000000000000}"/>
          </ac:spMkLst>
        </pc:spChg>
      </pc:sldChg>
      <pc:sldChg chg="modSp add mod ord modNotesTx">
        <pc:chgData name="Bristol, Jeremy" userId="97bfbb99-3d72-44d1-bd03-2ab300834718" providerId="ADAL" clId="{06885BEA-0F81-4950-B20C-D41B15FE411C}" dt="2026-05-05T12:44:52.177" v="10438" actId="20577"/>
        <pc:sldMkLst>
          <pc:docMk/>
          <pc:sldMk cId="3405676844" sldId="344"/>
        </pc:sldMkLst>
        <pc:spChg chg="mod">
          <ac:chgData name="Bristol, Jeremy" userId="97bfbb99-3d72-44d1-bd03-2ab300834718" providerId="ADAL" clId="{06885BEA-0F81-4950-B20C-D41B15FE411C}" dt="2026-04-30T15:56:03.589" v="9021" actId="20577"/>
          <ac:spMkLst>
            <pc:docMk/>
            <pc:sldMk cId="3405676844" sldId="344"/>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9DD9E2-113E-4AE1-B456-FE163EC30770}" type="datetimeFigureOut">
              <a:rPr lang="en-US" smtClean="0"/>
              <a:t>2026-05-04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B7EF02-CA00-4995-B068-30F9CBBA3504}" type="slidenum">
              <a:rPr lang="en-US" smtClean="0"/>
              <a:t>‹#›</a:t>
            </a:fld>
            <a:endParaRPr lang="en-US"/>
          </a:p>
        </p:txBody>
      </p:sp>
    </p:spTree>
    <p:extLst>
      <p:ext uri="{BB962C8B-B14F-4D97-AF65-F5344CB8AC3E}">
        <p14:creationId xmlns:p14="http://schemas.microsoft.com/office/powerpoint/2010/main" val="906175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Hello, my name is Jeremy Bristol. with the SICAS Center. I am presenting on Unified Banner Reporting with SICAS and ITEC.</a:t>
            </a:r>
          </a:p>
          <a:p>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2520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I’ll give you brief bio. I have been working in SUNY for over ten years started out working for a couple of campuses on the Banner programming teams. I’ve been at SICAS for over 6 years now as a Database Application Administrator. So, I have been on both sides of the Banner support – client and service provider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Am I a leader?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1970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 just want to clarify what I mean by Banner Reporting. It’s not Admission reports or Finance reports or anything like that. It’s reporting on the status of Banner patches. I help my campuses keep track of this.  In our support model, the campus has to request Banner patches. It’s not like database or server patching that is regularly scheduled.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 need to be able to tell them what is available.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1777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 few years ago, SICAS development created a tool to get patch information. It has the brilliant name “Campus Installs”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 It’s an Oracle APEX form. It’s pretty clunky, it’s basic vanilla functionality. You have to manually set up the filters and the sorting to get the reports you want. I have done that work for my campuses, but it’s time consuming. Plus, I can’t share the reports. I export as CSV, but it’s manual work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 had the bright idea to present on this during one of the virtual SICAS Summits after Covid, and then in person. Because of this, my boss deemed me the expert and had me train new hires on it. Every time I had to that, I kept thinking  - there has to be a better way.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 tried to build something on my own. Since I’m not a leader, right, I’m a technical person. I’m a programmer. I built something that could be easier to use. And I had something great. Written in Python, uses cool Python libraries to scrape the data from the website and also to parse it and present it in reports.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It worked great! Except it only worked on my machine. And required manual work every day to make it effective.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3270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And then I got some inspiration from a page that the ITEC </a:t>
            </a:r>
            <a:r>
              <a:rPr lang="en-US" baseline="0" dirty="0" err="1"/>
              <a:t>MIddleware</a:t>
            </a:r>
            <a:r>
              <a:rPr lang="en-US" baseline="0" dirty="0"/>
              <a:t> team created a few months. It’s another type of Banner information page, this time about the tomcat servers and applications that live there. We at SICAS use this page quite a bit in our work. And it’s so useful and easy to use.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And it got me thinking. Why can’t we do something similar?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0606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So this is my wild idea. “Unified Banner Reporting”. Why that name, It’s what I came up with a couple of months ago when I needed a title.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But, it might actually be feasible, the more I learn about leadership in this class. One place for campus users to get information about their Banner systems. No matter where it comes from.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 am thinking from the point of view of the campuses.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05214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So what are my next steps? I plan on using the leadership skills I learned in this class.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First step, get people on board. I think my WHY is pretty clear. I want to make it easier for campus IT staffs to manage Banner.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 plan on exploring the 5 Cs – I really like this concept. it’s a great way to organize your work.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There are many other resources too. I am just getting started on this journey.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We’ll see what happens.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5137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Maybe I am a leader?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 heard a quote somewhere that Leadership is earned, it’s not given. Did I hear it in this class? I asked AI – it said that the quote came from Fernando Mendoza, the #1 pick in the NFL draft. But I also heard this from Peyton Manning at the Ellucian conference in Denver.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Talk about how I am going to lead. My manager nominated me for this academy. Other people in my team come to me with questions. Does that make me a leader?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25354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2A6502-EEF5-4ABE-8183-4E590697986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1672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397581C-DD5F-488F-A447-CF188CD9D603}" type="datetimeFigureOut">
              <a:rPr lang="en-US" smtClean="0"/>
              <a:t>2026-05-04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2165348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97581C-DD5F-488F-A447-CF188CD9D603}" type="datetimeFigureOut">
              <a:rPr lang="en-US" smtClean="0"/>
              <a:t>2026-05-04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607325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97581C-DD5F-488F-A447-CF188CD9D603}" type="datetimeFigureOut">
              <a:rPr lang="en-US" smtClean="0"/>
              <a:t>2026-05-04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757936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97581C-DD5F-488F-A447-CF188CD9D603}" type="datetimeFigureOut">
              <a:rPr lang="en-US" smtClean="0"/>
              <a:t>2026-05-04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1268372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397581C-DD5F-488F-A447-CF188CD9D603}" type="datetimeFigureOut">
              <a:rPr lang="en-US" smtClean="0"/>
              <a:t>2026-05-04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1427091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397581C-DD5F-488F-A447-CF188CD9D603}" type="datetimeFigureOut">
              <a:rPr lang="en-US" smtClean="0"/>
              <a:t>2026-05-04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2196978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397581C-DD5F-488F-A447-CF188CD9D603}" type="datetimeFigureOut">
              <a:rPr lang="en-US" smtClean="0"/>
              <a:t>2026-05-04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1834389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397581C-DD5F-488F-A447-CF188CD9D603}" type="datetimeFigureOut">
              <a:rPr lang="en-US" smtClean="0"/>
              <a:t>2026-05-04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312988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7581C-DD5F-488F-A447-CF188CD9D603}" type="datetimeFigureOut">
              <a:rPr lang="en-US" smtClean="0"/>
              <a:t>2026-05-04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3880548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397581C-DD5F-488F-A447-CF188CD9D603}" type="datetimeFigureOut">
              <a:rPr lang="en-US" smtClean="0"/>
              <a:t>2026-05-04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861684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397581C-DD5F-488F-A447-CF188CD9D603}" type="datetimeFigureOut">
              <a:rPr lang="en-US" smtClean="0"/>
              <a:t>2026-05-04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B1563E-322C-433D-AA2F-A8B214287720}" type="slidenum">
              <a:rPr lang="en-US" smtClean="0"/>
              <a:t>‹#›</a:t>
            </a:fld>
            <a:endParaRPr lang="en-US"/>
          </a:p>
        </p:txBody>
      </p:sp>
    </p:spTree>
    <p:extLst>
      <p:ext uri="{BB962C8B-B14F-4D97-AF65-F5344CB8AC3E}">
        <p14:creationId xmlns:p14="http://schemas.microsoft.com/office/powerpoint/2010/main" val="3996354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97581C-DD5F-488F-A447-CF188CD9D603}" type="datetimeFigureOut">
              <a:rPr lang="en-US" smtClean="0"/>
              <a:t>2026-05-04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B1563E-322C-433D-AA2F-A8B214287720}" type="slidenum">
              <a:rPr lang="en-US" smtClean="0"/>
              <a:t>‹#›</a:t>
            </a:fld>
            <a:endParaRPr lang="en-US"/>
          </a:p>
        </p:txBody>
      </p:sp>
    </p:spTree>
    <p:extLst>
      <p:ext uri="{BB962C8B-B14F-4D97-AF65-F5344CB8AC3E}">
        <p14:creationId xmlns:p14="http://schemas.microsoft.com/office/powerpoint/2010/main" val="277542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GOLD LOGO.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920" y="1823589"/>
            <a:ext cx="8677840" cy="3029763"/>
          </a:xfrm>
          <a:prstGeom prst="rect">
            <a:avLst/>
          </a:prstGeom>
        </p:spPr>
      </p:pic>
      <p:pic>
        <p:nvPicPr>
          <p:cNvPr id="2" name="Picture 1" descr="Background 1.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840" y="0"/>
            <a:ext cx="12192000" cy="6858000"/>
          </a:xfrm>
          <a:prstGeom prst="rect">
            <a:avLst/>
          </a:prstGeom>
        </p:spPr>
      </p:pic>
      <p:sp>
        <p:nvSpPr>
          <p:cNvPr id="7" name="Rectangle 6"/>
          <p:cNvSpPr/>
          <p:nvPr/>
        </p:nvSpPr>
        <p:spPr>
          <a:xfrm>
            <a:off x="153647" y="413305"/>
            <a:ext cx="6243746" cy="567497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endParaRPr lang="en-US" sz="6667" baseline="30000" dirty="0">
              <a:solidFill>
                <a:prstClr val="white"/>
              </a:solidFill>
              <a:latin typeface="Arial"/>
              <a:cs typeface="Arial"/>
            </a:endParaRPr>
          </a:p>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endParaRPr lang="en-US" sz="6000" baseline="30000" dirty="0">
              <a:solidFill>
                <a:prstClr val="white"/>
              </a:solidFill>
              <a:latin typeface="Arial"/>
              <a:cs typeface="Arial"/>
            </a:endParaRPr>
          </a:p>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r>
              <a:rPr lang="en-US" sz="6000" baseline="30000" dirty="0">
                <a:solidFill>
                  <a:prstClr val="white"/>
                </a:solidFill>
                <a:latin typeface="Arial"/>
                <a:cs typeface="Arial"/>
              </a:rPr>
              <a:t>Unified Banner Reporting with SICAS and ITEC</a:t>
            </a:r>
          </a:p>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endParaRPr kumimoji="0" lang="en-US" sz="6667" b="0" i="0" u="none" strike="noStrike" kern="1200" cap="none" spc="0" normalizeH="0" baseline="30000" noProof="0" dirty="0">
              <a:ln>
                <a:noFill/>
              </a:ln>
              <a:solidFill>
                <a:prstClr val="white"/>
              </a:solidFill>
              <a:effectLst/>
              <a:uLnTx/>
              <a:uFillTx/>
              <a:latin typeface="Arial"/>
              <a:ea typeface="+mn-ea"/>
              <a:cs typeface="Arial"/>
            </a:endParaRPr>
          </a:p>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r>
              <a:rPr kumimoji="0" lang="en-US" sz="5867" b="0" i="1" u="none" strike="noStrike" kern="1200" cap="none" spc="0" normalizeH="0" baseline="30000" noProof="0" dirty="0">
                <a:ln>
                  <a:noFill/>
                </a:ln>
                <a:solidFill>
                  <a:prstClr val="white"/>
                </a:solidFill>
                <a:effectLst/>
                <a:uLnTx/>
                <a:uFillTx/>
                <a:latin typeface="Arial"/>
                <a:ea typeface="+mn-ea"/>
                <a:cs typeface="Arial"/>
              </a:rPr>
              <a:t>Jeremy Bristol</a:t>
            </a:r>
          </a:p>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r>
              <a:rPr lang="en-US" sz="3600" i="1" baseline="30000" dirty="0">
                <a:solidFill>
                  <a:prstClr val="white"/>
                </a:solidFill>
                <a:latin typeface="Arial"/>
                <a:cs typeface="Arial"/>
              </a:rPr>
              <a:t>SUNY SICAS Center</a:t>
            </a:r>
            <a:endParaRPr kumimoji="0" lang="en-US" sz="3600" b="0" i="1" u="none" strike="noStrike" kern="1200" cap="none" spc="0" normalizeH="0" baseline="30000" noProof="0" dirty="0">
              <a:ln>
                <a:noFill/>
              </a:ln>
              <a:solidFill>
                <a:prstClr val="white"/>
              </a:solidFill>
              <a:effectLst/>
              <a:uLnTx/>
              <a:uFillTx/>
              <a:latin typeface="Arial"/>
              <a:ea typeface="+mn-ea"/>
              <a:cs typeface="Arial"/>
            </a:endParaRPr>
          </a:p>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endParaRPr lang="en-US" sz="5867" i="1" baseline="30000" dirty="0">
              <a:solidFill>
                <a:prstClr val="white"/>
              </a:solidFill>
              <a:latin typeface="Arial"/>
              <a:cs typeface="Arial"/>
            </a:endParaRPr>
          </a:p>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r>
              <a:rPr lang="en-US" sz="4400" baseline="30000" dirty="0">
                <a:solidFill>
                  <a:prstClr val="white"/>
                </a:solidFill>
                <a:latin typeface="Arial"/>
                <a:cs typeface="Arial"/>
              </a:rPr>
              <a:t>2026 CIO Leadership Academy</a:t>
            </a:r>
          </a:p>
          <a:p>
            <a:pPr marL="0" marR="0" lvl="0" indent="0" algn="ctr" defTabSz="914400" rtl="0" eaLnBrk="1" fontAlgn="auto" latinLnBrk="0" hangingPunct="1">
              <a:lnSpc>
                <a:spcPct val="100000"/>
              </a:lnSpc>
              <a:spcBef>
                <a:spcPts val="0"/>
              </a:spcBef>
              <a:spcAft>
                <a:spcPts val="0"/>
              </a:spcAft>
              <a:buClrTx/>
              <a:buSzTx/>
              <a:buFontTx/>
              <a:buNone/>
              <a:tabLst>
                <a:tab pos="1979035" algn="l"/>
              </a:tabLst>
              <a:defRPr/>
            </a:pPr>
            <a:r>
              <a:rPr kumimoji="0" lang="en-US" sz="4400" b="0" u="none" strike="noStrike" kern="1200" cap="none" spc="0" normalizeH="0" baseline="30000" noProof="0" dirty="0">
                <a:ln>
                  <a:noFill/>
                </a:ln>
                <a:solidFill>
                  <a:prstClr val="white"/>
                </a:solidFill>
                <a:effectLst/>
                <a:uLnTx/>
                <a:uFillTx/>
                <a:latin typeface="Arial"/>
                <a:ea typeface="+mn-ea"/>
                <a:cs typeface="Arial"/>
              </a:rPr>
              <a:t>Applied Learning Project</a:t>
            </a: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97393" y="2747132"/>
            <a:ext cx="5005860" cy="1650697"/>
          </a:xfrm>
          <a:prstGeom prst="rect">
            <a:avLst/>
          </a:prstGeom>
        </p:spPr>
      </p:pic>
    </p:spTree>
    <p:extLst>
      <p:ext uri="{BB962C8B-B14F-4D97-AF65-F5344CB8AC3E}">
        <p14:creationId xmlns:p14="http://schemas.microsoft.com/office/powerpoint/2010/main" val="2521721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900545" y="1290918"/>
            <a:ext cx="11291454"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My SUNY Experience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 Working in SUNY over 10 years</a:t>
            </a:r>
          </a:p>
          <a:p>
            <a:pPr marL="1028700" lvl="1" indent="-571500">
              <a:buFont typeface="Arial" panose="020B0604020202020204" pitchFamily="34" charset="0"/>
              <a:buChar char="•"/>
              <a:defRPr/>
            </a:pPr>
            <a:r>
              <a:rPr lang="en-US" sz="3600" dirty="0">
                <a:solidFill>
                  <a:srgbClr val="00529B"/>
                </a:solidFill>
                <a:latin typeface="Calibri" panose="020F0502020204030204"/>
              </a:rPr>
              <a:t>2 years each at Potsdam, HVCC</a:t>
            </a:r>
          </a:p>
          <a:p>
            <a:pPr marL="1028700" lvl="1" indent="-571500">
              <a:buFont typeface="Arial" panose="020B0604020202020204" pitchFamily="34" charset="0"/>
              <a:buChar char="•"/>
              <a:defRPr/>
            </a:pPr>
            <a:r>
              <a:rPr lang="en-US" sz="3600" dirty="0">
                <a:solidFill>
                  <a:srgbClr val="00529B"/>
                </a:solidFill>
                <a:latin typeface="Calibri" panose="020F0502020204030204"/>
              </a:rPr>
              <a:t>6+ years at SICAS</a:t>
            </a:r>
          </a:p>
          <a:p>
            <a:pPr marL="571500" indent="-571500">
              <a:buFont typeface="Arial" panose="020B0604020202020204" pitchFamily="34" charset="0"/>
              <a:buChar char="•"/>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Both sides of campus Banner support</a:t>
            </a:r>
          </a:p>
          <a:p>
            <a:pPr marL="571500" indent="-571500">
              <a:buFont typeface="Arial" panose="020B0604020202020204" pitchFamily="34" charset="0"/>
              <a:buChar char="•"/>
              <a:defRPr/>
            </a:pPr>
            <a:r>
              <a:rPr lang="en-US" sz="3600" dirty="0">
                <a:solidFill>
                  <a:srgbClr val="00529B"/>
                </a:solidFill>
                <a:latin typeface="Calibri" panose="020F0502020204030204"/>
              </a:rPr>
              <a:t>Am I a leader? </a:t>
            </a:r>
            <a:endPar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2246732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900545" y="1290918"/>
            <a:ext cx="11291454"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Banner Reporting</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 </a:t>
            </a:r>
            <a:r>
              <a:rPr lang="en-US" sz="3600" dirty="0">
                <a:solidFill>
                  <a:srgbClr val="00529B"/>
                </a:solidFill>
                <a:latin typeface="Calibri" panose="020F0502020204030204"/>
              </a:rPr>
              <a:t>Status of Banner patches</a:t>
            </a:r>
          </a:p>
          <a:p>
            <a:pPr marL="1028700" lvl="1" indent="-571500">
              <a:buFont typeface="Arial" panose="020B0604020202020204" pitchFamily="34" charset="0"/>
              <a:buChar char="•"/>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Patches available for install</a:t>
            </a:r>
          </a:p>
          <a:p>
            <a:pPr marL="1028700" lvl="1" indent="-571500">
              <a:buFont typeface="Arial" panose="020B0604020202020204" pitchFamily="34" charset="0"/>
              <a:buChar char="•"/>
              <a:defRPr/>
            </a:pPr>
            <a:r>
              <a:rPr lang="en-US" sz="3600" dirty="0">
                <a:solidFill>
                  <a:srgbClr val="00529B"/>
                </a:solidFill>
                <a:latin typeface="Calibri" panose="020F0502020204030204"/>
              </a:rPr>
              <a:t>Patches in development, ready for production.</a:t>
            </a:r>
          </a:p>
          <a:p>
            <a:pPr marL="571500" indent="-571500">
              <a:buFont typeface="Arial" panose="020B0604020202020204" pitchFamily="34" charset="0"/>
              <a:buChar char="•"/>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Campus needs to request, so they need the info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1254064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900545" y="1290918"/>
            <a:ext cx="11291454"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Current Tool</a:t>
            </a: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600" dirty="0">
                <a:solidFill>
                  <a:srgbClr val="00529B"/>
                </a:solidFill>
                <a:latin typeface="Calibri" panose="020F0502020204030204"/>
              </a:rPr>
              <a:t>Campus Installs page on SICAS website</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600" dirty="0">
                <a:solidFill>
                  <a:srgbClr val="00529B"/>
                </a:solidFill>
                <a:latin typeface="Calibri" panose="020F0502020204030204"/>
              </a:rPr>
              <a:t>Oracle APEX form – clunky, but “good enough”</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Lots of setup – hard to maintain</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600" dirty="0">
                <a:solidFill>
                  <a:srgbClr val="00529B"/>
                </a:solidFill>
                <a:latin typeface="Calibri" panose="020F0502020204030204"/>
              </a:rPr>
              <a:t>I presented on this at SICAS Summit and ITEC Wizard</a:t>
            </a:r>
          </a:p>
          <a:p>
            <a:pPr marL="1028700" lvl="1" indent="-571500">
              <a:buFont typeface="Arial" panose="020B0604020202020204" pitchFamily="34" charset="0"/>
              <a:buChar char="•"/>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Became the “expert”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3174202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900545" y="1290918"/>
            <a:ext cx="11291454"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Inspiration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 </a:t>
            </a:r>
            <a:r>
              <a:rPr lang="en-US" sz="3600" dirty="0">
                <a:solidFill>
                  <a:srgbClr val="00529B"/>
                </a:solidFill>
                <a:latin typeface="Calibri" panose="020F0502020204030204"/>
              </a:rPr>
              <a:t>ITEC new “Banner Information” page</a:t>
            </a:r>
          </a:p>
          <a:p>
            <a:pPr marL="1028700" lvl="1" indent="-571500">
              <a:buFont typeface="Arial" panose="020B0604020202020204" pitchFamily="34" charset="0"/>
              <a:buChar char="•"/>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Shows </a:t>
            </a:r>
            <a:r>
              <a:rPr lang="en-US" sz="3600" dirty="0">
                <a:solidFill>
                  <a:srgbClr val="00529B"/>
                </a:solidFill>
                <a:latin typeface="Calibri" panose="020F0502020204030204"/>
              </a:rPr>
              <a:t>information about application servers</a:t>
            </a:r>
          </a:p>
          <a:p>
            <a:pPr marL="1028700" lvl="1" indent="-571500">
              <a:buFont typeface="Arial" panose="020B0604020202020204" pitchFamily="34" charset="0"/>
              <a:buChar char="•"/>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All in one place – no filtering required</a:t>
            </a:r>
          </a:p>
          <a:p>
            <a:pPr marL="571500" indent="-571500">
              <a:buFont typeface="Arial" panose="020B0604020202020204" pitchFamily="34" charset="0"/>
              <a:buChar char="•"/>
              <a:defRPr/>
            </a:pPr>
            <a:r>
              <a:rPr lang="en-US" sz="3600" dirty="0">
                <a:solidFill>
                  <a:srgbClr val="00529B"/>
                </a:solidFill>
                <a:latin typeface="Calibri" panose="020F0502020204030204"/>
              </a:rPr>
              <a:t>Why can’t the SICAS “Banner Information” page be like that?</a:t>
            </a:r>
            <a:endPar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2383617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900545" y="1290918"/>
            <a:ext cx="11291454"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Wild Idea</a:t>
            </a: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Unified Banner reporting</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600" dirty="0">
                <a:solidFill>
                  <a:srgbClr val="00529B"/>
                </a:solidFill>
                <a:latin typeface="Calibri" panose="020F0502020204030204"/>
              </a:rPr>
              <a:t>One place for campus to go for Banner information</a:t>
            </a:r>
          </a:p>
          <a:p>
            <a:pPr marL="1028700" lvl="1" indent="-571500">
              <a:buFont typeface="Arial" panose="020B0604020202020204" pitchFamily="34" charset="0"/>
              <a:buChar char="•"/>
              <a:defRPr/>
            </a:pPr>
            <a:r>
              <a:rPr lang="en-US" sz="3600" dirty="0">
                <a:solidFill>
                  <a:srgbClr val="00529B"/>
                </a:solidFill>
                <a:latin typeface="Calibri" panose="020F0502020204030204"/>
              </a:rPr>
              <a:t>SICAS data</a:t>
            </a:r>
          </a:p>
          <a:p>
            <a:pPr marL="1028700" lvl="1" indent="-571500">
              <a:buFont typeface="Arial" panose="020B0604020202020204" pitchFamily="34" charset="0"/>
              <a:buChar char="•"/>
              <a:defRPr/>
            </a:pPr>
            <a:r>
              <a:rPr lang="en-US" sz="3600" dirty="0">
                <a:solidFill>
                  <a:srgbClr val="00529B"/>
                </a:solidFill>
                <a:latin typeface="Calibri" panose="020F0502020204030204"/>
              </a:rPr>
              <a:t>ITEC data</a:t>
            </a:r>
          </a:p>
          <a:p>
            <a:pPr marL="1028700" lvl="1" indent="-571500">
              <a:buFont typeface="Arial" panose="020B0604020202020204" pitchFamily="34" charset="0"/>
              <a:buChar char="•"/>
              <a:defRPr/>
            </a:pPr>
            <a:r>
              <a:rPr lang="en-US" sz="3600" dirty="0">
                <a:solidFill>
                  <a:srgbClr val="00529B"/>
                </a:solidFill>
                <a:latin typeface="Calibri" panose="020F0502020204030204"/>
              </a:rPr>
              <a:t>Other data?</a:t>
            </a:r>
            <a:endPar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925929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900545" y="1290918"/>
            <a:ext cx="11291454"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Next Steps</a:t>
            </a: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Get people on board – Find your WHY.</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600" dirty="0">
                <a:solidFill>
                  <a:srgbClr val="00529B"/>
                </a:solidFill>
                <a:latin typeface="Calibri" panose="020F0502020204030204"/>
              </a:rPr>
              <a:t>5 Cs</a:t>
            </a:r>
          </a:p>
          <a:p>
            <a:pPr marL="1028700" lvl="1" indent="-571500">
              <a:buFont typeface="Arial" panose="020B0604020202020204" pitchFamily="34" charset="0"/>
              <a:buChar char="•"/>
              <a:defRPr/>
            </a:pPr>
            <a:r>
              <a:rPr lang="en-US" sz="3600" dirty="0">
                <a:solidFill>
                  <a:srgbClr val="00529B"/>
                </a:solidFill>
                <a:latin typeface="Calibri" panose="020F0502020204030204"/>
              </a:rPr>
              <a:t>Color – what does work look like?</a:t>
            </a:r>
          </a:p>
          <a:p>
            <a:pPr marL="1028700" lvl="1" indent="-571500">
              <a:buFont typeface="Arial" panose="020B0604020202020204" pitchFamily="34" charset="0"/>
              <a:buChar char="•"/>
              <a:defRPr/>
            </a:pPr>
            <a:r>
              <a:rPr lang="en-US" sz="3600" dirty="0">
                <a:solidFill>
                  <a:srgbClr val="00529B"/>
                </a:solidFill>
                <a:latin typeface="Calibri" panose="020F0502020204030204"/>
              </a:rPr>
              <a:t>Context – why? </a:t>
            </a:r>
          </a:p>
          <a:p>
            <a:pPr marL="1028700" lvl="1" indent="-571500">
              <a:buFont typeface="Arial" panose="020B0604020202020204" pitchFamily="34" charset="0"/>
              <a:buChar char="•"/>
              <a:defRPr/>
            </a:pPr>
            <a:r>
              <a:rPr lang="en-US" sz="3600" dirty="0">
                <a:solidFill>
                  <a:srgbClr val="00529B"/>
                </a:solidFill>
                <a:latin typeface="Calibri" panose="020F0502020204030204"/>
              </a:rPr>
              <a:t>Connective Tissue – what is impacted? </a:t>
            </a:r>
          </a:p>
          <a:p>
            <a:pPr marL="1028700" lvl="1" indent="-571500">
              <a:buFont typeface="Arial" panose="020B0604020202020204" pitchFamily="34" charset="0"/>
              <a:buChar char="•"/>
              <a:defRPr/>
            </a:pPr>
            <a:r>
              <a:rPr lang="en-US" sz="3600" dirty="0">
                <a:solidFill>
                  <a:srgbClr val="00529B"/>
                </a:solidFill>
                <a:latin typeface="Calibri" panose="020F0502020204030204"/>
              </a:rPr>
              <a:t>Cost – money, time, effort</a:t>
            </a:r>
          </a:p>
          <a:p>
            <a:pPr marL="1028700" lvl="1" indent="-571500">
              <a:buFont typeface="Arial" panose="020B0604020202020204" pitchFamily="34" charset="0"/>
              <a:buChar char="•"/>
              <a:defRPr/>
            </a:pPr>
            <a:r>
              <a:rPr lang="en-US" sz="3600" dirty="0">
                <a:solidFill>
                  <a:srgbClr val="00529B"/>
                </a:solidFill>
                <a:latin typeface="Calibri" panose="020F0502020204030204"/>
              </a:rPr>
              <a:t>Consequences</a:t>
            </a:r>
          </a:p>
          <a:p>
            <a:pPr marL="1028700" lvl="1" indent="-571500">
              <a:buFont typeface="Arial" panose="020B0604020202020204" pitchFamily="34" charset="0"/>
              <a:buChar char="•"/>
              <a:defRPr/>
            </a:pPr>
            <a:endPar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2458544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900545" y="1290918"/>
            <a:ext cx="11291454"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Final Thoughts</a:t>
            </a: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srgbClr val="00529B"/>
                </a:solidFill>
                <a:effectLst/>
                <a:uLnTx/>
                <a:uFillTx/>
                <a:latin typeface="Calibri" panose="020F0502020204030204"/>
                <a:ea typeface="+mn-ea"/>
                <a:cs typeface="+mn-cs"/>
              </a:rPr>
              <a:t>Maybe I am a leader? </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600" dirty="0">
                <a:solidFill>
                  <a:srgbClr val="00529B"/>
                </a:solidFill>
                <a:latin typeface="Calibri" panose="020F0502020204030204"/>
              </a:rPr>
              <a:t>“Leadership is earned, not given.”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3405676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 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2" y="1290918"/>
            <a:ext cx="12192001" cy="485795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numCol="1"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t>Thank you!</a:t>
            </a:r>
            <a:br>
              <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rPr>
            </a:br>
            <a:endParaRPr kumimoji="0" lang="en-US" sz="4000" b="1" i="1"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i="1" dirty="0">
                <a:solidFill>
                  <a:srgbClr val="00529B"/>
                </a:solidFill>
                <a:latin typeface="Calibri" panose="020F0502020204030204"/>
              </a:rPr>
              <a:t>Questions? </a:t>
            </a:r>
            <a:br>
              <a:rPr lang="en-US" sz="4000" b="1" i="1" dirty="0">
                <a:solidFill>
                  <a:srgbClr val="00529B"/>
                </a:solidFill>
                <a:latin typeface="Calibri" panose="020F0502020204030204"/>
              </a:rPr>
            </a:br>
            <a:r>
              <a:rPr lang="en-US" sz="2800" b="1" i="1" dirty="0">
                <a:solidFill>
                  <a:srgbClr val="00529B"/>
                </a:solidFill>
                <a:latin typeface="Calibri" panose="020F0502020204030204"/>
              </a:rPr>
              <a:t>Jeremy.Bristol@oneonta.edu</a:t>
            </a:r>
            <a:r>
              <a:rPr kumimoji="0" lang="en-US" sz="2800" b="1" i="1" u="none" strike="noStrike" kern="1200" cap="none" spc="0" normalizeH="0" baseline="0" noProof="0" dirty="0">
                <a:ln>
                  <a:noFill/>
                </a:ln>
                <a:solidFill>
                  <a:srgbClr val="00529B"/>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rPr>
              <a:t>                                   </a:t>
            </a:r>
            <a:endParaRPr kumimoji="0" lang="en-US" sz="40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529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30000" noProof="0" dirty="0">
              <a:ln>
                <a:noFill/>
              </a:ln>
              <a:solidFill>
                <a:srgbClr val="00529B"/>
              </a:solidFill>
              <a:effectLst/>
              <a:uLnTx/>
              <a:uFillTx/>
              <a:latin typeface="Arial"/>
              <a:ea typeface="+mn-ea"/>
              <a:cs typeface="Arial"/>
            </a:endParaRPr>
          </a:p>
        </p:txBody>
      </p:sp>
      <p:sp>
        <p:nvSpPr>
          <p:cNvPr id="8" name="Rectangle 7"/>
          <p:cNvSpPr/>
          <p:nvPr/>
        </p:nvSpPr>
        <p:spPr>
          <a:xfrm>
            <a:off x="1317038" y="1881648"/>
            <a:ext cx="5269577" cy="12039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r" defTabSz="914400" rtl="0" eaLnBrk="1" fontAlgn="auto" latinLnBrk="0" hangingPunct="1">
              <a:lnSpc>
                <a:spcPct val="100000"/>
              </a:lnSpc>
              <a:spcBef>
                <a:spcPts val="0"/>
              </a:spcBef>
              <a:spcAft>
                <a:spcPts val="0"/>
              </a:spcAft>
              <a:buClrTx/>
              <a:buSzTx/>
              <a:buFontTx/>
              <a:buNone/>
              <a:tabLst>
                <a:tab pos="1979035" algn="l"/>
              </a:tabLst>
              <a:defRPr/>
            </a:pPr>
            <a:endParaRPr kumimoji="0" lang="en-US" sz="533" b="0" i="0" u="none" strike="noStrike" kern="1200" cap="none" spc="0" normalizeH="0" baseline="30000" noProof="0" dirty="0">
              <a:ln>
                <a:noFill/>
              </a:ln>
              <a:solidFill>
                <a:srgbClr val="00529B"/>
              </a:solidFill>
              <a:effectLst/>
              <a:uLnTx/>
              <a:uFillTx/>
              <a:latin typeface="Arial"/>
              <a:ea typeface="+mn-ea"/>
              <a:cs typeface="Arial"/>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93275" y="5686273"/>
            <a:ext cx="3081011" cy="1015972"/>
          </a:xfrm>
          <a:prstGeom prst="rect">
            <a:avLst/>
          </a:prstGeom>
        </p:spPr>
      </p:pic>
      <p:sp>
        <p:nvSpPr>
          <p:cNvPr id="9" name="Rectangle 8"/>
          <p:cNvSpPr/>
          <p:nvPr/>
        </p:nvSpPr>
        <p:spPr>
          <a:xfrm>
            <a:off x="1820830" y="1429568"/>
            <a:ext cx="8550341" cy="439273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tab pos="1979035" algn="l"/>
              </a:tabLst>
              <a:defRPr/>
            </a:pPr>
            <a:endParaRPr kumimoji="0" lang="en-US" sz="4000" b="0" i="0" u="none" strike="noStrike" kern="1200" cap="none" spc="0" normalizeH="0" baseline="0" noProof="0" dirty="0">
              <a:ln>
                <a:noFill/>
              </a:ln>
              <a:solidFill>
                <a:srgbClr val="00529B"/>
              </a:solidFill>
              <a:effectLst/>
              <a:uLnTx/>
              <a:uFillTx/>
              <a:latin typeface="Arial"/>
              <a:ea typeface="+mn-ea"/>
              <a:cs typeface="Arial"/>
            </a:endParaRPr>
          </a:p>
        </p:txBody>
      </p:sp>
    </p:spTree>
    <p:extLst>
      <p:ext uri="{BB962C8B-B14F-4D97-AF65-F5344CB8AC3E}">
        <p14:creationId xmlns:p14="http://schemas.microsoft.com/office/powerpoint/2010/main" val="828609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5E4D3165A5BB840B2499A65744FABDF" ma:contentTypeVersion="13" ma:contentTypeDescription="Create a new document." ma:contentTypeScope="" ma:versionID="7f8627cf2da6d4abdfd7a4c39af4fd58">
  <xsd:schema xmlns:xsd="http://www.w3.org/2001/XMLSchema" xmlns:xs="http://www.w3.org/2001/XMLSchema" xmlns:p="http://schemas.microsoft.com/office/2006/metadata/properties" xmlns:ns3="7026c271-1313-452e-a57f-90a875a43503" xmlns:ns4="488285d6-3875-4509-b2fb-703f10ffbcf1" targetNamespace="http://schemas.microsoft.com/office/2006/metadata/properties" ma:root="true" ma:fieldsID="671e098b0e68fde34a86993191eaa243" ns3:_="" ns4:_="">
    <xsd:import namespace="7026c271-1313-452e-a57f-90a875a43503"/>
    <xsd:import namespace="488285d6-3875-4509-b2fb-703f10ffbcf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26c271-1313-452e-a57f-90a875a435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285d6-3875-4509-b2fb-703f10ffbcf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2D335A-66B0-465F-93A8-0849327A7E3C}">
  <ds:schemaRefs>
    <ds:schemaRef ds:uri="http://www.w3.org/XML/1998/namespace"/>
    <ds:schemaRef ds:uri="http://schemas.openxmlformats.org/package/2006/metadata/core-properties"/>
    <ds:schemaRef ds:uri="http://schemas.microsoft.com/office/2006/metadata/properties"/>
    <ds:schemaRef ds:uri="http://purl.org/dc/dcmitype/"/>
    <ds:schemaRef ds:uri="7026c271-1313-452e-a57f-90a875a43503"/>
    <ds:schemaRef ds:uri="http://schemas.microsoft.com/office/infopath/2007/PartnerControls"/>
    <ds:schemaRef ds:uri="http://schemas.microsoft.com/office/2006/documentManagement/types"/>
    <ds:schemaRef ds:uri="488285d6-3875-4509-b2fb-703f10ffbcf1"/>
    <ds:schemaRef ds:uri="http://purl.org/dc/terms/"/>
    <ds:schemaRef ds:uri="http://purl.org/dc/elements/1.1/"/>
  </ds:schemaRefs>
</ds:datastoreItem>
</file>

<file path=customXml/itemProps2.xml><?xml version="1.0" encoding="utf-8"?>
<ds:datastoreItem xmlns:ds="http://schemas.openxmlformats.org/officeDocument/2006/customXml" ds:itemID="{21A19448-B7BF-4AD8-A82B-CB4D0162A58A}">
  <ds:schemaRefs>
    <ds:schemaRef ds:uri="http://schemas.microsoft.com/sharepoint/v3/contenttype/forms"/>
  </ds:schemaRefs>
</ds:datastoreItem>
</file>

<file path=customXml/itemProps3.xml><?xml version="1.0" encoding="utf-8"?>
<ds:datastoreItem xmlns:ds="http://schemas.openxmlformats.org/officeDocument/2006/customXml" ds:itemID="{27C3FFA5-83EF-4536-9467-56ED3AD2B4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26c271-1313-452e-a57f-90a875a43503"/>
    <ds:schemaRef ds:uri="488285d6-3875-4509-b2fb-703f10ffbc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3730</TotalTime>
  <Words>1023</Words>
  <Application>Microsoft Office PowerPoint</Application>
  <PresentationFormat>Widescreen</PresentationFormat>
  <Paragraphs>108</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SUNY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McKasty, Merissa</dc:creator>
  <cp:lastModifiedBy>Bristol, Jeremy</cp:lastModifiedBy>
  <cp:revision>154</cp:revision>
  <cp:lastPrinted>2026-04-30T19:37:01Z</cp:lastPrinted>
  <dcterms:created xsi:type="dcterms:W3CDTF">2019-03-28T13:59:09Z</dcterms:created>
  <dcterms:modified xsi:type="dcterms:W3CDTF">2026-05-05T12:47:55Z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0x010100E5E4D3165A5BB840B2499A65744FABDF</vt:lpwstr>
  </property>
</Properties>
</file>