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322" r:id="rId2"/>
    <p:sldId id="326" r:id="rId3"/>
    <p:sldId id="327" r:id="rId4"/>
    <p:sldId id="335" r:id="rId5"/>
    <p:sldId id="332" r:id="rId6"/>
    <p:sldId id="333" r:id="rId7"/>
    <p:sldId id="33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43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ckus, Karlyn M." userId="78e219d2-97b0-491a-9f46-46036bec31ef" providerId="ADAL" clId="{7B85368B-194B-4905-9E9A-71E80A212332}"/>
    <pc:docChg chg="modSld">
      <pc:chgData name="Backus, Karlyn M." userId="78e219d2-97b0-491a-9f46-46036bec31ef" providerId="ADAL" clId="{7B85368B-194B-4905-9E9A-71E80A212332}" dt="2026-05-07T02:53:59.193" v="6" actId="20577"/>
      <pc:docMkLst>
        <pc:docMk/>
      </pc:docMkLst>
      <pc:sldChg chg="modSp mod">
        <pc:chgData name="Backus, Karlyn M." userId="78e219d2-97b0-491a-9f46-46036bec31ef" providerId="ADAL" clId="{7B85368B-194B-4905-9E9A-71E80A212332}" dt="2026-05-07T02:49:54.523" v="0" actId="1076"/>
        <pc:sldMkLst>
          <pc:docMk/>
          <pc:sldMk cId="2863124686" sldId="332"/>
        </pc:sldMkLst>
        <pc:picChg chg="mod">
          <ac:chgData name="Backus, Karlyn M." userId="78e219d2-97b0-491a-9f46-46036bec31ef" providerId="ADAL" clId="{7B85368B-194B-4905-9E9A-71E80A212332}" dt="2026-05-07T02:49:54.523" v="0" actId="1076"/>
          <ac:picMkLst>
            <pc:docMk/>
            <pc:sldMk cId="2863124686" sldId="332"/>
            <ac:picMk id="6" creationId="{3038035C-7B5C-56D7-EFF3-3B74B6EA5716}"/>
          </ac:picMkLst>
        </pc:picChg>
      </pc:sldChg>
      <pc:sldChg chg="modSp mod">
        <pc:chgData name="Backus, Karlyn M." userId="78e219d2-97b0-491a-9f46-46036bec31ef" providerId="ADAL" clId="{7B85368B-194B-4905-9E9A-71E80A212332}" dt="2026-05-07T02:53:59.193" v="6" actId="20577"/>
        <pc:sldMkLst>
          <pc:docMk/>
          <pc:sldMk cId="3448971947" sldId="334"/>
        </pc:sldMkLst>
        <pc:spChg chg="mod">
          <ac:chgData name="Backus, Karlyn M." userId="78e219d2-97b0-491a-9f46-46036bec31ef" providerId="ADAL" clId="{7B85368B-194B-4905-9E9A-71E80A212332}" dt="2026-05-07T02:53:59.193" v="6" actId="20577"/>
          <ac:spMkLst>
            <pc:docMk/>
            <pc:sldMk cId="3448971947" sldId="334"/>
            <ac:spMk id="5" creationId="{00000000-0000-0000-0000-000000000000}"/>
          </ac:spMkLst>
        </pc:spChg>
        <pc:picChg chg="mod">
          <ac:chgData name="Backus, Karlyn M." userId="78e219d2-97b0-491a-9f46-46036bec31ef" providerId="ADAL" clId="{7B85368B-194B-4905-9E9A-71E80A212332}" dt="2026-05-07T02:50:33.776" v="2" actId="1076"/>
          <ac:picMkLst>
            <pc:docMk/>
            <pc:sldMk cId="3448971947" sldId="334"/>
            <ac:picMk id="6" creationId="{CFA1F3E8-232E-42F5-C857-0B397FBE7B37}"/>
          </ac:picMkLst>
        </pc:picChg>
        <pc:picChg chg="mod">
          <ac:chgData name="Backus, Karlyn M." userId="78e219d2-97b0-491a-9f46-46036bec31ef" providerId="ADAL" clId="{7B85368B-194B-4905-9E9A-71E80A212332}" dt="2026-05-07T02:50:30.668" v="1" actId="1076"/>
          <ac:picMkLst>
            <pc:docMk/>
            <pc:sldMk cId="3448971947" sldId="334"/>
            <ac:picMk id="7" creationId="{34B4ABAA-ACC1-158B-2772-31ADB77E4917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7C8244-180C-4548-958E-FD2FF702606C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CAC8F2-05DF-4122-A4B2-9CB14E95B5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81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3863" y="704850"/>
            <a:ext cx="6262687" cy="35226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25464">
              <a:defRPr/>
            </a:pPr>
            <a:fld id="{0C2A6502-EEF5-4ABE-8183-4E5906979868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25464">
                <a:defRPr/>
              </a:pPr>
              <a:t>1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2525200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3863" y="704850"/>
            <a:ext cx="6262687" cy="35226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25464">
              <a:defRPr/>
            </a:pPr>
            <a:fld id="{0C2A6502-EEF5-4ABE-8183-4E5906979868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25464">
                <a:defRPr/>
              </a:pPr>
              <a:t>2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5116728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3863" y="704850"/>
            <a:ext cx="6262687" cy="35226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25464">
              <a:defRPr/>
            </a:pPr>
            <a:fld id="{0C2A6502-EEF5-4ABE-8183-4E5906979868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25464">
                <a:defRPr/>
              </a:pPr>
              <a:t>3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3770545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C25F7E-B0F7-1181-5827-4CCD006312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6E4F48B-74B7-C912-79F3-421DB4EBE8D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3863" y="704850"/>
            <a:ext cx="6262687" cy="3522663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CBAE0EC-0548-D561-6AA2-24604664942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967CC7-7190-DBA7-A634-19B86A5DA13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25464">
              <a:defRPr/>
            </a:pPr>
            <a:fld id="{0C2A6502-EEF5-4ABE-8183-4E5906979868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25464">
                <a:defRPr/>
              </a:pPr>
              <a:t>4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7773627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3863" y="704850"/>
            <a:ext cx="6262687" cy="35226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25464">
              <a:defRPr/>
            </a:pPr>
            <a:fld id="{0C2A6502-EEF5-4ABE-8183-4E5906979868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25464">
                <a:defRPr/>
              </a:pPr>
              <a:t>5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0230422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3863" y="704850"/>
            <a:ext cx="6262687" cy="35226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25464">
              <a:defRPr/>
            </a:pPr>
            <a:fld id="{0C2A6502-EEF5-4ABE-8183-4E5906979868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25464">
                <a:defRPr/>
              </a:pPr>
              <a:t>6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6782853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3863" y="704850"/>
            <a:ext cx="6262687" cy="35226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25464">
              <a:defRPr/>
            </a:pPr>
            <a:fld id="{0C2A6502-EEF5-4ABE-8183-4E5906979868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25464">
                <a:defRPr/>
              </a:pPr>
              <a:t>7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6806151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EAF907-E798-AA72-7CBF-D452D23AC6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B4C50C-C5E8-FC6F-02F7-A91B630AB1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2FCCAF-476F-A9C0-4CDA-2F93B65E1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0DE1C-FD0A-470F-938B-B6E98E655161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C84109-A94E-726F-F6F6-52339F5E3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B7383F-1959-4DE8-7EAB-FC014C1E2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E44A9-64E8-4F23-8561-C135F59EB3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738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30D81-5BFC-A355-3584-7019DD8CC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265B0E-7E63-0538-DF48-F0B11EB102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EDC727-5368-1C1B-8348-83E352A90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0DE1C-FD0A-470F-938B-B6E98E655161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6195EB-EB16-1720-2B3D-0BBE8AAD80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1A1210-E9E0-4024-D877-9779C7830E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E44A9-64E8-4F23-8561-C135F59EB3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2728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EAE8D2F-C371-03F0-7C34-A81E570EF9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B07A17-BA8E-4322-A28D-918ADBA58A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BAF0F0-6AEB-E858-BECE-69B9C0DB3C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0DE1C-FD0A-470F-938B-B6E98E655161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06BFFF-05E4-A500-E036-8D0CF18E6A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76CA6-33DA-0544-7364-7BA2533D9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E44A9-64E8-4F23-8561-C135F59EB3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976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8E3B55-01E3-42BE-7BAC-D4BD6E57D8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AE1139-D6F5-7E0D-FAEE-B5110CB5BB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001CF3-D8FD-05BC-7912-880AAEC44E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0DE1C-FD0A-470F-938B-B6E98E655161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DAB451-EC16-B8B2-224E-E6227A740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F638D5-CB50-6BA4-061D-62E97AAED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E44A9-64E8-4F23-8561-C135F59EB3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898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27DD10-7C61-2875-4EFB-1830B00C30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F438C5-EFB9-1B6E-0C12-EFEF77E7C0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777227-D155-4EB5-6006-B52FDE01B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0DE1C-FD0A-470F-938B-B6E98E655161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533B18-EE11-B4FD-EB38-06197D048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12C254-4813-E487-5893-A25B7ACA5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E44A9-64E8-4F23-8561-C135F59EB3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833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E908BA-42B4-FF34-3817-83DA1ED739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092F73-0953-B663-6B61-4375AE078B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766C1A-098C-ACCC-0ECD-8F5A4F111E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8993BD-527F-EC24-29F8-F2A2C3FB38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0DE1C-FD0A-470F-938B-B6E98E655161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1BA633-C503-1CBD-69E3-3B83B4F281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362E5D-0BAE-F282-8FB3-6E421C309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E44A9-64E8-4F23-8561-C135F59EB3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384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C10A47-5760-23F0-C141-4AFD224F30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0E799C-5E77-A3BF-601D-B62D36863E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2BE6B5-87FB-05D8-B363-1D398AEEE3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48F555-5238-A03A-6E50-2A4620A920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09A4E66-C50F-6084-3143-25AC8F0E1C4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1F06FAD-686B-AA50-96FF-F647868D06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0DE1C-FD0A-470F-938B-B6E98E655161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3D005B0-C3F4-85A8-A95A-A7DDBA9AEB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4BDA313-66A2-D9CD-FDF9-70ED26990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E44A9-64E8-4F23-8561-C135F59EB3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848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E50D2-8AB6-0191-3192-8F192799BC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EFFF726-A1EF-6F7C-429B-F53FE2311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0DE1C-FD0A-470F-938B-B6E98E655161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2DD5B1-46B1-B5F0-18E4-B89ABD0DDE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7E3B374-26F4-A6E6-A73E-F018858DE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E44A9-64E8-4F23-8561-C135F59EB3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7773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C9AF3D7-2C7F-9B07-7998-1681A26A62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0DE1C-FD0A-470F-938B-B6E98E655161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7AB1288-7634-835A-CDA8-A2C977DEDF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17AC61-32D6-DFED-7A3F-BFDFB850D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E44A9-64E8-4F23-8561-C135F59EB3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476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88B9DC-559C-2B95-CB02-1D17443443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55025A-1815-2754-B01C-B15AEBE191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B60696-9D01-C637-A3D1-98B9682DE5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F72DCC-0172-EF7D-5227-870FDA9C8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0DE1C-FD0A-470F-938B-B6E98E655161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FA51EC-9397-A477-976F-85080C564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048E4D-322F-A807-1654-CDBA350C1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E44A9-64E8-4F23-8561-C135F59EB3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224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BAE08-1238-7185-CE4F-F0E7931E6C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1BA1957-C573-2147-19C3-6CBD3EA3920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230203-CD06-0A3D-B937-B7EB8FE5C2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2A033F-1814-9D29-96A7-175F31D05B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0DE1C-FD0A-470F-938B-B6E98E655161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B0EC73-82A0-FC5C-CA98-37A7661E9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AC71C5-D594-915F-B0F8-C3E3005DE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E44A9-64E8-4F23-8561-C135F59EB3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019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CE28B35-63F1-41AD-BE1C-DDF4EDE871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66ADE2-CD49-923C-90A1-EA227C9632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726AA4-A52B-C496-37DE-49CBEF0C6B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0C0DE1C-FD0A-470F-938B-B6E98E655161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D3D7B4-7780-BC00-AEBC-E03BEC691E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4DF62C-FC10-E9B3-E132-FFA3A396CE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E4E44A9-64E8-4F23-8561-C135F59EB3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810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GOLD LOGO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7920" y="1823589"/>
            <a:ext cx="8677840" cy="3029763"/>
          </a:xfrm>
          <a:prstGeom prst="rect">
            <a:avLst/>
          </a:prstGeom>
        </p:spPr>
      </p:pic>
      <p:pic>
        <p:nvPicPr>
          <p:cNvPr id="2" name="Picture 1" descr="Background 1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153647" y="1823589"/>
            <a:ext cx="6243746" cy="3159175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979035" algn="l"/>
              </a:tabLst>
              <a:defRPr/>
            </a:pPr>
            <a:endParaRPr kumimoji="0" lang="en-US" sz="6667" b="0" i="0" u="none" strike="noStrike" kern="1200" cap="none" spc="0" normalizeH="0" baseline="3000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979035" algn="l"/>
              </a:tabLst>
              <a:defRPr/>
            </a:pPr>
            <a:endParaRPr kumimoji="0" lang="en-US" sz="6667" b="0" i="0" u="none" strike="noStrike" kern="1200" cap="none" spc="0" normalizeH="0" baseline="3000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979035" algn="l"/>
              </a:tabLst>
              <a:defRPr/>
            </a:pPr>
            <a:r>
              <a:rPr kumimoji="0" lang="en-US" sz="6667" b="0" i="0" u="none" strike="noStrike" kern="1200" cap="none" spc="0" normalizeH="0" baseline="3000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CIO Leadership Academy Applied Learning Project</a:t>
            </a:r>
            <a:endParaRPr kumimoji="0" lang="en-US" sz="5867" b="0" i="0" u="none" strike="noStrike" kern="1200" cap="none" spc="0" normalizeH="0" baseline="3000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7393" y="2747132"/>
            <a:ext cx="5005860" cy="1650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17216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ackground 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-2" y="1290918"/>
            <a:ext cx="12192001" cy="4857955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1" i="1" u="none" strike="noStrike" kern="1200" cap="none" spc="0" normalizeH="0" baseline="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1" u="none" strike="noStrike" kern="1200" cap="none" spc="0" normalizeH="0" baseline="0" noProof="0" dirty="0">
                <a:ln>
                  <a:noFill/>
                </a:ln>
                <a:solidFill>
                  <a:srgbClr val="00529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Applied Learning Project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529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ITS IMPACT – Plugging into the College Community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529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Karlyn M. Backus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srgbClr val="00529B"/>
                </a:solidFill>
                <a:latin typeface="Calibri" panose="020F0502020204030204"/>
              </a:rPr>
              <a:t>Genesee Community College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3000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317038" y="1881648"/>
            <a:ext cx="5269577" cy="1203981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979035" algn="l"/>
              </a:tabLst>
              <a:defRPr/>
            </a:pPr>
            <a:endParaRPr kumimoji="0" lang="en-US" sz="533" b="0" i="0" u="none" strike="noStrike" kern="1200" cap="none" spc="0" normalizeH="0" baseline="3000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3275" y="5686273"/>
            <a:ext cx="3081011" cy="1015972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1820830" y="1429568"/>
            <a:ext cx="8550341" cy="4392733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979035" algn="l"/>
              </a:tabLst>
              <a:defRPr/>
            </a:pP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286090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ackground 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-2" y="1290918"/>
            <a:ext cx="12192001" cy="4857955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300" b="1" i="1" u="none" strike="noStrike" kern="1200" cap="none" spc="0" normalizeH="0" baseline="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1" u="none" strike="noStrike" kern="1200" cap="none" spc="0" normalizeH="0" baseline="0" noProof="0" dirty="0">
                <a:ln>
                  <a:noFill/>
                </a:ln>
                <a:solidFill>
                  <a:srgbClr val="00529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ITS - IMPACT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300" b="1" i="1" u="none" strike="noStrike" kern="1200" cap="none" spc="0" normalizeH="0" baseline="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529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Division-wide professional development opportunity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3600" dirty="0">
              <a:solidFill>
                <a:srgbClr val="00529B"/>
              </a:solidFill>
              <a:latin typeface="Calibri" panose="020F050202020403020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529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Goal: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529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Connect ITS to the College Community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dirty="0">
                <a:solidFill>
                  <a:srgbClr val="00529B"/>
                </a:solidFill>
                <a:latin typeface="Calibri" panose="020F0502020204030204"/>
              </a:rPr>
              <a:t>By Better Understanding Our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dirty="0">
                <a:solidFill>
                  <a:srgbClr val="00529B"/>
                </a:solidFill>
                <a:latin typeface="Calibri" panose="020F0502020204030204"/>
              </a:rPr>
              <a:t> Impact on End User Experiences</a:t>
            </a:r>
            <a:endParaRPr kumimoji="0" lang="en-US" sz="2400" b="0" i="0" u="none" strike="noStrike" kern="1200" cap="none" spc="0" normalizeH="0" baseline="3000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317038" y="1881648"/>
            <a:ext cx="5269577" cy="1203981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979035" algn="l"/>
              </a:tabLst>
              <a:defRPr/>
            </a:pPr>
            <a:endParaRPr kumimoji="0" lang="en-US" sz="533" b="0" i="0" u="none" strike="noStrike" kern="1200" cap="none" spc="0" normalizeH="0" baseline="3000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3275" y="5686273"/>
            <a:ext cx="3081011" cy="1015972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1820830" y="1429568"/>
            <a:ext cx="8550341" cy="4392733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979035" algn="l"/>
              </a:tabLst>
              <a:defRPr/>
            </a:pP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B830E79-EB1C-F060-D06E-F551D631B4B3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 rot="2304374">
            <a:off x="87228" y="3999242"/>
            <a:ext cx="2459620" cy="245962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C8A7421F-9652-AD5C-8948-6FC48E034C75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 rot="2304374">
            <a:off x="9738272" y="199757"/>
            <a:ext cx="2459620" cy="2459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3903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800912-665E-E731-4316-F15E6FC1FC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ackground 2.jpg">
            <a:extLst>
              <a:ext uri="{FF2B5EF4-FFF2-40B4-BE49-F238E27FC236}">
                <a16:creationId xmlns:a16="http://schemas.microsoft.com/office/drawing/2014/main" id="{0943BDB0-BDCC-A713-4BC0-1486F25DC27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AE291325-E4F1-878A-802D-DF11D4DA1972}"/>
              </a:ext>
            </a:extLst>
          </p:cNvPr>
          <p:cNvSpPr/>
          <p:nvPr/>
        </p:nvSpPr>
        <p:spPr>
          <a:xfrm>
            <a:off x="1317038" y="1881648"/>
            <a:ext cx="5269577" cy="1203981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979035" algn="l"/>
              </a:tabLst>
              <a:defRPr/>
            </a:pPr>
            <a:endParaRPr kumimoji="0" lang="en-US" sz="533" b="0" i="0" u="none" strike="noStrike" kern="1200" cap="none" spc="0" normalizeH="0" baseline="3000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339B1B6-926F-F76C-40C0-A3046C33C3F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3275" y="5686273"/>
            <a:ext cx="3081011" cy="1015972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11EEE7F8-629A-E65A-3AEB-85A352B68533}"/>
              </a:ext>
            </a:extLst>
          </p:cNvPr>
          <p:cNvSpPr/>
          <p:nvPr/>
        </p:nvSpPr>
        <p:spPr>
          <a:xfrm>
            <a:off x="1820830" y="1429568"/>
            <a:ext cx="8550341" cy="4392733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979035" algn="l"/>
              </a:tabLst>
              <a:defRPr/>
            </a:pP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06F4542-962D-4EC6-4C5C-C60EA74DD567}"/>
              </a:ext>
            </a:extLst>
          </p:cNvPr>
          <p:cNvGraphicFramePr>
            <a:graphicFrameLocks noGrp="1"/>
          </p:cNvGraphicFramePr>
          <p:nvPr/>
        </p:nvGraphicFramePr>
        <p:xfrm>
          <a:off x="295123" y="2479319"/>
          <a:ext cx="11601753" cy="32088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67251">
                  <a:extLst>
                    <a:ext uri="{9D8B030D-6E8A-4147-A177-3AD203B41FA5}">
                      <a16:colId xmlns:a16="http://schemas.microsoft.com/office/drawing/2014/main" val="4250922705"/>
                    </a:ext>
                  </a:extLst>
                </a:gridCol>
                <a:gridCol w="3867251">
                  <a:extLst>
                    <a:ext uri="{9D8B030D-6E8A-4147-A177-3AD203B41FA5}">
                      <a16:colId xmlns:a16="http://schemas.microsoft.com/office/drawing/2014/main" val="2550520843"/>
                    </a:ext>
                  </a:extLst>
                </a:gridCol>
                <a:gridCol w="3867251">
                  <a:extLst>
                    <a:ext uri="{9D8B030D-6E8A-4147-A177-3AD203B41FA5}">
                      <a16:colId xmlns:a16="http://schemas.microsoft.com/office/drawing/2014/main" val="271020173"/>
                    </a:ext>
                  </a:extLst>
                </a:gridCol>
              </a:tblGrid>
              <a:tr h="1069623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rgbClr val="002060"/>
                          </a:solidFill>
                        </a:rPr>
                        <a:t>IMPRESSION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rgbClr val="002060"/>
                          </a:solidFill>
                        </a:rPr>
                        <a:t>TRUST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rgbClr val="002060"/>
                          </a:solidFill>
                        </a:rPr>
                        <a:t>SERVICE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004294"/>
                  </a:ext>
                </a:extLst>
              </a:tr>
              <a:tr h="1069623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rgbClr val="002060"/>
                          </a:solidFill>
                        </a:rPr>
                        <a:t>INTENTIONAL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rgbClr val="002060"/>
                          </a:solidFill>
                        </a:rPr>
                        <a:t>MEETING USERS WHERE THEY ARE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rgbClr val="002060"/>
                          </a:solidFill>
                        </a:rPr>
                        <a:t>PROACTIVE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3512995"/>
                  </a:ext>
                </a:extLst>
              </a:tr>
              <a:tr h="1069623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rgbClr val="002060"/>
                          </a:solidFill>
                        </a:rPr>
                        <a:t>ACCOUNTABLE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rgbClr val="002060"/>
                          </a:solidFill>
                        </a:rPr>
                        <a:t>COMPETENCE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rgbClr val="002060"/>
                          </a:solidFill>
                        </a:rPr>
                        <a:t>TEAMWORK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5245048"/>
                  </a:ext>
                </a:extLst>
              </a:tr>
            </a:tbl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AB42BA47-D142-AEDB-A87B-981F8BE21ED4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 rot="6618227">
            <a:off x="230159" y="971687"/>
            <a:ext cx="1129508" cy="1129508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7EAECF7-DD5C-FA45-F89B-AF069116E60B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 rot="6618227">
            <a:off x="1255893" y="1509583"/>
            <a:ext cx="1129508" cy="1129508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826B3EDA-DACF-C220-29D1-1BD39E70C9C9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 rot="6618227">
            <a:off x="2716800" y="864814"/>
            <a:ext cx="1129508" cy="1129508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D77117D5-273F-E7C8-0C05-90DA01A59986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 rot="6618227">
            <a:off x="4033587" y="1650922"/>
            <a:ext cx="1129508" cy="1129508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86822F4A-447A-3D59-5747-7427558D3089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 rot="6618227">
            <a:off x="5648990" y="973061"/>
            <a:ext cx="1129508" cy="1129508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159CEB3F-779D-9429-644A-EAE19394C96C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 rot="6618227">
            <a:off x="6878414" y="1700158"/>
            <a:ext cx="1129508" cy="1129508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1E51AB46-E90A-8DCD-EF25-C24A9B66A2D6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 rot="6618227">
            <a:off x="8472200" y="1011128"/>
            <a:ext cx="1129508" cy="1129508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3744473A-123C-F328-DF67-81B518331F96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 rot="6618227">
            <a:off x="10241443" y="1697319"/>
            <a:ext cx="1129508" cy="1129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12182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ackground 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317038" y="1881648"/>
            <a:ext cx="5269577" cy="1203981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979035" algn="l"/>
              </a:tabLst>
              <a:defRPr/>
            </a:pPr>
            <a:endParaRPr kumimoji="0" lang="en-US" sz="533" b="0" i="0" u="none" strike="noStrike" kern="1200" cap="none" spc="0" normalizeH="0" baseline="3000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3275" y="5686273"/>
            <a:ext cx="3081011" cy="1015972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1820830" y="1429568"/>
            <a:ext cx="8550341" cy="4392733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979035" algn="l"/>
              </a:tabLst>
              <a:defRPr/>
            </a:pP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038035C-7B5C-56D7-EFF3-3B74B6EA5716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 rot="2304374">
            <a:off x="-86917" y="3468039"/>
            <a:ext cx="2459620" cy="245962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-2" y="1290918"/>
            <a:ext cx="12192001" cy="4857955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1" i="1" u="none" strike="noStrike" kern="1200" cap="none" spc="0" normalizeH="0" baseline="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1" u="none" strike="noStrike" kern="1200" cap="none" spc="0" normalizeH="0" baseline="0" noProof="0" dirty="0">
                <a:ln>
                  <a:noFill/>
                </a:ln>
                <a:solidFill>
                  <a:srgbClr val="00529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Engaging the Team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300" b="1" i="1" u="none" strike="noStrike" kern="1200" cap="none" spc="0" normalizeH="0" baseline="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529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Leadership &amp; Division-wide Tracks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dirty="0">
                <a:solidFill>
                  <a:srgbClr val="00529B"/>
                </a:solidFill>
                <a:latin typeface="Calibri" panose="020F0502020204030204"/>
              </a:rPr>
              <a:t>Discussion &amp; Reflection</a:t>
            </a:r>
          </a:p>
          <a:p>
            <a:pPr algn="ctr">
              <a:defRPr/>
            </a:pPr>
            <a:r>
              <a:rPr lang="en-US" sz="3600" dirty="0">
                <a:solidFill>
                  <a:srgbClr val="00529B"/>
                </a:solidFill>
              </a:rPr>
              <a:t>Drawing on ITS Master Plan Gaps &amp; Goals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0" i="0" u="none" strike="noStrike" kern="1200" cap="none" spc="0" normalizeH="0" baseline="3000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05406DC-D064-931D-94EA-2FAC81EF3291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 rot="2304374">
            <a:off x="9819295" y="1079691"/>
            <a:ext cx="2459620" cy="2459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3124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ackground 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0"/>
            <a:ext cx="12192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-2" y="1206694"/>
            <a:ext cx="12192001" cy="4392733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300" b="1" i="1" u="none" strike="noStrike" kern="1200" cap="none" spc="0" normalizeH="0" baseline="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1" u="none" strike="noStrike" kern="1200" cap="none" spc="0" normalizeH="0" baseline="0" noProof="0" dirty="0">
                <a:ln>
                  <a:noFill/>
                </a:ln>
                <a:solidFill>
                  <a:srgbClr val="00529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Overcoming Obstacles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300" b="1" i="1" dirty="0">
              <a:solidFill>
                <a:srgbClr val="00529B"/>
              </a:solidFill>
              <a:latin typeface="Calibri" panose="020F050202020403020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529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Serving in an Interim Role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dirty="0">
                <a:solidFill>
                  <a:srgbClr val="00529B"/>
                </a:solidFill>
                <a:latin typeface="Calibri" panose="020F0502020204030204"/>
              </a:rPr>
              <a:t>Different Communication Styles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529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Challenging Conversations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dirty="0">
                <a:solidFill>
                  <a:srgbClr val="00529B"/>
                </a:solidFill>
                <a:latin typeface="Calibri" panose="020F0502020204030204"/>
              </a:rPr>
              <a:t>Division Uncertainty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529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Managing Change Fatigue</a:t>
            </a:r>
          </a:p>
        </p:txBody>
      </p:sp>
      <p:sp>
        <p:nvSpPr>
          <p:cNvPr id="8" name="Rectangle 7"/>
          <p:cNvSpPr/>
          <p:nvPr/>
        </p:nvSpPr>
        <p:spPr>
          <a:xfrm>
            <a:off x="1317038" y="1881648"/>
            <a:ext cx="5269577" cy="1203981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979035" algn="l"/>
              </a:tabLst>
              <a:defRPr/>
            </a:pPr>
            <a:endParaRPr kumimoji="0" lang="en-US" sz="533" b="0" i="0" u="none" strike="noStrike" kern="1200" cap="none" spc="0" normalizeH="0" baseline="3000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3275" y="5686273"/>
            <a:ext cx="3081011" cy="1015972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1820830" y="1429568"/>
            <a:ext cx="8550341" cy="4392733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979035" algn="l"/>
              </a:tabLst>
              <a:defRPr/>
            </a:pP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81E7EBD-F577-BA63-8701-07AF07402518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 rot="2304374">
            <a:off x="237719" y="1207027"/>
            <a:ext cx="2459620" cy="245962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578D661-93E0-9663-99FB-3B282A0A68C1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 rot="2304374">
            <a:off x="9399046" y="3141466"/>
            <a:ext cx="2459620" cy="2459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46728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ackground 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-1" y="1290918"/>
            <a:ext cx="7721602" cy="4857955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1" u="none" strike="noStrike" kern="1200" cap="none" spc="0" normalizeH="0" baseline="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1" u="none" strike="noStrike" kern="1200" cap="none" spc="0" normalizeH="0" baseline="0" noProof="0" dirty="0">
                <a:ln>
                  <a:noFill/>
                </a:ln>
                <a:solidFill>
                  <a:srgbClr val="00529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Reflections &amp; Looking forward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800" dirty="0">
              <a:solidFill>
                <a:srgbClr val="00529B"/>
              </a:solidFill>
              <a:latin typeface="Calibri" panose="020F050202020403020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30000" noProof="0" dirty="0">
                <a:ln>
                  <a:noFill/>
                </a:ln>
                <a:solidFill>
                  <a:srgbClr val="00529B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An ITS Culture that Flows with Changes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30000" noProof="0" dirty="0">
                <a:ln>
                  <a:noFill/>
                </a:ln>
                <a:solidFill>
                  <a:srgbClr val="00529B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Resiliency In the Face of Uncertainty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aseline="30000" dirty="0">
                <a:solidFill>
                  <a:srgbClr val="00529B"/>
                </a:solidFill>
                <a:latin typeface="Arial"/>
                <a:cs typeface="Arial"/>
              </a:rPr>
              <a:t>Stronger College-wide Relationships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30000" noProof="0" dirty="0">
                <a:ln>
                  <a:noFill/>
                </a:ln>
                <a:solidFill>
                  <a:srgbClr val="00529B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Delivering</a:t>
            </a:r>
            <a:r>
              <a:rPr lang="en-US" sz="4000" baseline="30000" dirty="0">
                <a:solidFill>
                  <a:srgbClr val="00529B"/>
                </a:solidFill>
                <a:latin typeface="Arial"/>
                <a:cs typeface="Arial"/>
              </a:rPr>
              <a:t> Consistent Results</a:t>
            </a:r>
            <a:endParaRPr kumimoji="0" lang="en-US" sz="4000" b="0" i="0" u="none" strike="noStrike" kern="1200" cap="none" spc="0" normalizeH="0" baseline="3000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30000" noProof="0" dirty="0">
                <a:ln>
                  <a:noFill/>
                </a:ln>
                <a:solidFill>
                  <a:srgbClr val="00529B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Building on Momentum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0" i="0" u="none" strike="noStrike" kern="1200" cap="none" spc="0" normalizeH="0" baseline="3000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317038" y="1881648"/>
            <a:ext cx="5269577" cy="1203981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979035" algn="l"/>
              </a:tabLst>
              <a:defRPr/>
            </a:pPr>
            <a:endParaRPr kumimoji="0" lang="en-US" sz="533" b="0" i="0" u="none" strike="noStrike" kern="1200" cap="none" spc="0" normalizeH="0" baseline="3000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3275" y="5686273"/>
            <a:ext cx="3081011" cy="1015972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1820830" y="1429568"/>
            <a:ext cx="8550341" cy="4392733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979035" algn="l"/>
              </a:tabLst>
              <a:defRPr/>
            </a:pP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FA1F3E8-232E-42F5-C857-0B397FBE7B37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 rot="4488550">
            <a:off x="9706250" y="3409971"/>
            <a:ext cx="2459620" cy="245962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4B4ABAA-ACC1-158B-2772-31ADB77E4917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 rot="4282463">
            <a:off x="7503583" y="1454762"/>
            <a:ext cx="2459620" cy="2372433"/>
          </a:xfrm>
          <a:prstGeom prst="rect">
            <a:avLst/>
          </a:prstGeom>
        </p:spPr>
      </p:pic>
      <p:sp>
        <p:nvSpPr>
          <p:cNvPr id="11" name="Arrow: Chevron 10">
            <a:extLst>
              <a:ext uri="{FF2B5EF4-FFF2-40B4-BE49-F238E27FC236}">
                <a16:creationId xmlns:a16="http://schemas.microsoft.com/office/drawing/2014/main" id="{1CF6989A-CB7A-7BB4-E987-7BA8B525C4EF}"/>
              </a:ext>
            </a:extLst>
          </p:cNvPr>
          <p:cNvSpPr/>
          <p:nvPr/>
        </p:nvSpPr>
        <p:spPr>
          <a:xfrm>
            <a:off x="10261600" y="1738489"/>
            <a:ext cx="1016000" cy="1690511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Arrow: Chevron 11">
            <a:extLst>
              <a:ext uri="{FF2B5EF4-FFF2-40B4-BE49-F238E27FC236}">
                <a16:creationId xmlns:a16="http://schemas.microsoft.com/office/drawing/2014/main" id="{F2C26E8D-3742-347A-2525-F6FBB2AFFBD4}"/>
              </a:ext>
            </a:extLst>
          </p:cNvPr>
          <p:cNvSpPr/>
          <p:nvPr/>
        </p:nvSpPr>
        <p:spPr>
          <a:xfrm>
            <a:off x="11048999" y="1735134"/>
            <a:ext cx="1016000" cy="1690511"/>
          </a:xfrm>
          <a:prstGeom prst="chevron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Arrow: Chevron 12">
            <a:extLst>
              <a:ext uri="{FF2B5EF4-FFF2-40B4-BE49-F238E27FC236}">
                <a16:creationId xmlns:a16="http://schemas.microsoft.com/office/drawing/2014/main" id="{AB22ED08-A54F-FCE9-9EFF-E155358DB220}"/>
              </a:ext>
            </a:extLst>
          </p:cNvPr>
          <p:cNvSpPr/>
          <p:nvPr/>
        </p:nvSpPr>
        <p:spPr>
          <a:xfrm>
            <a:off x="7437994" y="3859097"/>
            <a:ext cx="1016000" cy="1690511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Arrow: Chevron 13">
            <a:extLst>
              <a:ext uri="{FF2B5EF4-FFF2-40B4-BE49-F238E27FC236}">
                <a16:creationId xmlns:a16="http://schemas.microsoft.com/office/drawing/2014/main" id="{2193C4E7-A89B-D4F9-FFEF-18C76F93A1B2}"/>
              </a:ext>
            </a:extLst>
          </p:cNvPr>
          <p:cNvSpPr/>
          <p:nvPr/>
        </p:nvSpPr>
        <p:spPr>
          <a:xfrm>
            <a:off x="8225393" y="3855742"/>
            <a:ext cx="1016000" cy="1690511"/>
          </a:xfrm>
          <a:prstGeom prst="chevron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8971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130</Words>
  <Application>Microsoft Office PowerPoint</Application>
  <PresentationFormat>Widescreen</PresentationFormat>
  <Paragraphs>55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Aptos</vt:lpstr>
      <vt:lpstr>Aptos Display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Genesee Community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Backus, Karlyn M.</dc:creator>
  <cp:lastModifiedBy>Backus, Karlyn M.</cp:lastModifiedBy>
  <cp:revision>1</cp:revision>
  <dcterms:created xsi:type="dcterms:W3CDTF">2026-05-07T02:44:34Z</dcterms:created>
  <dcterms:modified xsi:type="dcterms:W3CDTF">2026-05-07T02:54:03Z</dcterms:modified>
</cp:coreProperties>
</file>