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20"/>
  </p:notesMasterIdLst>
  <p:handoutMasterIdLst>
    <p:handoutMasterId r:id="rId21"/>
  </p:handoutMasterIdLst>
  <p:sldIdLst>
    <p:sldId id="257" r:id="rId5"/>
    <p:sldId id="302" r:id="rId6"/>
    <p:sldId id="303" r:id="rId7"/>
    <p:sldId id="304" r:id="rId8"/>
    <p:sldId id="305" r:id="rId9"/>
    <p:sldId id="306" r:id="rId10"/>
    <p:sldId id="299" r:id="rId11"/>
    <p:sldId id="292" r:id="rId12"/>
    <p:sldId id="297" r:id="rId13"/>
    <p:sldId id="320" r:id="rId14"/>
    <p:sldId id="300" r:id="rId15"/>
    <p:sldId id="275" r:id="rId16"/>
    <p:sldId id="307" r:id="rId17"/>
    <p:sldId id="298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1F60"/>
    <a:srgbClr val="024D93"/>
    <a:srgbClr val="85D3B4"/>
    <a:srgbClr val="9AF8D3"/>
    <a:srgbClr val="FF00AE"/>
    <a:srgbClr val="004D94"/>
    <a:srgbClr val="F56600"/>
    <a:srgbClr val="004D93"/>
    <a:srgbClr val="CD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4"/>
    <p:restoredTop sz="89252"/>
  </p:normalViewPr>
  <p:slideViewPr>
    <p:cSldViewPr snapToGrid="0">
      <p:cViewPr varScale="1">
        <p:scale>
          <a:sx n="98" d="100"/>
          <a:sy n="98" d="100"/>
        </p:scale>
        <p:origin x="10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wdDnDiag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1F60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6D-5D4A-AD18-38F0C39FFF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6D-5D4A-AD18-38F0C39FFF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rgbClr val="001F60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6D-5D4A-AD18-38F0C39FF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2123567"/>
        <c:axId val="1697508496"/>
      </c:barChart>
      <c:catAx>
        <c:axId val="181212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7508496"/>
        <c:crosses val="autoZero"/>
        <c:auto val="1"/>
        <c:lblAlgn val="ctr"/>
        <c:lblOffset val="100"/>
        <c:noMultiLvlLbl val="0"/>
      </c:catAx>
      <c:valAx>
        <c:axId val="169750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212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B1982B-D495-6A43-A49A-1740583217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0F816-FE66-014C-BA1C-9EB5A0A9FC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49224-4EE8-9142-A89B-A7A865D3FE7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7A030-5CDF-FD4E-9016-771F69A71C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63A61-72BB-C640-99E5-C317356D33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DE5DD-D8C7-5D40-AED1-27D78EC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14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8EBF8-2D22-447B-8F87-26886C739217}" type="datetimeFigureOut">
              <a:rPr lang="en-US" smtClean="0"/>
              <a:t>12/8/25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414E9-1EF5-4802-946B-4A56A5BC3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bitly.co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1.oswego.edu/" TargetMode="External"/><Relationship Id="rId4" Type="http://schemas.openxmlformats.org/officeDocument/2006/relationships/hyperlink" Target="https://short.io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gi.com/color-contrast-checker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gi.com/color-contrast-checker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This is an accessible template. Please read the following slides carefully and completely.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a unique slide title in Title box; do not delete this. Text should be a minimum of 24pt. Unused icons and text boxes can be deleted.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delete unused icons and text boxes: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 the element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Hit Delete; this will remove the graphic or text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the element still highlighted, hit Delete again to completely remove the box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Font typeface="Symbol" pitchFamily="2" charset="2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Icons are non-text elements and should have alt text or be marked decorative.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replace the icons and image: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Highlight/right click on the icon or image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Change Graphic/Picture, then select the appropriate option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selection of icons is included at the end of this slide deck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sample icons are already marked decorative or have alt text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use icons from PowerPoint: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the Inset tab from the top navigation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Icons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selection of icons will open on the right-hand side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the search bar to look for icons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the desired icon(s), then select the Insert button to add them to the slide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Adding alternative text (alt text) to icons: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images, including icons and graphics, should have alt text or be marked as decorative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 text is a very brief description that conveys the meaning or context of the image to a user who is not able to view the image directly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Highlight/right click on the icon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View Alt Text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Type a brief description in the text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76B3A-DA2B-4F92-95B2-8C936DC2E21E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5925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14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B169C-6143-193C-9821-2EF69B5B8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77FEA-757A-67F9-A4BA-A77D976EB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152689-E548-6340-B4E8-07DD04CC3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are sample icons that are used in this template. Icons are non-text elements and should have alt text or be marked decorative.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use in another slide: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 the desired icon on this page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click and select copy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place on a page with no icon placeholders: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 the appropriate slide where you’d like the icon to be placed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Paste onto the page and adjust the size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place on a page that has placeholders: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 the desired icon from this page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 the appropriate slide where you’d like the icon to be placed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 an existing icon and delete it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Highlight/select the icon placeholder box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Paste in the copied icon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FFAD9-D7B5-C290-8BD8-A6A64F8D1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76B3A-DA2B-4F92-95B2-8C936DC2E21E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041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0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Quick checklist: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6: Master slides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7: Built-in layouts, unique slide titles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8: Image guidelines and adding alt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9: Hyperlink guidelines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10: Chart guidelines and using color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11: Table guidelines and using color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12: Reading order; Image guidelines and adding alt text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13: Using and replacing icons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14: Running the accessibility checker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u="non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15: Sample icons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04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the built-in layouts: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these layouts helps maintain consistency and keeps accessibility features in place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Maintaining the original format of the slide will allow assistive technology to read the slide elements in the correct order, ensuring that users can easily navigate and understand the slides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add elements to the slide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a unique slide title to the Title text box: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slide needs a unique title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use the Title text box for a slide title, not a body text box. There is a difference.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template, all Title boxes are labeled as such.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Body text should be minimum of 24pt: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additional space is needed, do not reduce font size, add a second slide and split the information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Font sizes less than 24pt become difficult to read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duplicate a slide: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click on the appropriate slide in the left-hand view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Duplicate Slide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sure to use a unique title for each slide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add a slide: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Home tab, select New Slide icon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will add a slide with the same layout as the slide you are 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Selecting the dropdown arrow next to New Slide will allow you to choose a slide layout to add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Font typeface="Symbol" pitchFamily="2" charset="2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7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replace the image: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Highlight/right click on the image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Change Picture, then select the appropriate option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Adding alternative text (alt text) to the image: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images should have alt text or be marked as decorative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 text is a very brief description that conveys the meaning or context of the image to a user who is not able to view the image directly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Highlight/right click on the image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View Alt Text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Type a brief description in the text box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Marking images decorative: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Images and graphics can be marked as decorative when they do not convey additional information or add any meaning to the slide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Highlight/right click on the image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View Alt Text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the Mark as Decorative toggle switch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a unique slide title to the Title text box: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slide needs a unique title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use the Title text box for a slide title, not a body text box. There is a difference.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template, all Title boxes are labeled as such. 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Font typeface="Symbol" pitchFamily="2" charset="2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Body text should be minimum of 24pt: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additional space is needed, do not reduce font size, add a second slide and split the information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Font sizes less than 24pt become difficult to read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change the layout of an existing slide: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Home tab, select Layout, which is the first icon, next to New Slide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Choose a layout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reset a slide to the original format: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Home tab, select Reset, which is the second icon, next to New Slide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removes any additional formatting and puts the slide back to the original default format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add a slide: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Home tab, select New Slide icon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will add a slide with the same layout as the slide you are 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Selecting the dropdown arrow next to New Slide will allow you to choose a slide layout to add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sharing materials digitally with others, embed links behind clickable text. If presenting on-screen, either in-person or virtually, use an application such as </a:t>
            </a:r>
            <a:r>
              <a:rPr lang="en-US" sz="1200" b="1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Bitly.com</a:t>
            </a: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lang="en-US" sz="1200" b="1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Short.io</a:t>
            </a: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create short, memorable URLs. 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use full URLs as the text: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Assistive technology will read the URL in its entirety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Hyperlinks should be descriptive and concisely tell the reader where the link will take them. For example, </a:t>
            </a:r>
            <a:r>
              <a:rPr lang="en-US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SUNY Oswego homepage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linking full sentences or vague phrases such as “Click here” or “Read more”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embed a link: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the Insert tab, Select Link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Enter in the display text and the website address in the dialog box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OK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Font typeface="Symbol" pitchFamily="2" charset="2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a unique slide title to the Title text box: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slide needs a unique title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use the Title text box for a slide title, not a body text box. There is a difference.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template, all Title boxes are labeled as such.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Body text should be minimum of 24pt: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additional space is needed, do not reduce font size, add a second slide and split the information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Font sizes less than 24pt become difficult to read 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Font typeface="Symbol" pitchFamily="2" charset="2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0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4D736-5123-3B6A-6B1F-7C2054F5B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C765C-96FF-BAC1-195D-5A8323E56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92AF3-1548-0FC7-607C-E30C2FBEA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use screenshots or images of charts or graphs. Use an interactive element.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insert an interactive element: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Insert tab in the navigation ribbon, select Chart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Hover over an item in the list to see more options for that type of chart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an option to add it to the page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change data points: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Highlight/right click in the chart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Edit Data in Excel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Within the Excel spreadsheet, change or add data points as needed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Color within a chart needs to be considered: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People with low vision or color blindness may have difficulty distinguishing certain colors.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rely on color alone to communicate information.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high color contrast between the background and foreground colors. 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Dark text on a light background is best; light text on a dark background is also good for short passages.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a secondary attribute along with color, such as a pattern, bold, italics, an outline, a highlight, etc.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the </a:t>
            </a:r>
            <a:r>
              <a:rPr lang="en-US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TPGi Color Contrast Analyzer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ensure appropriate contrast.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should be ample contrast between any adjacent colors.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change the colors in a chart: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Double click on the element you wish to change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top ribbon, select the Format tab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the Shape Fill icon, select an appropriate color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 the Format Pane icon (far right side) for more color and pattern options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the Border dropdown arrow to set a border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44D98-45D3-939F-739F-05E7C0326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15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use screenshots or images of tables. Use an interactive element.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insert an interactive table: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Insert tab in the navigation ribbon, select Table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 the appropriate number of rows and columns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Click on the grid to add the table to the page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add data to the table: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Place your cursor in a table cell and type in the data text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Font size within the table should be a minimum of 24pt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Tables should have a header row properly marked: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 the table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the Table Design tab from the top ribbon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the left-hand side, check the box next to Header Row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Color within a table needs to be considered: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People with low vision or color blindness may have difficulty distinguishing certain colors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rely on color alone to communicate information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a secondary attribute along with color, such as bold, italics, an outline, a pattern, etc.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high color contrast between the foreground (text) and background colors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Dark text on a light background is best; light text on a dark background is also good for short passages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use color: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the </a:t>
            </a:r>
            <a:r>
              <a:rPr lang="en-US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TPGi Color Contrast Analyzer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ensure appropriate contrast between the text and background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should be ample contrast between any adjacent colors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manually change the colors of banded rows: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 an entire row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the cursor in the table, select the Table Design tab to open table design options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the dropdown arrow next to the Shading icon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an appropriate color option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sure to check the contrast using the Contrast Analyzer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76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Check reading order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browser navigation, select Arrange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Selection Pane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Assistive technology will read the items starting at the bottom of the list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Drag and drop items to be in the proper order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Adding headshots: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Highlight/click on the icon within the image box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Navigate to the appropriate folder within your local computer and select an image to use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Font typeface="Symbol" pitchFamily="2" charset="2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replace the image: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Highlight/right click on the image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Change Picture, then select the appropriate option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Adding alternative text (alt text) to the image: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images should have alt text or be marked as decorative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 text is a very brief description that conveys the meaning or context of the image to a user who is not able to view the image directly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headshots, the alt text should be the person’s first and last name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Highlight/right click on the image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View Alt Text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Type a brief description in the text box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a unique slide title to the Title text box: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slide needs a unique title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use the Title text box for a slide title, not a body text box. There is a difference.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template, all Title boxes are labeled as such. 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Font typeface="Symbol" pitchFamily="2" charset="2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Body text should be minimum of 24pt: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additional space is needed, do not reduce font size, add a second slide and split the information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Font sizes less than 24pt become difficult to read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duplicate a slide: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click on the appropriate slide in the left-hand view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Duplicate Slide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sure to use a unique title for each slide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add a slide: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Home tab, select New Slide icon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will add a slide with the same layout as the slide you are 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Selecting the dropdown arrow next to New Slide will allow you to choose a slide layout to add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Font typeface="Symbol" pitchFamily="2" charset="2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Font typeface="Symbol" pitchFamily="2" charset="2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5EA20F-06DB-E526-2A52-9C7F465073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524000" y="3641272"/>
            <a:ext cx="9144000" cy="1984828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 1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DD1B854-25B3-FB16-F25A-67C18B371C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524000" y="5753100"/>
            <a:ext cx="9144000" cy="838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State University of New York">
            <a:extLst>
              <a:ext uri="{FF2B5EF4-FFF2-40B4-BE49-F238E27FC236}">
                <a16:creationId xmlns:a16="http://schemas.microsoft.com/office/drawing/2014/main" id="{08CC62BF-6775-5246-C42F-5282682E84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6" y="234974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tate University of New York">
            <a:extLst>
              <a:ext uri="{FF2B5EF4-FFF2-40B4-BE49-F238E27FC236}">
                <a16:creationId xmlns:a16="http://schemas.microsoft.com/office/drawing/2014/main" id="{8904513E-4F00-B314-755E-F971D8947F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0D3416-A178-DD7C-59D9-614FAEAC44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811217" y="337164"/>
            <a:ext cx="9801663" cy="1185578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with Logo 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9EC5F14-00D4-FD28-AFEF-3FC15E5A2E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 hasCustomPrompt="1"/>
          </p:nvPr>
        </p:nvSpPr>
        <p:spPr>
          <a:xfrm>
            <a:off x="1811216" y="1726554"/>
            <a:ext cx="9801664" cy="4530211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AE096F-CB70-4B15-E944-A2C824391E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89070" y="6382738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AF2E5D-2F89-AA81-CF41-32382CF990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67416" y="337163"/>
            <a:ext cx="11145464" cy="920137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1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CF91C89-11BC-C3AC-A83D-9269CE0FF3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 hasCustomPrompt="1"/>
          </p:nvPr>
        </p:nvSpPr>
        <p:spPr>
          <a:xfrm>
            <a:off x="467416" y="1461113"/>
            <a:ext cx="11145464" cy="4795652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3EA8A7-D594-815B-50F8-D853CBF981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89070" y="6382738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46579C5-A914-F88C-469F-4332ABC134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5483F5-D67D-655D-3BF9-357489D29F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67416" y="337163"/>
            <a:ext cx="11145464" cy="889865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2 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201910E-FC8A-1C62-3D76-67323362A1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467416" y="1356359"/>
            <a:ext cx="11145464" cy="6457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rgbClr val="024D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ID" dirty="0"/>
              <a:t>Subtitle goes here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018A416-2E20-8899-B0E8-E7D4FD0254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467416" y="2047854"/>
            <a:ext cx="11145464" cy="4208911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D7AE0-8905-D39E-6B77-2A27E398CF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89070" y="6386096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7201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46579C5-A914-F88C-469F-4332ABC134F9}"/>
              </a:ext>
            </a:extLst>
          </p:cNvPr>
          <p:cNvSpPr>
            <a:spLocks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5483F5-D67D-655D-3BF9-357489D29F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416" y="337163"/>
            <a:ext cx="11145464" cy="849439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201910E-FC8A-1C62-3D76-67323362A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268" y="5875063"/>
            <a:ext cx="11145464" cy="6457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rgbClr val="024D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ID" dirty="0"/>
              <a:t>Notes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018A416-2E20-8899-B0E8-E7D4FD025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268" y="1390415"/>
            <a:ext cx="11145464" cy="4280983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8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>
            <a:spLocks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AF2E5D-2F89-AA81-CF41-32382CF99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416" y="337162"/>
            <a:ext cx="11145464" cy="96912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for 2-column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6F010BA-8565-8E3D-2BC0-3F3884FCFC2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7416" y="1510097"/>
            <a:ext cx="5405174" cy="4746668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Column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F91C89-11BC-C3AC-A83D-9269CE0FF3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07706" y="1510097"/>
            <a:ext cx="5405174" cy="4746668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Column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3EA8A7-D594-815B-50F8-D853CBF981BE}"/>
              </a:ext>
            </a:extLst>
          </p:cNvPr>
          <p:cNvSpPr txBox="1">
            <a:spLocks/>
          </p:cNvSpPr>
          <p:nvPr userDrawn="1"/>
        </p:nvSpPr>
        <p:spPr>
          <a:xfrm>
            <a:off x="8189070" y="6382738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469403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>
            <a:spLocks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AF2E5D-2F89-AA81-CF41-32382CF99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416" y="337162"/>
            <a:ext cx="11145464" cy="96912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for 2-column no footer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6F010BA-8565-8E3D-2BC0-3F3884FCFC2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7416" y="1510097"/>
            <a:ext cx="5405174" cy="4746668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Column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F91C89-11BC-C3AC-A83D-9269CE0FF3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07706" y="1510097"/>
            <a:ext cx="5405174" cy="4746668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Column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14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24187-9AF2-F485-F77F-4A9AB207C0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735519"/>
            <a:ext cx="10515600" cy="58477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77005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D2CEAE-DC60-07A2-C3F4-09C56B545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4447309"/>
            <a:ext cx="12192000" cy="2410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2B3AE7F-EA0E-2BB7-4650-E6D79EA294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3083713" y="1976066"/>
            <a:ext cx="6024574" cy="127419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tabLst>
                <a:tab pos="3313113" algn="l"/>
              </a:tabLst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ID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6EABEE0C-719D-3EA4-BFFD-76D60F52A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916920" y="5221549"/>
            <a:ext cx="432578" cy="43257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icon</a:t>
            </a:r>
            <a:endParaRPr lang="en-ID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0336B0F2-AA3D-C778-229E-57C5BEF4C8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 hasCustomPrompt="1"/>
          </p:nvPr>
        </p:nvSpPr>
        <p:spPr>
          <a:xfrm>
            <a:off x="702762" y="5753166"/>
            <a:ext cx="2860895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Contact Name</a:t>
            </a:r>
            <a:endParaRPr lang="en-ID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D48D4F7F-F9EB-CE24-72AB-98AE28AE5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5879711" y="5221549"/>
            <a:ext cx="432578" cy="43257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icon</a:t>
            </a:r>
            <a:endParaRPr lang="en-ID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36601FD6-2870-D62B-51DD-D87294CEC3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4665553" y="5753166"/>
            <a:ext cx="2860895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Email Address</a:t>
            </a:r>
            <a:endParaRPr lang="en-ID" dirty="0"/>
          </a:p>
        </p:txBody>
      </p:sp>
      <p:sp>
        <p:nvSpPr>
          <p:cNvPr id="17" name="Picture Placeholder 19">
            <a:extLst>
              <a:ext uri="{FF2B5EF4-FFF2-40B4-BE49-F238E27FC236}">
                <a16:creationId xmlns:a16="http://schemas.microsoft.com/office/drawing/2014/main" id="{901F7E44-4582-6889-20EB-1CFD03241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9842502" y="5221549"/>
            <a:ext cx="432578" cy="43257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icon</a:t>
            </a:r>
            <a:endParaRPr lang="en-ID" dirty="0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29D4286-DB1C-A485-6892-427D3BB8E3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>
          <a:xfrm>
            <a:off x="8628344" y="5753166"/>
            <a:ext cx="2860895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Phone Number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2643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24D93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EC9D8-4416-2F61-119A-6FC14D0D6B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524000" y="3641272"/>
            <a:ext cx="9144000" cy="1984828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6FD7B-12A3-96BA-B2DB-CE58527552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524000" y="5753100"/>
            <a:ext cx="9144000" cy="838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State University of New York">
            <a:extLst>
              <a:ext uri="{FF2B5EF4-FFF2-40B4-BE49-F238E27FC236}">
                <a16:creationId xmlns:a16="http://schemas.microsoft.com/office/drawing/2014/main" id="{BE409EC7-07A8-48F4-D66F-7B6A3E97AE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6" y="234974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8D2D8F-3FA5-79CE-045B-F8C034A809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655553" y="2766218"/>
            <a:ext cx="8880894" cy="1325563"/>
          </a:xfrm>
          <a:prstGeom prst="rect">
            <a:avLst/>
          </a:prstGeom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1</a:t>
            </a:r>
          </a:p>
        </p:txBody>
      </p:sp>
      <p:pic>
        <p:nvPicPr>
          <p:cNvPr id="12" name="Picture 11" descr="State University of New York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372A78-595F-E754-A465-01365AC7ABC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72450" y="6256765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6E4E2-2777-FC50-BFF2-7D8BFF8164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655553" y="2766218"/>
            <a:ext cx="8880894" cy="1325563"/>
          </a:xfrm>
          <a:prstGeom prst="rect">
            <a:avLst/>
          </a:prstGeom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2</a:t>
            </a:r>
          </a:p>
        </p:txBody>
      </p:sp>
      <p:pic>
        <p:nvPicPr>
          <p:cNvPr id="9" name="Picture 8" descr="State University of New York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72450" y="6256765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tate University of New York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887D78-53AC-4437-CF59-D0FCF8A7C9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652994" y="152274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Slide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FD6940-EE10-E97B-CF19-1A8F763A36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652994" y="4002416"/>
            <a:ext cx="9144000" cy="20681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D8D4E-43E1-2DA5-10BA-45D8DD38C6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89070" y="6386096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tate University of New York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96030C-13E3-4979-BDC7-82719E4A3F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923958" y="284654"/>
            <a:ext cx="8880894" cy="1185578"/>
          </a:xfrm>
          <a:prstGeom prst="rect">
            <a:avLst/>
          </a:prstGeom>
        </p:spPr>
        <p:txBody>
          <a:bodyPr anchor="ctr"/>
          <a:lstStyle>
            <a:lvl1pPr algn="l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Team Title</a:t>
            </a:r>
          </a:p>
        </p:txBody>
      </p:sp>
      <p:sp>
        <p:nvSpPr>
          <p:cNvPr id="9" name="Frame 1">
            <a:extLst>
              <a:ext uri="{FF2B5EF4-FFF2-40B4-BE49-F238E27FC236}">
                <a16:creationId xmlns:a16="http://schemas.microsoft.com/office/drawing/2014/main" id="{82ACF299-908C-173E-35AA-28A1E9D5C7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383003" y="1700508"/>
            <a:ext cx="2748728" cy="2695267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C4A8CC66-FF05-154B-AF14-6B69D3EC95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1470874" y="1793414"/>
            <a:ext cx="2572986" cy="250945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92744EA-7DC4-B7FF-C678-32F6D73EDC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>
          <a:xfrm>
            <a:off x="1383003" y="4528597"/>
            <a:ext cx="2748728" cy="151269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ID" dirty="0"/>
              <a:t>Name and  Title</a:t>
            </a:r>
          </a:p>
        </p:txBody>
      </p:sp>
      <p:sp>
        <p:nvSpPr>
          <p:cNvPr id="13" name="Frame 2">
            <a:extLst>
              <a:ext uri="{FF2B5EF4-FFF2-40B4-BE49-F238E27FC236}">
                <a16:creationId xmlns:a16="http://schemas.microsoft.com/office/drawing/2014/main" id="{5A98508E-DD0B-A81E-179A-846517EF76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1636" y="1700508"/>
            <a:ext cx="2748728" cy="2695267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EC2E5E-58B9-E6CC-E7F9-4620EE3E9E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4809507" y="1793414"/>
            <a:ext cx="2572986" cy="250945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229273B-22FA-FC61-BC78-4ED4DB0743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>
          <a:xfrm>
            <a:off x="4721636" y="4528597"/>
            <a:ext cx="2748728" cy="151269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ID" dirty="0"/>
              <a:t>Name and  Title</a:t>
            </a:r>
          </a:p>
        </p:txBody>
      </p:sp>
      <p:sp>
        <p:nvSpPr>
          <p:cNvPr id="16" name="Frame 3">
            <a:extLst>
              <a:ext uri="{FF2B5EF4-FFF2-40B4-BE49-F238E27FC236}">
                <a16:creationId xmlns:a16="http://schemas.microsoft.com/office/drawing/2014/main" id="{A99A9E64-3FEA-79EC-3E25-F81C52184D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60269" y="1700508"/>
            <a:ext cx="2748728" cy="2695267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EBE01CE-78E2-3D25-F22E-C0B14842CA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8148140" y="1793414"/>
            <a:ext cx="2572986" cy="250945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089947F-AAB8-0B82-CFA4-B1F85835B9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2" hasCustomPrompt="1"/>
          </p:nvPr>
        </p:nvSpPr>
        <p:spPr>
          <a:xfrm>
            <a:off x="8060269" y="4528597"/>
            <a:ext cx="2748728" cy="151269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ID" dirty="0"/>
              <a:t>Name and 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A9E66-0FCC-7012-CECA-50461F7FE2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48140" y="6386096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tate University of New York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6204ADC-9513-AD46-E293-BFCC7D0650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67416" y="1726554"/>
            <a:ext cx="3647384" cy="170244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049E392-5045-85E8-2D22-EDDFFE5FC3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5359400" y="927100"/>
            <a:ext cx="5994400" cy="5249863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85B66-FA50-FB71-7815-EE00AD98EB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89070" y="6386096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tate University of New York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6204ADC-9513-AD46-E293-BFCC7D0650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67416" y="1726554"/>
            <a:ext cx="3647384" cy="170244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049E392-5045-85E8-2D22-EDDFFE5FC3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5099538" y="474785"/>
            <a:ext cx="6625046" cy="5961184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283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204ADC-9513-AD46-E293-BFCC7D0650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5359398" y="262681"/>
            <a:ext cx="5994401" cy="103917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049E392-5045-85E8-2D22-EDDFFE5FC3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5359398" y="1431189"/>
            <a:ext cx="5994401" cy="4825576"/>
          </a:xfrm>
          <a:prstGeom prst="rect">
            <a:avLst/>
          </a:prstGeom>
        </p:spPr>
        <p:txBody>
          <a:bodyPr/>
          <a:lstStyle>
            <a:lvl1pPr fontAlgn="ctr">
              <a:lnSpc>
                <a:spcPct val="100000"/>
              </a:lnSpc>
              <a:spcAft>
                <a:spcPts val="60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ctr">
              <a:lnSpc>
                <a:spcPct val="100000"/>
              </a:lnSpc>
              <a:spcAft>
                <a:spcPts val="600"/>
              </a:spcAft>
              <a:buSzPct val="75000"/>
              <a:buFont typeface="Wingdings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ctr">
              <a:lnSpc>
                <a:spcPct val="100000"/>
              </a:lnSpc>
              <a:spcAft>
                <a:spcPts val="600"/>
              </a:spcAf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ctr">
              <a:lnSpc>
                <a:spcPct val="100000"/>
              </a:lnSpc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418731-F8C3-260C-EB48-50729E7EDC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1" y="0"/>
            <a:ext cx="4644486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85B66-FA50-FB71-7815-EE00AD98EB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89070" y="6386096"/>
            <a:ext cx="3879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73529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23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51" r:id="rId3"/>
    <p:sldLayoutId id="2147483673" r:id="rId4"/>
    <p:sldLayoutId id="2147483665" r:id="rId5"/>
    <p:sldLayoutId id="2147483672" r:id="rId6"/>
    <p:sldLayoutId id="2147483663" r:id="rId7"/>
    <p:sldLayoutId id="2147483679" r:id="rId8"/>
    <p:sldLayoutId id="2147483677" r:id="rId9"/>
    <p:sldLayoutId id="2147483666" r:id="rId10"/>
    <p:sldLayoutId id="2147483675" r:id="rId11"/>
    <p:sldLayoutId id="2147483676" r:id="rId12"/>
    <p:sldLayoutId id="2147483680" r:id="rId13"/>
    <p:sldLayoutId id="2147483678" r:id="rId14"/>
    <p:sldLayoutId id="2147483683" r:id="rId15"/>
    <p:sldLayoutId id="2147483681" r:id="rId16"/>
    <p:sldLayoutId id="2147483682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ny.edu/media/suny/content-assets/documents/brand/refresh/SUNY-brand-guide-2023.pdf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ny.edu/ud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B03D-2644-4CB1-0252-5F218A4298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Accessible PowerPoint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2D0C6-89D3-B64B-B245-5F8F8B1A12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31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4F843-0AB9-72CC-7264-036B55033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4F5BF1-6DA2-3EB5-FA35-029146B2F8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67416" y="1726554"/>
            <a:ext cx="3647384" cy="1702446"/>
          </a:xfrm>
        </p:spPr>
        <p:txBody>
          <a:bodyPr/>
          <a:lstStyle/>
          <a:p>
            <a:r>
              <a:rPr lang="en-US" dirty="0"/>
              <a:t>Chart - Accessible</a:t>
            </a:r>
          </a:p>
        </p:txBody>
      </p:sp>
      <p:graphicFrame>
        <p:nvGraphicFramePr>
          <p:cNvPr id="2" name="Content Placeholder 1" descr="Overview of chart data">
            <a:extLst>
              <a:ext uri="{FF2B5EF4-FFF2-40B4-BE49-F238E27FC236}">
                <a16:creationId xmlns:a16="http://schemas.microsoft.com/office/drawing/2014/main" id="{EE712843-F93C-C117-628E-479BE55715FB}"/>
              </a:ext>
            </a:extLst>
          </p:cNvPr>
          <p:cNvGraphicFramePr>
            <a:graphicFrameLocks noGrp="1" noDrilldown="1" noMove="1" noResize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25729900"/>
              </p:ext>
            </p:extLst>
          </p:nvPr>
        </p:nvGraphicFramePr>
        <p:xfrm>
          <a:off x="4809067" y="203200"/>
          <a:ext cx="7124070" cy="645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1815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6AF5C-2C6A-2F75-4D08-389FC68DE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9B7F-C41A-EDDD-0028-B1BD90040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Tables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5E0CB5-F432-9DAB-DEFD-AFDDDE156F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sz="24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2104CB4-1444-7283-E967-127273B2C1AD}"/>
              </a:ext>
            </a:extLst>
          </p:cNvPr>
          <p:cNvGraphicFramePr>
            <a:graphicFrameLocks noGrp="1" noDrilldown="1" noMove="1" noResize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3848074"/>
              </p:ext>
            </p:extLst>
          </p:nvPr>
        </p:nvGraphicFramePr>
        <p:xfrm>
          <a:off x="524482" y="1406100"/>
          <a:ext cx="11144250" cy="4045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714750">
                  <a:extLst>
                    <a:ext uri="{9D8B030D-6E8A-4147-A177-3AD203B41FA5}">
                      <a16:colId xmlns:a16="http://schemas.microsoft.com/office/drawing/2014/main" val="4284637492"/>
                    </a:ext>
                  </a:extLst>
                </a:gridCol>
                <a:gridCol w="3714750">
                  <a:extLst>
                    <a:ext uri="{9D8B030D-6E8A-4147-A177-3AD203B41FA5}">
                      <a16:colId xmlns:a16="http://schemas.microsoft.com/office/drawing/2014/main" val="2132742776"/>
                    </a:ext>
                  </a:extLst>
                </a:gridCol>
                <a:gridCol w="3714750">
                  <a:extLst>
                    <a:ext uri="{9D8B030D-6E8A-4147-A177-3AD203B41FA5}">
                      <a16:colId xmlns:a16="http://schemas.microsoft.com/office/drawing/2014/main" val="3333519350"/>
                    </a:ext>
                  </a:extLst>
                </a:gridCol>
              </a:tblGrid>
              <a:tr h="8091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Amount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Percentage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337318"/>
                  </a:ext>
                </a:extLst>
              </a:tr>
              <a:tr h="809160">
                <a:tc>
                  <a:txBody>
                    <a:bodyPr/>
                    <a:lstStyle/>
                    <a:p>
                      <a:r>
                        <a:rPr lang="en-US" sz="2400" dirty="0"/>
                        <a:t>Category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077249"/>
                  </a:ext>
                </a:extLst>
              </a:tr>
              <a:tr h="809160">
                <a:tc>
                  <a:txBody>
                    <a:bodyPr/>
                    <a:lstStyle/>
                    <a:p>
                      <a:r>
                        <a:rPr lang="en-US" sz="2400" dirty="0"/>
                        <a:t>Category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234310"/>
                  </a:ext>
                </a:extLst>
              </a:tr>
              <a:tr h="809160">
                <a:tc>
                  <a:txBody>
                    <a:bodyPr/>
                    <a:lstStyle/>
                    <a:p>
                      <a:r>
                        <a:rPr lang="en-US" sz="2400" dirty="0"/>
                        <a:t>Category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666507"/>
                  </a:ext>
                </a:extLst>
              </a:tr>
              <a:tr h="809160">
                <a:tc>
                  <a:txBody>
                    <a:bodyPr/>
                    <a:lstStyle/>
                    <a:p>
                      <a:r>
                        <a:rPr lang="en-US" sz="2400" dirty="0"/>
                        <a:t>Category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341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66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8A8C66-E89C-28FA-C629-D9525F90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958" y="284654"/>
            <a:ext cx="8880894" cy="1185578"/>
          </a:xfrm>
        </p:spPr>
        <p:txBody>
          <a:bodyPr/>
          <a:lstStyle/>
          <a:p>
            <a:r>
              <a:rPr lang="en-US" dirty="0"/>
              <a:t>Meet the Team</a:t>
            </a:r>
          </a:p>
        </p:txBody>
      </p:sp>
      <p:pic>
        <p:nvPicPr>
          <p:cNvPr id="38" name="Picture Placeholder 37" descr="Cat on green background">
            <a:extLst>
              <a:ext uri="{FF2B5EF4-FFF2-40B4-BE49-F238E27FC236}">
                <a16:creationId xmlns:a16="http://schemas.microsoft.com/office/drawing/2014/main" id="{0F101B58-21AE-7753-ECBC-1D05A3B71D8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5833" r="15833"/>
          <a:stretch>
            <a:fillRect/>
          </a:stretch>
        </p:blipFill>
        <p:spPr/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C3B709F-705B-25A9-B16E-31C2DE73C2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83003" y="4528597"/>
            <a:ext cx="2748728" cy="856203"/>
          </a:xfrm>
        </p:spPr>
        <p:txBody>
          <a:bodyPr/>
          <a:lstStyle/>
          <a:p>
            <a:r>
              <a:rPr lang="en-US" dirty="0"/>
              <a:t>Morris the cat, MEO</a:t>
            </a:r>
          </a:p>
        </p:txBody>
      </p:sp>
      <p:pic>
        <p:nvPicPr>
          <p:cNvPr id="34" name="Picture Placeholder 33" descr="Person sitting and writing">
            <a:extLst>
              <a:ext uri="{FF2B5EF4-FFF2-40B4-BE49-F238E27FC236}">
                <a16:creationId xmlns:a16="http://schemas.microsoft.com/office/drawing/2014/main" id="{D2A76BF5-4BC1-0B1D-B99F-D9D56B06A8D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25711" r="5911"/>
          <a:stretch>
            <a:fillRect/>
          </a:stretch>
        </p:blipFill>
        <p:spPr>
          <a:xfrm>
            <a:off x="4809507" y="1793414"/>
            <a:ext cx="2572986" cy="2509454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1C085D5-CC95-C0C7-BC0D-A7A1DBE653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1636" y="4528597"/>
            <a:ext cx="2748728" cy="856203"/>
          </a:xfrm>
        </p:spPr>
        <p:txBody>
          <a:bodyPr/>
          <a:lstStyle/>
          <a:p>
            <a:r>
              <a:rPr lang="en-US" dirty="0"/>
              <a:t>Roger Williamson, CEO</a:t>
            </a:r>
          </a:p>
        </p:txBody>
      </p:sp>
      <p:pic>
        <p:nvPicPr>
          <p:cNvPr id="48" name="Picture Placeholder 47" descr="Smiling woman wearing apron in shop">
            <a:extLst>
              <a:ext uri="{FF2B5EF4-FFF2-40B4-BE49-F238E27FC236}">
                <a16:creationId xmlns:a16="http://schemas.microsoft.com/office/drawing/2014/main" id="{91561413-0C7C-02B4-13EA-0C8D7C98859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l="15823" r="15823"/>
          <a:stretch>
            <a:fillRect/>
          </a:stretch>
        </p:blipFill>
        <p:spPr/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FAB939B-F926-1898-BF35-91C9EC517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60269" y="4528597"/>
            <a:ext cx="2748728" cy="856203"/>
          </a:xfrm>
        </p:spPr>
        <p:txBody>
          <a:bodyPr/>
          <a:lstStyle/>
          <a:p>
            <a:r>
              <a:rPr lang="en-US" dirty="0"/>
              <a:t>Tessa </a:t>
            </a:r>
            <a:r>
              <a:rPr lang="en-US" dirty="0" err="1"/>
              <a:t>Giacumucci</a:t>
            </a:r>
            <a:r>
              <a:rPr lang="en-US" dirty="0"/>
              <a:t>, CIO</a:t>
            </a:r>
          </a:p>
        </p:txBody>
      </p:sp>
    </p:spTree>
    <p:extLst>
      <p:ext uri="{BB962C8B-B14F-4D97-AF65-F5344CB8AC3E}">
        <p14:creationId xmlns:p14="http://schemas.microsoft.com/office/powerpoint/2010/main" val="3397740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B828B5-2C8D-B497-B916-427501D9DF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83713" y="1976066"/>
            <a:ext cx="6024574" cy="127419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3" name="person" descr="Person icon">
            <a:extLst>
              <a:ext uri="{FF2B5EF4-FFF2-40B4-BE49-F238E27FC236}">
                <a16:creationId xmlns:a16="http://schemas.microsoft.com/office/drawing/2014/main" id="{401279B6-875B-B4D0-1256-E6DDEC5B31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3" r="183"/>
          <a:stretch/>
        </p:blipFill>
        <p:spPr>
          <a:prstGeom prst="rect">
            <a:avLst/>
          </a:prstGeom>
        </p:spPr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F76AD7B-546B-728A-1D81-504080D1E0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Your Name</a:t>
            </a:r>
          </a:p>
        </p:txBody>
      </p:sp>
      <p:pic>
        <p:nvPicPr>
          <p:cNvPr id="44" name="email" descr="Email icon">
            <a:extLst>
              <a:ext uri="{FF2B5EF4-FFF2-40B4-BE49-F238E27FC236}">
                <a16:creationId xmlns:a16="http://schemas.microsoft.com/office/drawing/2014/main" id="{2D302E69-1D0F-E63A-6926-5EB8504B79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3" r="183"/>
          <a:stretch/>
        </p:blipFill>
        <p:spPr>
          <a:prstGeom prst="rect">
            <a:avLst/>
          </a:prstGeom>
        </p:spPr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A2A782E-A495-AEF2-E44E-A7862F4078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Email@suny.edu</a:t>
            </a:r>
            <a:endParaRPr lang="en-US" dirty="0"/>
          </a:p>
        </p:txBody>
      </p:sp>
      <p:pic>
        <p:nvPicPr>
          <p:cNvPr id="45" name="phone" descr="Phone icon">
            <a:extLst>
              <a:ext uri="{FF2B5EF4-FFF2-40B4-BE49-F238E27FC236}">
                <a16:creationId xmlns:a16="http://schemas.microsoft.com/office/drawing/2014/main" id="{8F3B46F8-B4C9-AD0A-E20D-95408306A2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ph type="pic" sz="quarter" idx="2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83" r="183"/>
          <a:stretch/>
        </p:blipFill>
        <p:spPr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894F2F6D-6621-1F9F-17AF-F5A97153F8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518-555-1234</a:t>
            </a:r>
          </a:p>
        </p:txBody>
      </p:sp>
    </p:spTree>
    <p:extLst>
      <p:ext uri="{BB962C8B-B14F-4D97-AF65-F5344CB8AC3E}">
        <p14:creationId xmlns:p14="http://schemas.microsoft.com/office/powerpoint/2010/main" val="1940144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088EE2D-1BEA-752F-5229-4DF9FF794A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Automated Accessibility Checker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3C2D8C9-A416-3924-D62B-13573B4C77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Running the Checker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F584D4B-8C1F-385D-CF06-32B4B1F278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The PPT built-in automated checker will catch some accessibility errors, but not all. There are always a few things that need to be checked manually. </a:t>
            </a:r>
          </a:p>
          <a:p>
            <a:r>
              <a:rPr lang="en-US" sz="2400" dirty="0"/>
              <a:t>Select the Review tab from the top navigation</a:t>
            </a:r>
          </a:p>
          <a:p>
            <a:r>
              <a:rPr lang="en-US" sz="2400" dirty="0"/>
              <a:t>Select Check Accessibility</a:t>
            </a:r>
          </a:p>
          <a:p>
            <a:r>
              <a:rPr lang="en-US" sz="2400" dirty="0"/>
              <a:t>The Accessibility Assistant will open on the right-hand side with errors, warnings, and tips to correct issues</a:t>
            </a:r>
          </a:p>
          <a:p>
            <a:r>
              <a:rPr lang="en-US" sz="2400" dirty="0"/>
              <a:t>Select each item to read more about what can be corrected</a:t>
            </a:r>
          </a:p>
        </p:txBody>
      </p:sp>
    </p:spTree>
    <p:extLst>
      <p:ext uri="{BB962C8B-B14F-4D97-AF65-F5344CB8AC3E}">
        <p14:creationId xmlns:p14="http://schemas.microsoft.com/office/powerpoint/2010/main" val="135692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85915-5C0E-DB6F-E79F-66C61EC8C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5FCCA47-D23D-1674-15E9-41ED0C6C21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Icons with Alt Text</a:t>
            </a:r>
          </a:p>
        </p:txBody>
      </p:sp>
      <p:pic>
        <p:nvPicPr>
          <p:cNvPr id="2" name="phone" descr="Phone icon">
            <a:extLst>
              <a:ext uri="{FF2B5EF4-FFF2-40B4-BE49-F238E27FC236}">
                <a16:creationId xmlns:a16="http://schemas.microsoft.com/office/drawing/2014/main" id="{A30FB209-DF9D-7178-194A-8CB9F88380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87846" y="1926494"/>
            <a:ext cx="600027" cy="600027"/>
          </a:xfrm>
          <a:prstGeom prst="rect">
            <a:avLst/>
          </a:prstGeom>
        </p:spPr>
      </p:pic>
      <p:pic>
        <p:nvPicPr>
          <p:cNvPr id="4" name="person" descr="Person icon">
            <a:extLst>
              <a:ext uri="{FF2B5EF4-FFF2-40B4-BE49-F238E27FC236}">
                <a16:creationId xmlns:a16="http://schemas.microsoft.com/office/drawing/2014/main" id="{5859F3E2-47F6-9B23-5123-E1CC906230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46680" y="1926494"/>
            <a:ext cx="600027" cy="600027"/>
          </a:xfrm>
          <a:prstGeom prst="rect">
            <a:avLst/>
          </a:prstGeom>
        </p:spPr>
      </p:pic>
      <p:pic>
        <p:nvPicPr>
          <p:cNvPr id="6" name="email" descr="Email icon">
            <a:extLst>
              <a:ext uri="{FF2B5EF4-FFF2-40B4-BE49-F238E27FC236}">
                <a16:creationId xmlns:a16="http://schemas.microsoft.com/office/drawing/2014/main" id="{99277029-7912-0827-78F6-F23DFF8024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05514" y="1926494"/>
            <a:ext cx="600028" cy="600028"/>
          </a:xfrm>
          <a:prstGeom prst="rect">
            <a:avLst/>
          </a:prstGeom>
        </p:spPr>
      </p:pic>
      <p:pic>
        <p:nvPicPr>
          <p:cNvPr id="8" name="location" descr="Location icon">
            <a:extLst>
              <a:ext uri="{FF2B5EF4-FFF2-40B4-BE49-F238E27FC236}">
                <a16:creationId xmlns:a16="http://schemas.microsoft.com/office/drawing/2014/main" id="{17CB046E-56E0-F0FD-72D9-CE7E5B5AF6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227" r="2227"/>
          <a:stretch/>
        </p:blipFill>
        <p:spPr>
          <a:xfrm>
            <a:off x="8037625" y="1926494"/>
            <a:ext cx="600028" cy="627994"/>
          </a:xfrm>
          <a:prstGeom prst="rect">
            <a:avLst/>
          </a:prstGeom>
        </p:spPr>
      </p:pic>
      <p:pic>
        <p:nvPicPr>
          <p:cNvPr id="26" name="Facebook" descr="Facebook">
            <a:extLst>
              <a:ext uri="{FF2B5EF4-FFF2-40B4-BE49-F238E27FC236}">
                <a16:creationId xmlns:a16="http://schemas.microsoft.com/office/drawing/2014/main" id="{F5FAC4F8-3983-120A-68AC-2555F32A04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97" y="3236472"/>
            <a:ext cx="798797" cy="798797"/>
          </a:xfrm>
          <a:prstGeom prst="rect">
            <a:avLst/>
          </a:prstGeom>
        </p:spPr>
      </p:pic>
      <p:pic>
        <p:nvPicPr>
          <p:cNvPr id="22" name="Instagram" descr="Instagram">
            <a:extLst>
              <a:ext uri="{FF2B5EF4-FFF2-40B4-BE49-F238E27FC236}">
                <a16:creationId xmlns:a16="http://schemas.microsoft.com/office/drawing/2014/main" id="{4D6ECE5F-2AD8-AFB3-2917-1621F43E3A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4" y="3236472"/>
            <a:ext cx="798797" cy="798797"/>
          </a:xfrm>
          <a:prstGeom prst="rect">
            <a:avLst/>
          </a:prstGeom>
        </p:spPr>
      </p:pic>
      <p:pic>
        <p:nvPicPr>
          <p:cNvPr id="18" name="Instagram outline" descr="Instagram">
            <a:extLst>
              <a:ext uri="{FF2B5EF4-FFF2-40B4-BE49-F238E27FC236}">
                <a16:creationId xmlns:a16="http://schemas.microsoft.com/office/drawing/2014/main" id="{22E0DC96-9005-9989-CD8F-CB9D28F92B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91" y="3238106"/>
            <a:ext cx="795528" cy="795528"/>
          </a:xfrm>
          <a:prstGeom prst="rect">
            <a:avLst/>
          </a:prstGeom>
        </p:spPr>
      </p:pic>
      <p:pic>
        <p:nvPicPr>
          <p:cNvPr id="30" name="LinkeIn" descr="LinkedIn">
            <a:extLst>
              <a:ext uri="{FF2B5EF4-FFF2-40B4-BE49-F238E27FC236}">
                <a16:creationId xmlns:a16="http://schemas.microsoft.com/office/drawing/2014/main" id="{2F40A1EA-8F05-FCEF-C9D5-10407BF99A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69" y="3236472"/>
            <a:ext cx="798797" cy="798797"/>
          </a:xfrm>
          <a:prstGeom prst="rect">
            <a:avLst/>
          </a:prstGeom>
        </p:spPr>
      </p:pic>
      <p:pic>
        <p:nvPicPr>
          <p:cNvPr id="34" name="Messenger" descr="Messenger">
            <a:extLst>
              <a:ext uri="{FF2B5EF4-FFF2-40B4-BE49-F238E27FC236}">
                <a16:creationId xmlns:a16="http://schemas.microsoft.com/office/drawing/2014/main" id="{BE5C16E2-5F6B-70E5-4861-FEB53CE76E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16" y="3237696"/>
            <a:ext cx="796349" cy="796349"/>
          </a:xfrm>
          <a:prstGeom prst="rect">
            <a:avLst/>
          </a:prstGeom>
        </p:spPr>
      </p:pic>
      <p:pic>
        <p:nvPicPr>
          <p:cNvPr id="38" name="Messenger outline" descr="Messenger">
            <a:extLst>
              <a:ext uri="{FF2B5EF4-FFF2-40B4-BE49-F238E27FC236}">
                <a16:creationId xmlns:a16="http://schemas.microsoft.com/office/drawing/2014/main" id="{BABF2C31-B0EB-8BAF-E1A1-F22B5F6586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10513" r="10869" b="11651"/>
          <a:stretch/>
        </p:blipFill>
        <p:spPr>
          <a:xfrm>
            <a:off x="7707815" y="3238107"/>
            <a:ext cx="795528" cy="795527"/>
          </a:xfrm>
          <a:prstGeom prst="rect">
            <a:avLst/>
          </a:prstGeom>
        </p:spPr>
      </p:pic>
      <p:pic>
        <p:nvPicPr>
          <p:cNvPr id="42" name="Slack black" descr="Slack">
            <a:extLst>
              <a:ext uri="{FF2B5EF4-FFF2-40B4-BE49-F238E27FC236}">
                <a16:creationId xmlns:a16="http://schemas.microsoft.com/office/drawing/2014/main" id="{517E0668-8674-99D6-9E37-C143F48269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493" y="3238106"/>
            <a:ext cx="795528" cy="795528"/>
          </a:xfrm>
          <a:prstGeom prst="rect">
            <a:avLst/>
          </a:prstGeom>
        </p:spPr>
      </p:pic>
      <p:pic>
        <p:nvPicPr>
          <p:cNvPr id="46" name="Slack white" descr="Slack">
            <a:extLst>
              <a:ext uri="{FF2B5EF4-FFF2-40B4-BE49-F238E27FC236}">
                <a16:creationId xmlns:a16="http://schemas.microsoft.com/office/drawing/2014/main" id="{415B1519-25E4-94E5-7E2D-544FCEBE8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74" y="3238106"/>
            <a:ext cx="795528" cy="795528"/>
          </a:xfrm>
          <a:prstGeom prst="rect">
            <a:avLst/>
          </a:prstGeom>
        </p:spPr>
      </p:pic>
      <p:pic>
        <p:nvPicPr>
          <p:cNvPr id="51" name="TikTok" descr="TikTok">
            <a:extLst>
              <a:ext uri="{FF2B5EF4-FFF2-40B4-BE49-F238E27FC236}">
                <a16:creationId xmlns:a16="http://schemas.microsoft.com/office/drawing/2014/main" id="{ECE01602-D912-C582-88DC-24CFFDEFB5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7175" r="7692" b="7750"/>
          <a:stretch/>
        </p:blipFill>
        <p:spPr>
          <a:xfrm>
            <a:off x="2391830" y="4724888"/>
            <a:ext cx="795528" cy="798546"/>
          </a:xfrm>
          <a:prstGeom prst="rect">
            <a:avLst/>
          </a:prstGeom>
        </p:spPr>
      </p:pic>
      <p:pic>
        <p:nvPicPr>
          <p:cNvPr id="49" name="TikTok circle" descr="TikTok">
            <a:extLst>
              <a:ext uri="{FF2B5EF4-FFF2-40B4-BE49-F238E27FC236}">
                <a16:creationId xmlns:a16="http://schemas.microsoft.com/office/drawing/2014/main" id="{B554857E-9DA2-75F6-39D5-D8B301ACEA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11565" r="12161" b="11111"/>
          <a:stretch/>
        </p:blipFill>
        <p:spPr>
          <a:xfrm>
            <a:off x="3732812" y="4726970"/>
            <a:ext cx="804672" cy="794382"/>
          </a:xfrm>
          <a:prstGeom prst="rect">
            <a:avLst/>
          </a:prstGeom>
        </p:spPr>
      </p:pic>
      <p:pic>
        <p:nvPicPr>
          <p:cNvPr id="53" name="WhatsApp" descr="WhatsApp">
            <a:extLst>
              <a:ext uri="{FF2B5EF4-FFF2-40B4-BE49-F238E27FC236}">
                <a16:creationId xmlns:a16="http://schemas.microsoft.com/office/drawing/2014/main" id="{6B84E2B7-2958-631A-A5DD-688E4BF24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38" y="4726397"/>
            <a:ext cx="795528" cy="795528"/>
          </a:xfrm>
          <a:prstGeom prst="rect">
            <a:avLst/>
          </a:prstGeom>
        </p:spPr>
      </p:pic>
      <p:pic>
        <p:nvPicPr>
          <p:cNvPr id="14" name="X" descr="X">
            <a:extLst>
              <a:ext uri="{FF2B5EF4-FFF2-40B4-BE49-F238E27FC236}">
                <a16:creationId xmlns:a16="http://schemas.microsoft.com/office/drawing/2014/main" id="{0DC942AF-C3D8-DB2E-C3D9-3B39053CA1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20" y="4726397"/>
            <a:ext cx="795528" cy="795528"/>
          </a:xfrm>
          <a:prstGeom prst="rect">
            <a:avLst/>
          </a:prstGeom>
        </p:spPr>
      </p:pic>
      <p:pic>
        <p:nvPicPr>
          <p:cNvPr id="55" name="Youtube" descr="Youtube">
            <a:extLst>
              <a:ext uri="{FF2B5EF4-FFF2-40B4-BE49-F238E27FC236}">
                <a16:creationId xmlns:a16="http://schemas.microsoft.com/office/drawing/2014/main" id="{5994DF59-EC8D-A7EF-1949-E446761CF8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02" y="4719414"/>
            <a:ext cx="809495" cy="809495"/>
          </a:xfrm>
          <a:prstGeom prst="rect">
            <a:avLst/>
          </a:prstGeom>
        </p:spPr>
      </p:pic>
      <p:pic>
        <p:nvPicPr>
          <p:cNvPr id="57" name="Youtube outline" descr="Youtube">
            <a:extLst>
              <a:ext uri="{FF2B5EF4-FFF2-40B4-BE49-F238E27FC236}">
                <a16:creationId xmlns:a16="http://schemas.microsoft.com/office/drawing/2014/main" id="{48434B77-7BDD-255B-14AC-137918FA2C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9363" r="7605" b="4335"/>
          <a:stretch/>
        </p:blipFill>
        <p:spPr>
          <a:xfrm>
            <a:off x="9119851" y="4717253"/>
            <a:ext cx="813817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60401-CE08-6E5E-90D3-4826C25A40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Built-In Accessibility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D7CF8-62B7-160B-DAF7-876EB96983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This template was created to include accessibility features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52FD2-AE52-F2AD-F1AB-D0589DB499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These features allow people using assistive technology to easily interpret the content within your presentation. </a:t>
            </a:r>
          </a:p>
          <a:p>
            <a:r>
              <a:rPr lang="en-US" sz="2800" dirty="0"/>
              <a:t>This ensures a similar user experience regardless of a person’s ability.</a:t>
            </a:r>
          </a:p>
          <a:p>
            <a:r>
              <a:rPr lang="en-US" sz="2800" b="1" dirty="0"/>
              <a:t>Carefully read and follow the instructions in the speaker notes of each slide.</a:t>
            </a:r>
          </a:p>
          <a:p>
            <a:r>
              <a:rPr lang="en-US" sz="2800" dirty="0"/>
              <a:t>This template was created with the desktop version of Microsoft® PowerPoint 365 for Mac. Instructions </a:t>
            </a:r>
            <a:r>
              <a:rPr lang="en-US" sz="2800" dirty="0">
                <a:solidFill>
                  <a:srgbClr val="222222"/>
                </a:solidFill>
              </a:rPr>
              <a:t>may vary for other versions, including browser-based versions.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853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3135-91B4-2CB3-41F2-4F4EA08E86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Saving This Template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D5039-18B2-CB7D-2C72-9B573AB3D5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/>
              <a:t>It is recommended to save a copy of the original file.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5C70B-037F-928F-AAF9-88EAEC3FBC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To save a new copy, select File from the main navigation, then select Save As.</a:t>
            </a:r>
          </a:p>
          <a:p>
            <a:r>
              <a:rPr lang="en-US" sz="2800" dirty="0"/>
              <a:t>Name the template and determine where to save the file.</a:t>
            </a:r>
          </a:p>
          <a:p>
            <a:r>
              <a:rPr lang="en-US" sz="2800" dirty="0"/>
              <a:t>Select the Save button.</a:t>
            </a:r>
          </a:p>
          <a:p>
            <a:r>
              <a:rPr lang="en-US" sz="2800" dirty="0"/>
              <a:t>Saving a copy of this template will allow you to refer to the instructions in the future. </a:t>
            </a:r>
          </a:p>
        </p:txBody>
      </p:sp>
    </p:spTree>
    <p:extLst>
      <p:ext uri="{BB962C8B-B14F-4D97-AF65-F5344CB8AC3E}">
        <p14:creationId xmlns:p14="http://schemas.microsoft.com/office/powerpoint/2010/main" val="332592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D5D61B-083E-8986-CABB-7961F4090F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This Template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76D373-77CC-575F-0F99-D1A3056590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>
          <a:xfrm>
            <a:off x="467416" y="1356358"/>
            <a:ext cx="11145464" cy="1188721"/>
          </a:xfrm>
        </p:spPr>
        <p:txBody>
          <a:bodyPr/>
          <a:lstStyle/>
          <a:p>
            <a:r>
              <a:rPr lang="en-US" b="1" dirty="0"/>
              <a:t>Carefully read and follow the instructions in the speaker notes of each slide.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1F676-CDB8-5619-2B02-600608BD52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466725" y="2545080"/>
            <a:ext cx="11145838" cy="3711258"/>
          </a:xfrm>
        </p:spPr>
        <p:txBody>
          <a:bodyPr/>
          <a:lstStyle/>
          <a:p>
            <a:r>
              <a:rPr lang="en-US" sz="2800" dirty="0"/>
              <a:t>Follow the recommended format and style provided for each slide. </a:t>
            </a:r>
          </a:p>
          <a:p>
            <a:r>
              <a:rPr lang="en-US" sz="2800" dirty="0"/>
              <a:t>The colors and font styles are from the </a:t>
            </a:r>
            <a:r>
              <a:rPr lang="en-US" sz="2800" dirty="0">
                <a:hlinkClick r:id="rId2"/>
              </a:rPr>
              <a:t>SUNY Brand Guide</a:t>
            </a:r>
            <a:r>
              <a:rPr lang="en-US" sz="2800" dirty="0"/>
              <a:t>. Please do not change these. </a:t>
            </a:r>
          </a:p>
          <a:p>
            <a:r>
              <a:rPr lang="en-US" sz="2800" dirty="0"/>
              <a:t>Do not use all caps or font sizes smaller than 24pt for body copy.</a:t>
            </a:r>
          </a:p>
          <a:p>
            <a:r>
              <a:rPr lang="en-US" sz="2800" dirty="0"/>
              <a:t>Avoid adding elements to slides when possible. </a:t>
            </a:r>
          </a:p>
        </p:txBody>
      </p:sp>
    </p:spTree>
    <p:extLst>
      <p:ext uri="{BB962C8B-B14F-4D97-AF65-F5344CB8AC3E}">
        <p14:creationId xmlns:p14="http://schemas.microsoft.com/office/powerpoint/2010/main" val="197992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93D0-E23A-0280-EFDA-A962F8713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Your Presentation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CA235-5703-C6F1-E3D5-42202C8806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The instructions provided allow you to update the content while maintaining accessibility features.</a:t>
            </a:r>
          </a:p>
          <a:p>
            <a:r>
              <a:rPr lang="en-US" sz="2800" dirty="0"/>
              <a:t>Slides 2–6, 14, and 15 are for instructional purposes only. They may be deleted, along with any other unused slides.</a:t>
            </a:r>
          </a:p>
          <a:p>
            <a:pPr marL="0" indent="0">
              <a:buNone/>
            </a:pPr>
            <a:r>
              <a:rPr lang="en-US" sz="2800" b="1" dirty="0"/>
              <a:t>To delete a slide: </a:t>
            </a:r>
          </a:p>
          <a:p>
            <a:r>
              <a:rPr lang="en-US" sz="2800" dirty="0"/>
              <a:t>Highlight the slide you wish to delete. Either right click or select Edit from the top navigation.</a:t>
            </a:r>
          </a:p>
          <a:p>
            <a:r>
              <a:rPr lang="en-US" sz="2800" dirty="0"/>
              <a:t>Select Delete Slide.</a:t>
            </a:r>
          </a:p>
        </p:txBody>
      </p:sp>
    </p:spTree>
    <p:extLst>
      <p:ext uri="{BB962C8B-B14F-4D97-AF65-F5344CB8AC3E}">
        <p14:creationId xmlns:p14="http://schemas.microsoft.com/office/powerpoint/2010/main" val="2536749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5C83F9-CF27-59BA-353B-724FD41047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Master Slides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B11EFD-F4B4-A87B-6730-A1AA9748C4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Using Master Slides saves time and effort.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8B47E-FE60-0A31-AF0F-70B193CF84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From the main navigation ribbon, select View, then Slide Master.</a:t>
            </a:r>
          </a:p>
          <a:p>
            <a:r>
              <a:rPr lang="en-US" sz="2800" dirty="0"/>
              <a:t>This opens the master copy of all slide layouts.</a:t>
            </a:r>
          </a:p>
          <a:p>
            <a:r>
              <a:rPr lang="en-US" sz="2800" dirty="0"/>
              <a:t>Style features such as font style, color, and size can be modified in Masters to save time when building a slide deck. Changes made will be reflected in every use of that layout. </a:t>
            </a:r>
          </a:p>
          <a:p>
            <a:r>
              <a:rPr lang="en-US" sz="2800" dirty="0"/>
              <a:t>To close, select the Slide Master tab from the main navigation ribbon, then select Close Master.</a:t>
            </a:r>
          </a:p>
          <a:p>
            <a:r>
              <a:rPr lang="en-US" sz="2800" dirty="0"/>
              <a:t>Be sure to save the slide deck.</a:t>
            </a:r>
          </a:p>
        </p:txBody>
      </p:sp>
    </p:spTree>
    <p:extLst>
      <p:ext uri="{BB962C8B-B14F-4D97-AF65-F5344CB8AC3E}">
        <p14:creationId xmlns:p14="http://schemas.microsoft.com/office/powerpoint/2010/main" val="2197876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806514-8245-BB80-4B71-03B7092DD6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43D2E-8925-26F6-F18D-2F9DF0E6D5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Use built-in layouts</a:t>
            </a:r>
          </a:p>
          <a:p>
            <a:r>
              <a:rPr lang="en-US" dirty="0"/>
              <a:t>Unique slide title</a:t>
            </a:r>
          </a:p>
          <a:p>
            <a:r>
              <a:rPr lang="en-US" dirty="0"/>
              <a:t>Keep info brief; Add details to speaker notes</a:t>
            </a:r>
          </a:p>
          <a:p>
            <a:r>
              <a:rPr lang="en-US" dirty="0"/>
              <a:t>Minimum 24pt font size</a:t>
            </a:r>
          </a:p>
          <a:p>
            <a:r>
              <a:rPr lang="en-US" dirty="0"/>
              <a:t>Embed links behind descriptive text</a:t>
            </a:r>
          </a:p>
        </p:txBody>
      </p:sp>
    </p:spTree>
    <p:extLst>
      <p:ext uri="{BB962C8B-B14F-4D97-AF65-F5344CB8AC3E}">
        <p14:creationId xmlns:p14="http://schemas.microsoft.com/office/powerpoint/2010/main" val="169676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5D51585-92A9-9C28-B8D3-8A03286188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359398" y="262681"/>
            <a:ext cx="5994401" cy="1039177"/>
          </a:xfrm>
        </p:spPr>
        <p:txBody>
          <a:bodyPr/>
          <a:lstStyle/>
          <a:p>
            <a:r>
              <a:rPr lang="en-US" dirty="0"/>
              <a:t>Image Slide Title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0D51104-ADF5-251C-F06B-AE58A1E689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5359398" y="1431189"/>
            <a:ext cx="5994401" cy="4825576"/>
          </a:xfrm>
        </p:spPr>
        <p:txBody>
          <a:bodyPr/>
          <a:lstStyle/>
          <a:p>
            <a:r>
              <a:rPr lang="en-US" dirty="0"/>
              <a:t>Right-click image</a:t>
            </a:r>
          </a:p>
          <a:p>
            <a:r>
              <a:rPr lang="en-US" dirty="0"/>
              <a:t>Select change picture or view alt text</a:t>
            </a:r>
          </a:p>
          <a:p>
            <a:r>
              <a:rPr lang="en-US" dirty="0"/>
              <a:t>Add brief description as alt text</a:t>
            </a:r>
          </a:p>
          <a:p>
            <a:pPr lvl="1"/>
            <a:endParaRPr lang="en-US" dirty="0"/>
          </a:p>
        </p:txBody>
      </p:sp>
      <p:pic>
        <p:nvPicPr>
          <p:cNvPr id="24" name="Picture Placeholder 23" descr="Students in commencement caps and gowns">
            <a:extLst>
              <a:ext uri="{FF2B5EF4-FFF2-40B4-BE49-F238E27FC236}">
                <a16:creationId xmlns:a16="http://schemas.microsoft.com/office/drawing/2014/main" id="{C97A62C3-C240-0EC0-2B08-C94853E51F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7"/>
          </p:nvPr>
        </p:nvPicPr>
        <p:blipFill>
          <a:blip r:embed="rId3"/>
          <a:srcRect l="13576" r="13576"/>
          <a:stretch/>
        </p:blipFill>
        <p:spPr>
          <a:xfrm>
            <a:off x="1" y="0"/>
            <a:ext cx="4644486" cy="6858000"/>
          </a:xfrm>
        </p:spPr>
      </p:pic>
    </p:spTree>
    <p:extLst>
      <p:ext uri="{BB962C8B-B14F-4D97-AF65-F5344CB8AC3E}">
        <p14:creationId xmlns:p14="http://schemas.microsoft.com/office/powerpoint/2010/main" val="238342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E1474-7E0B-F735-01B2-313D084ED9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7872" y="960120"/>
            <a:ext cx="6793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RFP Status and Participation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D16A0F-A0CA-FDB9-82E2-AEE5D187CA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1997122" y="337164"/>
            <a:ext cx="9615758" cy="1185578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Hyperlink Guidelines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36C85A-60EA-03EA-B032-AE985D2478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1997074" y="1726554"/>
            <a:ext cx="9615805" cy="4530211"/>
          </a:xfrm>
        </p:spPr>
        <p:txBody>
          <a:bodyPr/>
          <a:lstStyle/>
          <a:p>
            <a:r>
              <a:rPr lang="en-US" dirty="0"/>
              <a:t>Embed hyperlinks behind descriptive text</a:t>
            </a:r>
          </a:p>
          <a:p>
            <a:pPr lvl="1"/>
            <a:r>
              <a:rPr lang="en-US" dirty="0"/>
              <a:t>For example: </a:t>
            </a:r>
            <a:r>
              <a:rPr lang="en-US" dirty="0">
                <a:hlinkClick r:id="rId3"/>
              </a:rPr>
              <a:t>UDL at SUNY</a:t>
            </a:r>
            <a:endParaRPr lang="en-US" dirty="0"/>
          </a:p>
          <a:p>
            <a:r>
              <a:rPr lang="en-US" dirty="0"/>
              <a:t>Highlight text</a:t>
            </a:r>
          </a:p>
          <a:p>
            <a:r>
              <a:rPr lang="en-US" dirty="0"/>
              <a:t>Select Insert tab</a:t>
            </a:r>
          </a:p>
          <a:p>
            <a:r>
              <a:rPr lang="en-US" dirty="0"/>
              <a:t>Select Link</a:t>
            </a:r>
          </a:p>
          <a:p>
            <a:r>
              <a:rPr lang="en-US" dirty="0"/>
              <a:t>Enter web or email address</a:t>
            </a:r>
          </a:p>
        </p:txBody>
      </p:sp>
    </p:spTree>
    <p:extLst>
      <p:ext uri="{BB962C8B-B14F-4D97-AF65-F5344CB8AC3E}">
        <p14:creationId xmlns:p14="http://schemas.microsoft.com/office/powerpoint/2010/main" val="420225252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SUNY">
      <a:dk1>
        <a:srgbClr val="1E2955"/>
      </a:dk1>
      <a:lt1>
        <a:srgbClr val="FFFFFF"/>
      </a:lt1>
      <a:dk2>
        <a:srgbClr val="085395"/>
      </a:dk2>
      <a:lt2>
        <a:srgbClr val="ECF5FA"/>
      </a:lt2>
      <a:accent1>
        <a:srgbClr val="001F5F"/>
      </a:accent1>
      <a:accent2>
        <a:srgbClr val="004E93"/>
      </a:accent2>
      <a:accent3>
        <a:srgbClr val="489AD1"/>
      </a:accent3>
      <a:accent4>
        <a:srgbClr val="70C6E6"/>
      </a:accent4>
      <a:accent5>
        <a:srgbClr val="838785"/>
      </a:accent5>
      <a:accent6>
        <a:srgbClr val="3B75AF"/>
      </a:accent6>
      <a:hlink>
        <a:srgbClr val="0432FF"/>
      </a:hlink>
      <a:folHlink>
        <a:srgbClr val="D933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NY PPT Template ARIAL" id="{94EDF11C-12FA-2349-B2E4-09FFEBD6B124}" vid="{D66809D3-4A8D-9745-A535-E6722695CD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FD5894B-EC2B-43ED-ADC6-CDACDA3EB3AF}">
  <we:reference id="wa200005566" version="3.0.0.3" store="en-US" storeType="OMEX"/>
  <we:alternateReferences>
    <we:reference id="WA200005566" version="3.0.0.3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0bdd87-c781-403e-a236-b9db414f305a" xsi:nil="true"/>
    <lcf76f155ced4ddcb4097134ff3c332f xmlns="f31c6b7b-2eab-4cc2-922f-16ffa9109d21">
      <Terms xmlns="http://schemas.microsoft.com/office/infopath/2007/PartnerControls"/>
    </lcf76f155ced4ddcb4097134ff3c332f>
    <SharedWithUsers xmlns="620bdd87-c781-403e-a236-b9db414f305a">
      <UserInfo>
        <DisplayName>Berlin, Beth</DisplayName>
        <AccountId>42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908F8054E67040ADE6B473F04F5864" ma:contentTypeVersion="21" ma:contentTypeDescription="Create a new document." ma:contentTypeScope="" ma:versionID="2feec1fe70bae0f62ae2f134ba1dff4c">
  <xsd:schema xmlns:xsd="http://www.w3.org/2001/XMLSchema" xmlns:xs="http://www.w3.org/2001/XMLSchema" xmlns:p="http://schemas.microsoft.com/office/2006/metadata/properties" xmlns:ns2="f31c6b7b-2eab-4cc2-922f-16ffa9109d21" xmlns:ns3="620bdd87-c781-403e-a236-b9db414f305a" targetNamespace="http://schemas.microsoft.com/office/2006/metadata/properties" ma:root="true" ma:fieldsID="2d369de0670098675604ac1f369614ab" ns2:_="" ns3:_="">
    <xsd:import namespace="f31c6b7b-2eab-4cc2-922f-16ffa9109d21"/>
    <xsd:import namespace="620bdd87-c781-403e-a236-b9db414f3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c6b7b-2eab-4cc2-922f-16ffa9109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84558b3-4b7e-402e-a6c9-1417db9941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bdd87-c781-403e-a236-b9db414f3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ee0cb01-27f0-4a43-9efb-86cc412c44ef}" ma:internalName="TaxCatchAll" ma:showField="CatchAllData" ma:web="620bdd87-c781-403e-a236-b9db414f3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977E2F-F011-4606-946F-AAE1BFC9AD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06F937-8054-4CE6-9538-376082DAA0EF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620bdd87-c781-403e-a236-b9db414f305a"/>
    <ds:schemaRef ds:uri="http://purl.org/dc/dcmitype/"/>
    <ds:schemaRef ds:uri="http://schemas.microsoft.com/office/2006/documentManagement/types"/>
    <ds:schemaRef ds:uri="f31c6b7b-2eab-4cc2-922f-16ffa9109d21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99936E2-B589-4D4C-95FC-83290A8C6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c6b7b-2eab-4cc2-922f-16ffa9109d21"/>
    <ds:schemaRef ds:uri="620bdd87-c781-403e-a236-b9db414f3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2491</TotalTime>
  <Words>2727</Words>
  <Application>Microsoft Macintosh PowerPoint</Application>
  <PresentationFormat>Widescreen</PresentationFormat>
  <Paragraphs>336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Courier New</vt:lpstr>
      <vt:lpstr>Symbol</vt:lpstr>
      <vt:lpstr>Wingdings</vt:lpstr>
      <vt:lpstr>Custom Design</vt:lpstr>
      <vt:lpstr>Accessible PowerPoint Template</vt:lpstr>
      <vt:lpstr>Built-In Accessibility</vt:lpstr>
      <vt:lpstr>Saving This Template</vt:lpstr>
      <vt:lpstr>Using This Template</vt:lpstr>
      <vt:lpstr>Creating Your Presentation</vt:lpstr>
      <vt:lpstr>Master Slides</vt:lpstr>
      <vt:lpstr>Agenda Title</vt:lpstr>
      <vt:lpstr>Image Slide Title</vt:lpstr>
      <vt:lpstr> Hyperlink Guidelines</vt:lpstr>
      <vt:lpstr>Chart - Accessible</vt:lpstr>
      <vt:lpstr>Tables</vt:lpstr>
      <vt:lpstr>Meet the Team</vt:lpstr>
      <vt:lpstr>Thank You</vt:lpstr>
      <vt:lpstr>Automated Accessibility Checker</vt:lpstr>
      <vt:lpstr>Icons with Alt 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Lucia, Jess</dc:creator>
  <cp:lastModifiedBy>Kathleen M Percival</cp:lastModifiedBy>
  <cp:revision>26</cp:revision>
  <cp:lastPrinted>2025-12-02T19:19:06Z</cp:lastPrinted>
  <dcterms:created xsi:type="dcterms:W3CDTF">2024-06-04T16:40:24Z</dcterms:created>
  <dcterms:modified xsi:type="dcterms:W3CDTF">2025-12-08T19:47:46Z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0x010100D3908F8054E67040ADE6B473F04F5864</vt:lpwstr>
  </property>
  <property fmtid="{D5CDD505-2E9C-101B-9397-08002B2CF9AE}" pid="3" name="MediaServiceImageTags">
    <vt:lpwstr/>
  </property>
</Properties>
</file>