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326" r:id="rId5"/>
    <p:sldId id="327" r:id="rId6"/>
    <p:sldId id="332" r:id="rId7"/>
    <p:sldId id="333" r:id="rId8"/>
    <p:sldId id="335" r:id="rId9"/>
    <p:sldId id="336" r:id="rId10"/>
    <p:sldId id="337" r:id="rId11"/>
    <p:sldId id="33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451F22-4097-6B4B-BA19-33B4DEEB0511}" v="15" dt="2025-05-07T17:34:24.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5" autoAdjust="0"/>
    <p:restoredTop sz="75664" autoAdjust="0"/>
  </p:normalViewPr>
  <p:slideViewPr>
    <p:cSldViewPr snapToGrid="0">
      <p:cViewPr varScale="1">
        <p:scale>
          <a:sx n="119" d="100"/>
          <a:sy n="119" d="100"/>
        </p:scale>
        <p:origin x="91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man, Scot" userId="531acf69-f057-4999-9e56-3b9e81950828" providerId="ADAL" clId="{97451F22-4097-6B4B-BA19-33B4DEEB0511}"/>
    <pc:docChg chg="undo redo custSel addSld delSld modSld">
      <pc:chgData name="Beekman, Scot" userId="531acf69-f057-4999-9e56-3b9e81950828" providerId="ADAL" clId="{97451F22-4097-6B4B-BA19-33B4DEEB0511}" dt="2025-05-07T17:59:21.368" v="1848" actId="20577"/>
      <pc:docMkLst>
        <pc:docMk/>
      </pc:docMkLst>
      <pc:sldChg chg="addSp modSp del mod">
        <pc:chgData name="Beekman, Scot" userId="531acf69-f057-4999-9e56-3b9e81950828" providerId="ADAL" clId="{97451F22-4097-6B4B-BA19-33B4DEEB0511}" dt="2025-04-16T18:29:45.789" v="8" actId="2696"/>
        <pc:sldMkLst>
          <pc:docMk/>
          <pc:sldMk cId="2521721610" sldId="322"/>
        </pc:sldMkLst>
      </pc:sldChg>
      <pc:sldChg chg="addSp delSp modSp mod">
        <pc:chgData name="Beekman, Scot" userId="531acf69-f057-4999-9e56-3b9e81950828" providerId="ADAL" clId="{97451F22-4097-6B4B-BA19-33B4DEEB0511}" dt="2025-05-07T17:23:00.560" v="484" actId="20577"/>
        <pc:sldMkLst>
          <pc:docMk/>
          <pc:sldMk cId="828609006" sldId="326"/>
        </pc:sldMkLst>
        <pc:spChg chg="add del mod">
          <ac:chgData name="Beekman, Scot" userId="531acf69-f057-4999-9e56-3b9e81950828" providerId="ADAL" clId="{97451F22-4097-6B4B-BA19-33B4DEEB0511}" dt="2025-05-07T17:23:00.560" v="484" actId="20577"/>
          <ac:spMkLst>
            <pc:docMk/>
            <pc:sldMk cId="828609006" sldId="326"/>
            <ac:spMk id="5" creationId="{00000000-0000-0000-0000-000000000000}"/>
          </ac:spMkLst>
        </pc:spChg>
        <pc:spChg chg="del mod">
          <ac:chgData name="Beekman, Scot" userId="531acf69-f057-4999-9e56-3b9e81950828" providerId="ADAL" clId="{97451F22-4097-6B4B-BA19-33B4DEEB0511}" dt="2025-05-07T17:00:26.959" v="420" actId="478"/>
          <ac:spMkLst>
            <pc:docMk/>
            <pc:sldMk cId="828609006" sldId="326"/>
            <ac:spMk id="8" creationId="{00000000-0000-0000-0000-000000000000}"/>
          </ac:spMkLst>
        </pc:spChg>
        <pc:spChg chg="del mod modVis">
          <ac:chgData name="Beekman, Scot" userId="531acf69-f057-4999-9e56-3b9e81950828" providerId="ADAL" clId="{97451F22-4097-6B4B-BA19-33B4DEEB0511}" dt="2025-05-07T17:00:16.436" v="418" actId="478"/>
          <ac:spMkLst>
            <pc:docMk/>
            <pc:sldMk cId="828609006" sldId="326"/>
            <ac:spMk id="9" creationId="{00000000-0000-0000-0000-000000000000}"/>
          </ac:spMkLst>
        </pc:spChg>
        <pc:picChg chg="mod">
          <ac:chgData name="Beekman, Scot" userId="531acf69-f057-4999-9e56-3b9e81950828" providerId="ADAL" clId="{97451F22-4097-6B4B-BA19-33B4DEEB0511}" dt="2025-05-07T17:00:22.227" v="419"/>
          <ac:picMkLst>
            <pc:docMk/>
            <pc:sldMk cId="828609006" sldId="326"/>
            <ac:picMk id="2" creationId="{00000000-0000-0000-0000-000000000000}"/>
          </ac:picMkLst>
        </pc:picChg>
        <pc:picChg chg="mod">
          <ac:chgData name="Beekman, Scot" userId="531acf69-f057-4999-9e56-3b9e81950828" providerId="ADAL" clId="{97451F22-4097-6B4B-BA19-33B4DEEB0511}" dt="2025-05-07T17:00:45.018" v="424"/>
          <ac:picMkLst>
            <pc:docMk/>
            <pc:sldMk cId="828609006" sldId="326"/>
            <ac:picMk id="4" creationId="{00000000-0000-0000-0000-000000000000}"/>
          </ac:picMkLst>
        </pc:picChg>
      </pc:sldChg>
      <pc:sldChg chg="addSp delSp modSp mod modNotesTx">
        <pc:chgData name="Beekman, Scot" userId="531acf69-f057-4999-9e56-3b9e81950828" providerId="ADAL" clId="{97451F22-4097-6B4B-BA19-33B4DEEB0511}" dt="2025-05-07T17:59:21.368" v="1848" actId="20577"/>
        <pc:sldMkLst>
          <pc:docMk/>
          <pc:sldMk cId="673903959" sldId="327"/>
        </pc:sldMkLst>
        <pc:spChg chg="mod ord">
          <ac:chgData name="Beekman, Scot" userId="531acf69-f057-4999-9e56-3b9e81950828" providerId="ADAL" clId="{97451F22-4097-6B4B-BA19-33B4DEEB0511}" dt="2025-05-07T17:59:09.290" v="1844" actId="21"/>
          <ac:spMkLst>
            <pc:docMk/>
            <pc:sldMk cId="673903959" sldId="327"/>
            <ac:spMk id="5" creationId="{00000000-0000-0000-0000-000000000000}"/>
          </ac:spMkLst>
        </pc:spChg>
        <pc:spChg chg="add mod ord">
          <ac:chgData name="Beekman, Scot" userId="531acf69-f057-4999-9e56-3b9e81950828" providerId="ADAL" clId="{97451F22-4097-6B4B-BA19-33B4DEEB0511}" dt="2025-05-07T17:04:12.602" v="458"/>
          <ac:spMkLst>
            <pc:docMk/>
            <pc:sldMk cId="673903959" sldId="327"/>
            <ac:spMk id="6" creationId="{7776D9B4-FB72-3E85-0134-E5486D8773A9}"/>
          </ac:spMkLst>
        </pc:spChg>
        <pc:spChg chg="del mod">
          <ac:chgData name="Beekman, Scot" userId="531acf69-f057-4999-9e56-3b9e81950828" providerId="ADAL" clId="{97451F22-4097-6B4B-BA19-33B4DEEB0511}" dt="2025-05-07T17:01:43.792" v="434" actId="478"/>
          <ac:spMkLst>
            <pc:docMk/>
            <pc:sldMk cId="673903959" sldId="327"/>
            <ac:spMk id="8" creationId="{00000000-0000-0000-0000-000000000000}"/>
          </ac:spMkLst>
        </pc:spChg>
        <pc:spChg chg="del mod">
          <ac:chgData name="Beekman, Scot" userId="531acf69-f057-4999-9e56-3b9e81950828" providerId="ADAL" clId="{97451F22-4097-6B4B-BA19-33B4DEEB0511}" dt="2025-05-07T17:01:20.841" v="428" actId="478"/>
          <ac:spMkLst>
            <pc:docMk/>
            <pc:sldMk cId="673903959" sldId="327"/>
            <ac:spMk id="9" creationId="{00000000-0000-0000-0000-000000000000}"/>
          </ac:spMkLst>
        </pc:spChg>
        <pc:spChg chg="add del mod">
          <ac:chgData name="Beekman, Scot" userId="531acf69-f057-4999-9e56-3b9e81950828" providerId="ADAL" clId="{97451F22-4097-6B4B-BA19-33B4DEEB0511}" dt="2025-05-07T17:59:21.368" v="1848" actId="20577"/>
          <ac:spMkLst>
            <pc:docMk/>
            <pc:sldMk cId="673903959" sldId="327"/>
            <ac:spMk id="10" creationId="{4C2049F2-2E10-05C5-F0FE-11268223B23C}"/>
          </ac:spMkLst>
        </pc:spChg>
        <pc:picChg chg="mod ord">
          <ac:chgData name="Beekman, Scot" userId="531acf69-f057-4999-9e56-3b9e81950828" providerId="ADAL" clId="{97451F22-4097-6B4B-BA19-33B4DEEB0511}" dt="2025-05-07T17:04:12.602" v="458"/>
          <ac:picMkLst>
            <pc:docMk/>
            <pc:sldMk cId="673903959" sldId="327"/>
            <ac:picMk id="2" creationId="{00000000-0000-0000-0000-000000000000}"/>
          </ac:picMkLst>
        </pc:picChg>
        <pc:picChg chg="mod">
          <ac:chgData name="Beekman, Scot" userId="531acf69-f057-4999-9e56-3b9e81950828" providerId="ADAL" clId="{97451F22-4097-6B4B-BA19-33B4DEEB0511}" dt="2025-05-07T17:04:12.602" v="458"/>
          <ac:picMkLst>
            <pc:docMk/>
            <pc:sldMk cId="673903959" sldId="327"/>
            <ac:picMk id="4" creationId="{00000000-0000-0000-0000-000000000000}"/>
          </ac:picMkLst>
        </pc:picChg>
      </pc:sldChg>
      <pc:sldChg chg="addSp delSp modSp mod modNotesTx">
        <pc:chgData name="Beekman, Scot" userId="531acf69-f057-4999-9e56-3b9e81950828" providerId="ADAL" clId="{97451F22-4097-6B4B-BA19-33B4DEEB0511}" dt="2025-05-07T17:38:35.407" v="1012" actId="20577"/>
        <pc:sldMkLst>
          <pc:docMk/>
          <pc:sldMk cId="2863124686" sldId="332"/>
        </pc:sldMkLst>
        <pc:spChg chg="mod modVis">
          <ac:chgData name="Beekman, Scot" userId="531acf69-f057-4999-9e56-3b9e81950828" providerId="ADAL" clId="{97451F22-4097-6B4B-BA19-33B4DEEB0511}" dt="2025-05-07T17:38:35.407" v="1012" actId="20577"/>
          <ac:spMkLst>
            <pc:docMk/>
            <pc:sldMk cId="2863124686" sldId="332"/>
            <ac:spMk id="5" creationId="{00000000-0000-0000-0000-000000000000}"/>
          </ac:spMkLst>
        </pc:spChg>
        <pc:spChg chg="add mod modVis">
          <ac:chgData name="Beekman, Scot" userId="531acf69-f057-4999-9e56-3b9e81950828" providerId="ADAL" clId="{97451F22-4097-6B4B-BA19-33B4DEEB0511}" dt="2025-05-07T17:03:12.743" v="450" actId="33934"/>
          <ac:spMkLst>
            <pc:docMk/>
            <pc:sldMk cId="2863124686" sldId="332"/>
            <ac:spMk id="6" creationId="{987C0BFB-4709-BBB8-3A7F-5919CFB571A7}"/>
          </ac:spMkLst>
        </pc:spChg>
        <pc:spChg chg="del mod">
          <ac:chgData name="Beekman, Scot" userId="531acf69-f057-4999-9e56-3b9e81950828" providerId="ADAL" clId="{97451F22-4097-6B4B-BA19-33B4DEEB0511}" dt="2025-05-07T17:02:47.724" v="443" actId="478"/>
          <ac:spMkLst>
            <pc:docMk/>
            <pc:sldMk cId="2863124686" sldId="332"/>
            <ac:spMk id="8" creationId="{00000000-0000-0000-0000-000000000000}"/>
          </ac:spMkLst>
        </pc:spChg>
        <pc:spChg chg="del mod">
          <ac:chgData name="Beekman, Scot" userId="531acf69-f057-4999-9e56-3b9e81950828" providerId="ADAL" clId="{97451F22-4097-6B4B-BA19-33B4DEEB0511}" dt="2025-05-07T17:02:39.636" v="441" actId="478"/>
          <ac:spMkLst>
            <pc:docMk/>
            <pc:sldMk cId="2863124686" sldId="332"/>
            <ac:spMk id="9" creationId="{00000000-0000-0000-0000-000000000000}"/>
          </ac:spMkLst>
        </pc:spChg>
        <pc:spChg chg="add mod modVis">
          <ac:chgData name="Beekman, Scot" userId="531acf69-f057-4999-9e56-3b9e81950828" providerId="ADAL" clId="{97451F22-4097-6B4B-BA19-33B4DEEB0511}" dt="2025-05-07T17:03:12.743" v="450" actId="33934"/>
          <ac:spMkLst>
            <pc:docMk/>
            <pc:sldMk cId="2863124686" sldId="332"/>
            <ac:spMk id="13" creationId="{09867F80-0165-74B7-6349-00ABB4F454AF}"/>
          </ac:spMkLst>
        </pc:spChg>
        <pc:picChg chg="mod ord modVis">
          <ac:chgData name="Beekman, Scot" userId="531acf69-f057-4999-9e56-3b9e81950828" providerId="ADAL" clId="{97451F22-4097-6B4B-BA19-33B4DEEB0511}" dt="2025-05-07T17:03:12.743" v="450" actId="33934"/>
          <ac:picMkLst>
            <pc:docMk/>
            <pc:sldMk cId="2863124686" sldId="332"/>
            <ac:picMk id="2" creationId="{00000000-0000-0000-0000-000000000000}"/>
          </ac:picMkLst>
        </pc:picChg>
        <pc:picChg chg="mod modVis">
          <ac:chgData name="Beekman, Scot" userId="531acf69-f057-4999-9e56-3b9e81950828" providerId="ADAL" clId="{97451F22-4097-6B4B-BA19-33B4DEEB0511}" dt="2025-05-07T17:03:12.743" v="450" actId="33934"/>
          <ac:picMkLst>
            <pc:docMk/>
            <pc:sldMk cId="2863124686" sldId="332"/>
            <ac:picMk id="4" creationId="{00000000-0000-0000-0000-000000000000}"/>
          </ac:picMkLst>
        </pc:picChg>
      </pc:sldChg>
      <pc:sldChg chg="addSp delSp modSp mod modNotes modNotesTx">
        <pc:chgData name="Beekman, Scot" userId="531acf69-f057-4999-9e56-3b9e81950828" providerId="ADAL" clId="{97451F22-4097-6B4B-BA19-33B4DEEB0511}" dt="2025-05-07T17:40:22.075" v="1090" actId="20577"/>
        <pc:sldMkLst>
          <pc:docMk/>
          <pc:sldMk cId="2004672808" sldId="333"/>
        </pc:sldMkLst>
        <pc:spChg chg="del mod">
          <ac:chgData name="Beekman, Scot" userId="531acf69-f057-4999-9e56-3b9e81950828" providerId="ADAL" clId="{97451F22-4097-6B4B-BA19-33B4DEEB0511}" dt="2025-05-07T17:03:45.521" v="455" actId="478"/>
          <ac:spMkLst>
            <pc:docMk/>
            <pc:sldMk cId="2004672808" sldId="333"/>
            <ac:spMk id="5" creationId="{00000000-0000-0000-0000-000000000000}"/>
          </ac:spMkLst>
        </pc:spChg>
        <pc:spChg chg="add mod ord">
          <ac:chgData name="Beekman, Scot" userId="531acf69-f057-4999-9e56-3b9e81950828" providerId="ADAL" clId="{97451F22-4097-6B4B-BA19-33B4DEEB0511}" dt="2025-05-07T17:03:48.901" v="456"/>
          <ac:spMkLst>
            <pc:docMk/>
            <pc:sldMk cId="2004672808" sldId="333"/>
            <ac:spMk id="6" creationId="{E67D9230-1FD5-AB0F-9245-74B41185C2FD}"/>
          </ac:spMkLst>
        </pc:spChg>
        <pc:spChg chg="add mod ord">
          <ac:chgData name="Beekman, Scot" userId="531acf69-f057-4999-9e56-3b9e81950828" providerId="ADAL" clId="{97451F22-4097-6B4B-BA19-33B4DEEB0511}" dt="2025-05-07T17:03:48.901" v="456"/>
          <ac:spMkLst>
            <pc:docMk/>
            <pc:sldMk cId="2004672808" sldId="333"/>
            <ac:spMk id="7" creationId="{276A3993-A9CF-0134-4E0C-42F452692032}"/>
          </ac:spMkLst>
        </pc:spChg>
        <pc:spChg chg="del mod">
          <ac:chgData name="Beekman, Scot" userId="531acf69-f057-4999-9e56-3b9e81950828" providerId="ADAL" clId="{97451F22-4097-6B4B-BA19-33B4DEEB0511}" dt="2025-05-07T17:03:41.822" v="454" actId="478"/>
          <ac:spMkLst>
            <pc:docMk/>
            <pc:sldMk cId="2004672808" sldId="333"/>
            <ac:spMk id="8" creationId="{00000000-0000-0000-0000-000000000000}"/>
          </ac:spMkLst>
        </pc:spChg>
        <pc:spChg chg="del mod">
          <ac:chgData name="Beekman, Scot" userId="531acf69-f057-4999-9e56-3b9e81950828" providerId="ADAL" clId="{97451F22-4097-6B4B-BA19-33B4DEEB0511}" dt="2025-05-07T17:03:36.500" v="453" actId="478"/>
          <ac:spMkLst>
            <pc:docMk/>
            <pc:sldMk cId="2004672808" sldId="333"/>
            <ac:spMk id="9" creationId="{00000000-0000-0000-0000-000000000000}"/>
          </ac:spMkLst>
        </pc:spChg>
        <pc:spChg chg="add mod">
          <ac:chgData name="Beekman, Scot" userId="531acf69-f057-4999-9e56-3b9e81950828" providerId="ADAL" clId="{97451F22-4097-6B4B-BA19-33B4DEEB0511}" dt="2025-05-07T17:40:22.075" v="1090" actId="20577"/>
          <ac:spMkLst>
            <pc:docMk/>
            <pc:sldMk cId="2004672808" sldId="333"/>
            <ac:spMk id="11" creationId="{3CB36AA6-1944-A60B-24FB-FD50A15880AB}"/>
          </ac:spMkLst>
        </pc:spChg>
        <pc:picChg chg="mod">
          <ac:chgData name="Beekman, Scot" userId="531acf69-f057-4999-9e56-3b9e81950828" providerId="ADAL" clId="{97451F22-4097-6B4B-BA19-33B4DEEB0511}" dt="2025-05-07T17:03:48.901" v="456"/>
          <ac:picMkLst>
            <pc:docMk/>
            <pc:sldMk cId="2004672808" sldId="333"/>
            <ac:picMk id="2" creationId="{00000000-0000-0000-0000-000000000000}"/>
          </ac:picMkLst>
        </pc:picChg>
        <pc:picChg chg="mod">
          <ac:chgData name="Beekman, Scot" userId="531acf69-f057-4999-9e56-3b9e81950828" providerId="ADAL" clId="{97451F22-4097-6B4B-BA19-33B4DEEB0511}" dt="2025-05-07T17:03:48.901" v="456"/>
          <ac:picMkLst>
            <pc:docMk/>
            <pc:sldMk cId="2004672808" sldId="333"/>
            <ac:picMk id="4" creationId="{00000000-0000-0000-0000-000000000000}"/>
          </ac:picMkLst>
        </pc:picChg>
      </pc:sldChg>
      <pc:sldChg chg="addSp modSp del">
        <pc:chgData name="Beekman, Scot" userId="531acf69-f057-4999-9e56-3b9e81950828" providerId="ADAL" clId="{97451F22-4097-6B4B-BA19-33B4DEEB0511}" dt="2025-04-16T19:03:47.999" v="309" actId="2696"/>
        <pc:sldMkLst>
          <pc:docMk/>
          <pc:sldMk cId="3448971947" sldId="334"/>
        </pc:sldMkLst>
      </pc:sldChg>
      <pc:sldChg chg="addSp delSp modSp add mod modNotes modNotesTx">
        <pc:chgData name="Beekman, Scot" userId="531acf69-f057-4999-9e56-3b9e81950828" providerId="ADAL" clId="{97451F22-4097-6B4B-BA19-33B4DEEB0511}" dt="2025-05-07T17:48:27.336" v="1464" actId="20577"/>
        <pc:sldMkLst>
          <pc:docMk/>
          <pc:sldMk cId="2837891891" sldId="335"/>
        </pc:sldMkLst>
        <pc:spChg chg="add mod">
          <ac:chgData name="Beekman, Scot" userId="531acf69-f057-4999-9e56-3b9e81950828" providerId="ADAL" clId="{97451F22-4097-6B4B-BA19-33B4DEEB0511}" dt="2025-05-07T17:42:46.294" v="1172" actId="20577"/>
          <ac:spMkLst>
            <pc:docMk/>
            <pc:sldMk cId="2837891891" sldId="335"/>
            <ac:spMk id="3" creationId="{0C69369D-90BE-ADC8-A7FE-E08FBBF6FFED}"/>
          </ac:spMkLst>
        </pc:spChg>
        <pc:spChg chg="del mod">
          <ac:chgData name="Beekman, Scot" userId="531acf69-f057-4999-9e56-3b9e81950828" providerId="ADAL" clId="{97451F22-4097-6B4B-BA19-33B4DEEB0511}" dt="2025-05-07T17:05:04.541" v="463" actId="478"/>
          <ac:spMkLst>
            <pc:docMk/>
            <pc:sldMk cId="2837891891" sldId="335"/>
            <ac:spMk id="5" creationId="{43FA64DF-B916-00C3-FEB6-F995CBFBA515}"/>
          </ac:spMkLst>
        </pc:spChg>
        <pc:spChg chg="mod ord">
          <ac:chgData name="Beekman, Scot" userId="531acf69-f057-4999-9e56-3b9e81950828" providerId="ADAL" clId="{97451F22-4097-6B4B-BA19-33B4DEEB0511}" dt="2025-05-07T17:05:09.552" v="464"/>
          <ac:spMkLst>
            <pc:docMk/>
            <pc:sldMk cId="2837891891" sldId="335"/>
            <ac:spMk id="6" creationId="{10E64802-DC99-CF81-F036-30FD37C749F8}"/>
          </ac:spMkLst>
        </pc:spChg>
        <pc:spChg chg="del mod">
          <ac:chgData name="Beekman, Scot" userId="531acf69-f057-4999-9e56-3b9e81950828" providerId="ADAL" clId="{97451F22-4097-6B4B-BA19-33B4DEEB0511}" dt="2025-05-07T17:05:01.414" v="462" actId="478"/>
          <ac:spMkLst>
            <pc:docMk/>
            <pc:sldMk cId="2837891891" sldId="335"/>
            <ac:spMk id="8" creationId="{A6E31511-BE54-66AB-A574-433752A26756}"/>
          </ac:spMkLst>
        </pc:spChg>
        <pc:spChg chg="del mod">
          <ac:chgData name="Beekman, Scot" userId="531acf69-f057-4999-9e56-3b9e81950828" providerId="ADAL" clId="{97451F22-4097-6B4B-BA19-33B4DEEB0511}" dt="2025-05-07T17:04:57.600" v="461" actId="478"/>
          <ac:spMkLst>
            <pc:docMk/>
            <pc:sldMk cId="2837891891" sldId="335"/>
            <ac:spMk id="9" creationId="{20AC8AAF-DA9E-2E81-1216-C33DD79DEA33}"/>
          </ac:spMkLst>
        </pc:spChg>
        <pc:spChg chg="mod">
          <ac:chgData name="Beekman, Scot" userId="531acf69-f057-4999-9e56-3b9e81950828" providerId="ADAL" clId="{97451F22-4097-6B4B-BA19-33B4DEEB0511}" dt="2025-05-07T17:48:27.336" v="1464" actId="20577"/>
          <ac:spMkLst>
            <pc:docMk/>
            <pc:sldMk cId="2837891891" sldId="335"/>
            <ac:spMk id="11" creationId="{F46ED3D9-87C5-D3EC-F043-F1F7AE72DA63}"/>
          </ac:spMkLst>
        </pc:spChg>
        <pc:picChg chg="mod">
          <ac:chgData name="Beekman, Scot" userId="531acf69-f057-4999-9e56-3b9e81950828" providerId="ADAL" clId="{97451F22-4097-6B4B-BA19-33B4DEEB0511}" dt="2025-05-07T17:05:09.552" v="464"/>
          <ac:picMkLst>
            <pc:docMk/>
            <pc:sldMk cId="2837891891" sldId="335"/>
            <ac:picMk id="2" creationId="{758E7515-C1AE-120B-BB09-8BAB8041C120}"/>
          </ac:picMkLst>
        </pc:picChg>
        <pc:picChg chg="mod">
          <ac:chgData name="Beekman, Scot" userId="531acf69-f057-4999-9e56-3b9e81950828" providerId="ADAL" clId="{97451F22-4097-6B4B-BA19-33B4DEEB0511}" dt="2025-05-07T17:05:09.552" v="464"/>
          <ac:picMkLst>
            <pc:docMk/>
            <pc:sldMk cId="2837891891" sldId="335"/>
            <ac:picMk id="4" creationId="{F85ADBD6-7A8D-9F8D-249F-A5004160484E}"/>
          </ac:picMkLst>
        </pc:picChg>
      </pc:sldChg>
      <pc:sldChg chg="addSp delSp modSp add mod modNotesTx">
        <pc:chgData name="Beekman, Scot" userId="531acf69-f057-4999-9e56-3b9e81950828" providerId="ADAL" clId="{97451F22-4097-6B4B-BA19-33B4DEEB0511}" dt="2025-05-07T17:51:53.408" v="1592" actId="20577"/>
        <pc:sldMkLst>
          <pc:docMk/>
          <pc:sldMk cId="553746750" sldId="336"/>
        </pc:sldMkLst>
        <pc:spChg chg="del mod">
          <ac:chgData name="Beekman, Scot" userId="531acf69-f057-4999-9e56-3b9e81950828" providerId="ADAL" clId="{97451F22-4097-6B4B-BA19-33B4DEEB0511}" dt="2025-05-07T17:05:36.306" v="470" actId="478"/>
          <ac:spMkLst>
            <pc:docMk/>
            <pc:sldMk cId="553746750" sldId="336"/>
            <ac:spMk id="5" creationId="{0DD61A6D-B7CA-9476-53A6-839C2AA6128B}"/>
          </ac:spMkLst>
        </pc:spChg>
        <pc:spChg chg="ord">
          <ac:chgData name="Beekman, Scot" userId="531acf69-f057-4999-9e56-3b9e81950828" providerId="ADAL" clId="{97451F22-4097-6B4B-BA19-33B4DEEB0511}" dt="2025-05-07T17:05:26.154" v="467" actId="13244"/>
          <ac:spMkLst>
            <pc:docMk/>
            <pc:sldMk cId="553746750" sldId="336"/>
            <ac:spMk id="6" creationId="{4D64E4FE-BDE4-7C07-3793-B26ED7A3AB0D}"/>
          </ac:spMkLst>
        </pc:spChg>
        <pc:spChg chg="add mod">
          <ac:chgData name="Beekman, Scot" userId="531acf69-f057-4999-9e56-3b9e81950828" providerId="ADAL" clId="{97451F22-4097-6B4B-BA19-33B4DEEB0511}" dt="2025-05-07T17:48:37.270" v="1465" actId="20577"/>
          <ac:spMkLst>
            <pc:docMk/>
            <pc:sldMk cId="553746750" sldId="336"/>
            <ac:spMk id="7" creationId="{3BC2B572-8C3A-1C57-ECBD-DA5636A713E1}"/>
          </ac:spMkLst>
        </pc:spChg>
        <pc:spChg chg="del mod">
          <ac:chgData name="Beekman, Scot" userId="531acf69-f057-4999-9e56-3b9e81950828" providerId="ADAL" clId="{97451F22-4097-6B4B-BA19-33B4DEEB0511}" dt="2025-05-07T17:05:34.231" v="469" actId="478"/>
          <ac:spMkLst>
            <pc:docMk/>
            <pc:sldMk cId="553746750" sldId="336"/>
            <ac:spMk id="8" creationId="{DE197749-4B07-DB8B-3E2F-EDF9629DD3F3}"/>
          </ac:spMkLst>
        </pc:spChg>
        <pc:spChg chg="del mod">
          <ac:chgData name="Beekman, Scot" userId="531acf69-f057-4999-9e56-3b9e81950828" providerId="ADAL" clId="{97451F22-4097-6B4B-BA19-33B4DEEB0511}" dt="2025-05-07T17:05:30.877" v="468" actId="478"/>
          <ac:spMkLst>
            <pc:docMk/>
            <pc:sldMk cId="553746750" sldId="336"/>
            <ac:spMk id="9" creationId="{812F1597-7D26-FA73-CA52-AB8D6E7C81A1}"/>
          </ac:spMkLst>
        </pc:spChg>
        <pc:spChg chg="mod">
          <ac:chgData name="Beekman, Scot" userId="531acf69-f057-4999-9e56-3b9e81950828" providerId="ADAL" clId="{97451F22-4097-6B4B-BA19-33B4DEEB0511}" dt="2025-05-07T17:51:53.408" v="1592" actId="20577"/>
          <ac:spMkLst>
            <pc:docMk/>
            <pc:sldMk cId="553746750" sldId="336"/>
            <ac:spMk id="11" creationId="{C923E342-6541-691F-703A-EC9E956324AA}"/>
          </ac:spMkLst>
        </pc:spChg>
        <pc:picChg chg="mod">
          <ac:chgData name="Beekman, Scot" userId="531acf69-f057-4999-9e56-3b9e81950828" providerId="ADAL" clId="{97451F22-4097-6B4B-BA19-33B4DEEB0511}" dt="2025-05-07T16:58:16.049" v="392" actId="962"/>
          <ac:picMkLst>
            <pc:docMk/>
            <pc:sldMk cId="553746750" sldId="336"/>
            <ac:picMk id="2" creationId="{C63299DC-F319-60FF-AF61-380A92C864AF}"/>
          </ac:picMkLst>
        </pc:picChg>
        <pc:picChg chg="mod">
          <ac:chgData name="Beekman, Scot" userId="531acf69-f057-4999-9e56-3b9e81950828" providerId="ADAL" clId="{97451F22-4097-6B4B-BA19-33B4DEEB0511}" dt="2025-05-07T16:58:13.594" v="389" actId="962"/>
          <ac:picMkLst>
            <pc:docMk/>
            <pc:sldMk cId="553746750" sldId="336"/>
            <ac:picMk id="4" creationId="{FE5BF1E2-F77F-C8D4-ACE8-255C1A69F73A}"/>
          </ac:picMkLst>
        </pc:picChg>
      </pc:sldChg>
      <pc:sldChg chg="del">
        <pc:chgData name="Beekman, Scot" userId="531acf69-f057-4999-9e56-3b9e81950828" providerId="ADAL" clId="{97451F22-4097-6B4B-BA19-33B4DEEB0511}" dt="2025-04-16T18:29:50.498" v="9" actId="2696"/>
        <pc:sldMkLst>
          <pc:docMk/>
          <pc:sldMk cId="2246732815" sldId="336"/>
        </pc:sldMkLst>
      </pc:sldChg>
      <pc:sldChg chg="addSp delSp modSp add mod modNotes modNotesTx">
        <pc:chgData name="Beekman, Scot" userId="531acf69-f057-4999-9e56-3b9e81950828" providerId="ADAL" clId="{97451F22-4097-6B4B-BA19-33B4DEEB0511}" dt="2025-05-07T17:54:31.172" v="1716" actId="20577"/>
        <pc:sldMkLst>
          <pc:docMk/>
          <pc:sldMk cId="1446928838" sldId="337"/>
        </pc:sldMkLst>
        <pc:spChg chg="add mod">
          <ac:chgData name="Beekman, Scot" userId="531acf69-f057-4999-9e56-3b9e81950828" providerId="ADAL" clId="{97451F22-4097-6B4B-BA19-33B4DEEB0511}" dt="2025-05-07T17:05:58.726" v="475"/>
          <ac:spMkLst>
            <pc:docMk/>
            <pc:sldMk cId="1446928838" sldId="337"/>
            <ac:spMk id="3" creationId="{C3FF46E5-198F-A9CD-3D64-315CF5BE5D88}"/>
          </ac:spMkLst>
        </pc:spChg>
        <pc:spChg chg="del mod">
          <ac:chgData name="Beekman, Scot" userId="531acf69-f057-4999-9e56-3b9e81950828" providerId="ADAL" clId="{97451F22-4097-6B4B-BA19-33B4DEEB0511}" dt="2025-05-07T17:05:55.938" v="474" actId="478"/>
          <ac:spMkLst>
            <pc:docMk/>
            <pc:sldMk cId="1446928838" sldId="337"/>
            <ac:spMk id="5" creationId="{7B9C900A-70C2-4FED-0DC8-0DC9389386F5}"/>
          </ac:spMkLst>
        </pc:spChg>
        <pc:spChg chg="mod ord">
          <ac:chgData name="Beekman, Scot" userId="531acf69-f057-4999-9e56-3b9e81950828" providerId="ADAL" clId="{97451F22-4097-6B4B-BA19-33B4DEEB0511}" dt="2025-05-07T17:05:58.726" v="475"/>
          <ac:spMkLst>
            <pc:docMk/>
            <pc:sldMk cId="1446928838" sldId="337"/>
            <ac:spMk id="6" creationId="{324C7C5B-C8FB-32C6-0A52-5BBD0C5E4969}"/>
          </ac:spMkLst>
        </pc:spChg>
        <pc:spChg chg="del mod">
          <ac:chgData name="Beekman, Scot" userId="531acf69-f057-4999-9e56-3b9e81950828" providerId="ADAL" clId="{97451F22-4097-6B4B-BA19-33B4DEEB0511}" dt="2025-05-07T17:05:53.180" v="473" actId="478"/>
          <ac:spMkLst>
            <pc:docMk/>
            <pc:sldMk cId="1446928838" sldId="337"/>
            <ac:spMk id="8" creationId="{D84F131F-7BB5-AC3A-2F82-4D3A3DDAA1B5}"/>
          </ac:spMkLst>
        </pc:spChg>
        <pc:spChg chg="del mod">
          <ac:chgData name="Beekman, Scot" userId="531acf69-f057-4999-9e56-3b9e81950828" providerId="ADAL" clId="{97451F22-4097-6B4B-BA19-33B4DEEB0511}" dt="2025-05-07T17:05:48.771" v="472" actId="478"/>
          <ac:spMkLst>
            <pc:docMk/>
            <pc:sldMk cId="1446928838" sldId="337"/>
            <ac:spMk id="9" creationId="{C9FCB668-B8A1-23D7-6941-72E32B5E0314}"/>
          </ac:spMkLst>
        </pc:spChg>
        <pc:spChg chg="mod">
          <ac:chgData name="Beekman, Scot" userId="531acf69-f057-4999-9e56-3b9e81950828" providerId="ADAL" clId="{97451F22-4097-6B4B-BA19-33B4DEEB0511}" dt="2025-05-07T17:54:31.172" v="1716" actId="20577"/>
          <ac:spMkLst>
            <pc:docMk/>
            <pc:sldMk cId="1446928838" sldId="337"/>
            <ac:spMk id="11" creationId="{31E60531-F791-D8D7-84AD-607F9072E14F}"/>
          </ac:spMkLst>
        </pc:spChg>
        <pc:picChg chg="mod">
          <ac:chgData name="Beekman, Scot" userId="531acf69-f057-4999-9e56-3b9e81950828" providerId="ADAL" clId="{97451F22-4097-6B4B-BA19-33B4DEEB0511}" dt="2025-05-07T17:05:58.726" v="475"/>
          <ac:picMkLst>
            <pc:docMk/>
            <pc:sldMk cId="1446928838" sldId="337"/>
            <ac:picMk id="2" creationId="{C6EB8E8F-7FE4-4EC0-124B-4CE0B20B316F}"/>
          </ac:picMkLst>
        </pc:picChg>
        <pc:picChg chg="mod">
          <ac:chgData name="Beekman, Scot" userId="531acf69-f057-4999-9e56-3b9e81950828" providerId="ADAL" clId="{97451F22-4097-6B4B-BA19-33B4DEEB0511}" dt="2025-05-07T17:05:58.726" v="475"/>
          <ac:picMkLst>
            <pc:docMk/>
            <pc:sldMk cId="1446928838" sldId="337"/>
            <ac:picMk id="4" creationId="{F823744E-F700-1147-5A5D-A5590D54AD7F}"/>
          </ac:picMkLst>
        </pc:picChg>
      </pc:sldChg>
      <pc:sldChg chg="delSp modSp add mod modNotesTx">
        <pc:chgData name="Beekman, Scot" userId="531acf69-f057-4999-9e56-3b9e81950828" providerId="ADAL" clId="{97451F22-4097-6B4B-BA19-33B4DEEB0511}" dt="2025-05-07T17:56:11.559" v="1843" actId="5793"/>
        <pc:sldMkLst>
          <pc:docMk/>
          <pc:sldMk cId="174029068" sldId="338"/>
        </pc:sldMkLst>
        <pc:spChg chg="mod">
          <ac:chgData name="Beekman, Scot" userId="531acf69-f057-4999-9e56-3b9e81950828" providerId="ADAL" clId="{97451F22-4097-6B4B-BA19-33B4DEEB0511}" dt="2025-05-07T17:06:24.911" v="481"/>
          <ac:spMkLst>
            <pc:docMk/>
            <pc:sldMk cId="174029068" sldId="338"/>
            <ac:spMk id="3" creationId="{63A6DF4A-65BC-D9BB-D65D-9B76FEF0C8E6}"/>
          </ac:spMkLst>
        </pc:spChg>
        <pc:spChg chg="del mod ord">
          <ac:chgData name="Beekman, Scot" userId="531acf69-f057-4999-9e56-3b9e81950828" providerId="ADAL" clId="{97451F22-4097-6B4B-BA19-33B4DEEB0511}" dt="2025-05-07T17:06:21.511" v="480" actId="478"/>
          <ac:spMkLst>
            <pc:docMk/>
            <pc:sldMk cId="174029068" sldId="338"/>
            <ac:spMk id="5" creationId="{716F6F69-1917-B56D-EC49-C49D0E42F660}"/>
          </ac:spMkLst>
        </pc:spChg>
        <pc:spChg chg="mod ord">
          <ac:chgData name="Beekman, Scot" userId="531acf69-f057-4999-9e56-3b9e81950828" providerId="ADAL" clId="{97451F22-4097-6B4B-BA19-33B4DEEB0511}" dt="2025-05-07T17:06:24.911" v="481"/>
          <ac:spMkLst>
            <pc:docMk/>
            <pc:sldMk cId="174029068" sldId="338"/>
            <ac:spMk id="6" creationId="{3DD98513-A4A9-A1AC-B86B-08A23AF1899D}"/>
          </ac:spMkLst>
        </pc:spChg>
        <pc:spChg chg="del mod">
          <ac:chgData name="Beekman, Scot" userId="531acf69-f057-4999-9e56-3b9e81950828" providerId="ADAL" clId="{97451F22-4097-6B4B-BA19-33B4DEEB0511}" dt="2025-05-07T17:06:18.711" v="478" actId="478"/>
          <ac:spMkLst>
            <pc:docMk/>
            <pc:sldMk cId="174029068" sldId="338"/>
            <ac:spMk id="8" creationId="{F99A494E-A889-6327-2B3B-C371CB5EA669}"/>
          </ac:spMkLst>
        </pc:spChg>
        <pc:spChg chg="del mod">
          <ac:chgData name="Beekman, Scot" userId="531acf69-f057-4999-9e56-3b9e81950828" providerId="ADAL" clId="{97451F22-4097-6B4B-BA19-33B4DEEB0511}" dt="2025-05-07T17:06:15.471" v="477" actId="478"/>
          <ac:spMkLst>
            <pc:docMk/>
            <pc:sldMk cId="174029068" sldId="338"/>
            <ac:spMk id="9" creationId="{38FEAD4E-CB41-63BF-2C75-17BB1FE876B2}"/>
          </ac:spMkLst>
        </pc:spChg>
        <pc:spChg chg="mod">
          <ac:chgData name="Beekman, Scot" userId="531acf69-f057-4999-9e56-3b9e81950828" providerId="ADAL" clId="{97451F22-4097-6B4B-BA19-33B4DEEB0511}" dt="2025-05-07T17:56:11.559" v="1843" actId="5793"/>
          <ac:spMkLst>
            <pc:docMk/>
            <pc:sldMk cId="174029068" sldId="338"/>
            <ac:spMk id="11" creationId="{B3F3920D-CAB4-5B9C-90DD-7B3A53CD1356}"/>
          </ac:spMkLst>
        </pc:spChg>
        <pc:picChg chg="mod">
          <ac:chgData name="Beekman, Scot" userId="531acf69-f057-4999-9e56-3b9e81950828" providerId="ADAL" clId="{97451F22-4097-6B4B-BA19-33B4DEEB0511}" dt="2025-05-07T17:06:24.911" v="481"/>
          <ac:picMkLst>
            <pc:docMk/>
            <pc:sldMk cId="174029068" sldId="338"/>
            <ac:picMk id="2" creationId="{CE99294F-E7A2-25DF-592D-242BAE21FAF7}"/>
          </ac:picMkLst>
        </pc:picChg>
        <pc:picChg chg="mod">
          <ac:chgData name="Beekman, Scot" userId="531acf69-f057-4999-9e56-3b9e81950828" providerId="ADAL" clId="{97451F22-4097-6B4B-BA19-33B4DEEB0511}" dt="2025-05-07T17:06:24.911" v="481"/>
          <ac:picMkLst>
            <pc:docMk/>
            <pc:sldMk cId="174029068" sldId="338"/>
            <ac:picMk id="4" creationId="{8ADF902B-7CDD-6147-8B4E-4A191966C9E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9DD9E2-113E-4AE1-B456-FE163EC30770}" type="datetimeFigureOut">
              <a:rPr lang="en-US" smtClean="0"/>
              <a:t>5/7/25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B7EF02-CA00-4995-B068-30F9CBBA3504}" type="slidenum">
              <a:rPr lang="en-US" smtClean="0"/>
              <a:t>‹#›</a:t>
            </a:fld>
            <a:endParaRPr lang="en-US"/>
          </a:p>
        </p:txBody>
      </p:sp>
    </p:spTree>
    <p:extLst>
      <p:ext uri="{BB962C8B-B14F-4D97-AF65-F5344CB8AC3E}">
        <p14:creationId xmlns:p14="http://schemas.microsoft.com/office/powerpoint/2010/main" val="906175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1672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a:buNone/>
            </a:pPr>
            <a:r>
              <a:rPr lang="en-US" sz="1200" dirty="0">
                <a:solidFill>
                  <a:srgbClr val="000000"/>
                </a:solidFill>
                <a:effectLst/>
                <a:latin typeface="Helvetica Neue" panose="02000503000000020004" pitchFamily="2" charset="0"/>
              </a:rPr>
              <a:t>Our current phone system, while still functional and reasonably maintained, is aging and increasingly misaligned with the college’s evolving communication needs. It includes soft phone features and mobile call forwarding that supported hybrid work well during and after the pandemic. However, it lacks integration with platforms like Microsoft Teams and doesn’t offer a truly unified communication experience.</a:t>
            </a:r>
          </a:p>
          <a:p>
            <a:pPr>
              <a:buNone/>
            </a:pPr>
            <a:br>
              <a:rPr lang="en-US" sz="1200" dirty="0">
                <a:solidFill>
                  <a:srgbClr val="000000"/>
                </a:solidFill>
                <a:effectLst/>
                <a:latin typeface="Helvetica Neue" panose="02000503000000020004" pitchFamily="2" charset="0"/>
              </a:rPr>
            </a:br>
            <a:r>
              <a:rPr lang="en-US" sz="1200" dirty="0">
                <a:solidFill>
                  <a:srgbClr val="000000"/>
                </a:solidFill>
                <a:effectLst/>
                <a:latin typeface="Helvetica Neue" panose="02000503000000020004" pitchFamily="2" charset="0"/>
              </a:rPr>
              <a:t>In late 2024, the vendor notified us that key hardware and software components will begin reaching end of life in December 2025. They proposed an upgrade to a newer version of the same system at a cost of approximately $100,000.</a:t>
            </a:r>
          </a:p>
          <a:p>
            <a:pPr>
              <a:buNone/>
            </a:pPr>
            <a:br>
              <a:rPr lang="en-US" sz="1200" dirty="0">
                <a:solidFill>
                  <a:srgbClr val="000000"/>
                </a:solidFill>
                <a:effectLst/>
                <a:latin typeface="Helvetica Neue" panose="02000503000000020004" pitchFamily="2" charset="0"/>
              </a:rPr>
            </a:br>
            <a:r>
              <a:rPr lang="en-US" sz="1200" dirty="0">
                <a:solidFill>
                  <a:srgbClr val="000000"/>
                </a:solidFill>
                <a:effectLst/>
                <a:latin typeface="Helvetica Neue" panose="02000503000000020004" pitchFamily="2" charset="0"/>
              </a:rPr>
              <a:t>Rather than reinvest in a legacy solution, this project creates a timely opportunity to reimagine campus communication. By evaluating and piloting a modern unified voice platform in 2025, we can position the college for improved flexibility, long-term sustainability, and enhanced integration with cloud-first collaboration tools.</a:t>
            </a:r>
          </a:p>
          <a:p>
            <a:r>
              <a:rPr lang="en-US" sz="1000" dirty="0">
                <a:solidFill>
                  <a:srgbClr val="00529B"/>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7054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a:buNone/>
            </a:pPr>
            <a:r>
              <a:rPr lang="en-US" dirty="0">
                <a:solidFill>
                  <a:srgbClr val="000000"/>
                </a:solidFill>
                <a:effectLst/>
                <a:latin typeface="Helvetica Neue" panose="02000503000000020004" pitchFamily="2" charset="0"/>
              </a:rPr>
              <a:t>To ensure this project reflects institutional priorities and gains lasting support, we’ve structured a cross-functional team with clearly defined roles:</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The Steering Committee includes Executive Council members, Campus Technology leadership, Finance, and Facilities. These groups provide strategic oversight, ensure alignment with operations and budget planning, and help shape the vision for the future of campus communications.</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Technical Advisors, including systems administrators and telecom specialists, play a key role in evaluating technical feasibility, especially regarding integration with Teams, network compatibility, and security posture.</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I serve as Executive Sponsor, leading the project and ensuring coordination across departments, resource allocation, and timely decision-making.</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Our collaborative approach includes inclusive planning sessions, open communication channels, and a structured pilot—so that when we make a final decision, our stakeholders already feel ownership of the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304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92500" lnSpcReduction="10000"/>
          </a:bodyPr>
          <a:lstStyle/>
          <a:p>
            <a:pPr>
              <a:buNone/>
            </a:pPr>
            <a:r>
              <a:rPr lang="en-US" dirty="0">
                <a:solidFill>
                  <a:srgbClr val="000000"/>
                </a:solidFill>
                <a:effectLst/>
                <a:latin typeface="Helvetica Neue" panose="02000503000000020004" pitchFamily="2" charset="0"/>
              </a:rPr>
              <a:t>This project isn’t meeting active resistance so much as it is surrounded by complexity and uncertainty:</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User feedback is mixed—not resistant, but not driving demand either. Some, like our President, barely use their phone at all and question its value. Others, like our call center staff, still depend heavily on voice systems but have struggled with configuration and reporting needs.</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Internally, our technical expertise in telephony is thin. Our systems administrator inherited the platform without formal training or documentation, and I’m also learning alongside the team. This reinforces the need for a solution that includes strong vendor support, training, and simplicity.</a:t>
            </a:r>
          </a:p>
          <a:p>
            <a:pPr>
              <a:buNone/>
            </a:pPr>
            <a:endParaRPr lang="en-US" dirty="0">
              <a:solidFill>
                <a:srgbClr val="000000"/>
              </a:solidFill>
              <a:effectLst/>
              <a:latin typeface="Helvetica Neue" panose="02000503000000020004" pitchFamily="2" charset="0"/>
            </a:endParaRPr>
          </a:p>
          <a:p>
            <a:pPr>
              <a:buNone/>
            </a:pPr>
            <a:r>
              <a:rPr lang="en-US" dirty="0">
                <a:solidFill>
                  <a:srgbClr val="000000"/>
                </a:solidFill>
                <a:effectLst/>
                <a:latin typeface="Helvetica Neue" panose="02000503000000020004" pitchFamily="2" charset="0"/>
              </a:rPr>
              <a:t>SUNY System Administration is recommending a direction—Teams Voice via </a:t>
            </a:r>
            <a:r>
              <a:rPr lang="en-US" dirty="0" err="1">
                <a:solidFill>
                  <a:srgbClr val="000000"/>
                </a:solidFill>
                <a:effectLst/>
                <a:latin typeface="Helvetica Neue" panose="02000503000000020004" pitchFamily="2" charset="0"/>
              </a:rPr>
              <a:t>Audiocodes</a:t>
            </a:r>
            <a:r>
              <a:rPr lang="en-US" dirty="0">
                <a:solidFill>
                  <a:srgbClr val="000000"/>
                </a:solidFill>
                <a:effectLst/>
                <a:latin typeface="Helvetica Neue" panose="02000503000000020004" pitchFamily="2" charset="0"/>
              </a:rPr>
              <a:t>—but that hasn’t been validated with our own use cases yet. It creates a dynamic where we must reconcile internal user experience with external system-level guidance.</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And timing is critical. With a looming ERP migration, budget concerns, and political uncertainty, we can’t afford a misstep. This project must be well-scoped, low-risk in phase one, and clearly aligned with both strategic needs and financial reality.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8285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D3F13-F3E9-180D-6FA1-1FF10E4430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178A84-3552-A326-FC97-7A791153A27E}"/>
              </a:ext>
            </a:extLst>
          </p:cNvPr>
          <p:cNvSpPr>
            <a:spLocks noGrp="1" noRot="1" noChangeAspect="1"/>
          </p:cNvSpPr>
          <p:nvPr>
            <p:ph type="sldImg"/>
          </p:nvPr>
        </p:nvSpPr>
        <p:spPr>
          <a:xfrm>
            <a:off x="406400" y="696913"/>
            <a:ext cx="6197600" cy="3486150"/>
          </a:xfrm>
        </p:spPr>
      </p:sp>
      <p:sp>
        <p:nvSpPr>
          <p:cNvPr id="3" name="Notes Placeholder 2">
            <a:extLst>
              <a:ext uri="{FF2B5EF4-FFF2-40B4-BE49-F238E27FC236}">
                <a16:creationId xmlns:a16="http://schemas.microsoft.com/office/drawing/2014/main" id="{5E9946D0-7427-848F-8C79-1B0D771E01D7}"/>
              </a:ext>
            </a:extLst>
          </p:cNvPr>
          <p:cNvSpPr>
            <a:spLocks noGrp="1"/>
          </p:cNvSpPr>
          <p:nvPr>
            <p:ph type="body" idx="1"/>
          </p:nvPr>
        </p:nvSpPr>
        <p:spPr/>
        <p:txBody>
          <a:bodyPr>
            <a:normAutofit fontScale="92500" lnSpcReduction="20000"/>
          </a:bodyPr>
          <a:lstStyle/>
          <a:p>
            <a:pPr>
              <a:buNone/>
            </a:pPr>
            <a:r>
              <a:rPr lang="en-US" dirty="0">
                <a:solidFill>
                  <a:srgbClr val="000000"/>
                </a:solidFill>
                <a:effectLst/>
                <a:latin typeface="Helvetica Neue" panose="02000503000000020004" pitchFamily="2" charset="0"/>
              </a:rPr>
              <a:t>This timeline reflects a shift in mindset from reacting to vendor-driven urgency to leading a thoughtful, data-informed strategy.</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In late 2024, after being told the system would be end-of-life by the end of 2025, I brought the concern to Executive Council. That sparked some good questions—and led to even more from us. Was the risk real, or inflated? What did we actually have in place?</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So in Q4 and early Q1, our system administrator and I rolled up our sleeves. We explored the phone closets, reviewed the admin portal, and requested documentation from the vendor (still pending). We found a mix of four generations of equipment—some likely not in active use. End-of-life dates were staggered, not imminent. Replacement parts are currently cheap and available.</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We also identified new needs and questions: analog devices like elevator and fire panel lines that must be maintained, usage reports that reveal patterns across departments, and a promising option from Slate, our admissions CRM, to handle call trees and voicemail within the system the One Stop staff already use.</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Now in Q2 2025, we’re taking a breath. We’re aligning this work with our broader ecosystem—budgets, ERP transition, user experience—and determining what’s actually needed and when. An RFP or pilot may still follow later this year, but it will be better scoped, better timed, and better aligned with both user needs and institutional priorities.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a:extLst>
              <a:ext uri="{FF2B5EF4-FFF2-40B4-BE49-F238E27FC236}">
                <a16:creationId xmlns:a16="http://schemas.microsoft.com/office/drawing/2014/main" id="{E7E9E187-EB1A-BF0A-7CED-AA25439099F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6372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F9B9FA-4965-4DB2-6466-055438CF27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A5ADF5-02FA-E2EB-D7AE-E04C6FEAEF5C}"/>
              </a:ext>
            </a:extLst>
          </p:cNvPr>
          <p:cNvSpPr>
            <a:spLocks noGrp="1" noRot="1" noChangeAspect="1"/>
          </p:cNvSpPr>
          <p:nvPr>
            <p:ph type="sldImg"/>
          </p:nvPr>
        </p:nvSpPr>
        <p:spPr>
          <a:xfrm>
            <a:off x="406400" y="696913"/>
            <a:ext cx="6197600" cy="3486150"/>
          </a:xfrm>
        </p:spPr>
      </p:sp>
      <p:sp>
        <p:nvSpPr>
          <p:cNvPr id="3" name="Notes Placeholder 2">
            <a:extLst>
              <a:ext uri="{FF2B5EF4-FFF2-40B4-BE49-F238E27FC236}">
                <a16:creationId xmlns:a16="http://schemas.microsoft.com/office/drawing/2014/main" id="{4529F841-90C7-2031-790F-620AE9D32C8A}"/>
              </a:ext>
            </a:extLst>
          </p:cNvPr>
          <p:cNvSpPr>
            <a:spLocks noGrp="1"/>
          </p:cNvSpPr>
          <p:nvPr>
            <p:ph type="body" idx="1"/>
          </p:nvPr>
        </p:nvSpPr>
        <p:spPr/>
        <p:txBody>
          <a:bodyPr>
            <a:normAutofit/>
          </a:bodyPr>
          <a:lstStyle/>
          <a:p>
            <a:pPr>
              <a:buNone/>
            </a:pPr>
            <a:r>
              <a:rPr lang="en-US" dirty="0">
                <a:solidFill>
                  <a:srgbClr val="000000"/>
                </a:solidFill>
                <a:effectLst/>
                <a:latin typeface="Helvetica Neue" panose="02000503000000020004" pitchFamily="2" charset="0"/>
              </a:rPr>
              <a:t>Success in Phase 1 isn’t about speed—it’s about building the foundation for a sustainable, user-centered solution.</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We’re working toward clarity on what we have, what we need, and what constraints we’re working within. From analog lines to reporting gaps to platform overlaps, we need the full picture before we move.</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We're aiming for informed, data-driven decisions, not just defaulting to what’s recommended or familiar. That includes evaluating new options like Slate, exploring user patterns, and balancing simplicity with functionality.</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A pilot, if we pursue one, should give us measurable insights—not just technical performance, but user satisfaction and adaptability.</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Most importantly, the outcome of this phase will be a phased rollout plan—timed intentionally to coordinate with our ERP migration and other institutional priorities. The plan may span multiple years, with final implementation as late as 2029, depending on cost, staffing, and infrastructure readiness.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a:extLst>
              <a:ext uri="{FF2B5EF4-FFF2-40B4-BE49-F238E27FC236}">
                <a16:creationId xmlns:a16="http://schemas.microsoft.com/office/drawing/2014/main" id="{E5567F40-E353-4AB0-1126-C3AF08E13C1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2101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34714-2530-C410-B63F-397584217B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C3C8FB-B17E-18DC-0E01-74DBA6E56F4F}"/>
              </a:ext>
            </a:extLst>
          </p:cNvPr>
          <p:cNvSpPr>
            <a:spLocks noGrp="1" noRot="1" noChangeAspect="1"/>
          </p:cNvSpPr>
          <p:nvPr>
            <p:ph type="sldImg"/>
          </p:nvPr>
        </p:nvSpPr>
        <p:spPr>
          <a:xfrm>
            <a:off x="406400" y="696913"/>
            <a:ext cx="6197600" cy="3486150"/>
          </a:xfrm>
        </p:spPr>
      </p:sp>
      <p:sp>
        <p:nvSpPr>
          <p:cNvPr id="3" name="Notes Placeholder 2">
            <a:extLst>
              <a:ext uri="{FF2B5EF4-FFF2-40B4-BE49-F238E27FC236}">
                <a16:creationId xmlns:a16="http://schemas.microsoft.com/office/drawing/2014/main" id="{7EF0B2DF-4427-958F-BEB7-12EE1562815D}"/>
              </a:ext>
            </a:extLst>
          </p:cNvPr>
          <p:cNvSpPr>
            <a:spLocks noGrp="1"/>
          </p:cNvSpPr>
          <p:nvPr>
            <p:ph type="body" idx="1"/>
          </p:nvPr>
        </p:nvSpPr>
        <p:spPr/>
        <p:txBody>
          <a:bodyPr>
            <a:normAutofit fontScale="92500" lnSpcReduction="10000"/>
          </a:bodyPr>
          <a:lstStyle/>
          <a:p>
            <a:pPr>
              <a:buNone/>
            </a:pPr>
            <a:r>
              <a:rPr lang="en-US" dirty="0">
                <a:solidFill>
                  <a:srgbClr val="000000"/>
                </a:solidFill>
                <a:effectLst/>
                <a:latin typeface="Helvetica Neue" panose="02000503000000020004" pitchFamily="2" charset="0"/>
              </a:rPr>
              <a:t>One of the most important leadership lessons I’ve leaned into through this project is the value of not knowing everything—and being okay with that. Early on, I realized I didn’t fully understand our phone system, and neither did our system administrator. Rather than let that stall the project or push us into a premature decision, I took it as an opportunity to learn together, to ask questions, and to lead through curiosity.</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That mindset was reinforced through conversations with my mentor and the other mentee in our cohort. We talked about how leadership isn’t about always having the answers, but about asking the right questions and creating space for others to do the same. That helped me trust my instincts and continue to model that vulnerability and persistence with my team.</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Reflecting on my 360 feedback also gave me confidence. I saw alignment between how I was trying to lead—collaboratively, strategically, and with intention—and how others were experiencing that. It was encouraging and validating during moments when the project felt uncertain.</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This experience reminded me that the right solution is better than the fast one—even if it means stepping outside of the “finish within 6 months” framing for the capstone. It’s more important to lead well than to check a box. I walk away from this phase of the project with more clarity, more humility, and more confidence that I’m growing into the kind of leader I want to be.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a:extLst>
              <a:ext uri="{FF2B5EF4-FFF2-40B4-BE49-F238E27FC236}">
                <a16:creationId xmlns:a16="http://schemas.microsoft.com/office/drawing/2014/main" id="{C2230493-9DB9-EE1D-1927-D9E841FC103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3670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60595-EFDA-1640-E1F3-9D4C71BC76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22E887-9A5D-E4B6-9D6E-1490AE04B05E}"/>
              </a:ext>
            </a:extLst>
          </p:cNvPr>
          <p:cNvSpPr>
            <a:spLocks noGrp="1" noRot="1" noChangeAspect="1"/>
          </p:cNvSpPr>
          <p:nvPr>
            <p:ph type="sldImg"/>
          </p:nvPr>
        </p:nvSpPr>
        <p:spPr>
          <a:xfrm>
            <a:off x="406400" y="696913"/>
            <a:ext cx="6197600" cy="3486150"/>
          </a:xfrm>
        </p:spPr>
      </p:sp>
      <p:sp>
        <p:nvSpPr>
          <p:cNvPr id="3" name="Notes Placeholder 2">
            <a:extLst>
              <a:ext uri="{FF2B5EF4-FFF2-40B4-BE49-F238E27FC236}">
                <a16:creationId xmlns:a16="http://schemas.microsoft.com/office/drawing/2014/main" id="{283E6961-DFEC-2312-F1B7-102D0C485BB6}"/>
              </a:ext>
            </a:extLst>
          </p:cNvPr>
          <p:cNvSpPr>
            <a:spLocks noGrp="1"/>
          </p:cNvSpPr>
          <p:nvPr>
            <p:ph type="body" idx="1"/>
          </p:nvPr>
        </p:nvSpPr>
        <p:spPr/>
        <p:txBody>
          <a:bodyPr>
            <a:normAutofit/>
          </a:bodyPr>
          <a:lstStyle/>
          <a:p>
            <a:pPr>
              <a:buNone/>
            </a:pPr>
            <a:r>
              <a:rPr lang="en-US" dirty="0">
                <a:solidFill>
                  <a:srgbClr val="000000"/>
                </a:solidFill>
                <a:effectLst/>
                <a:latin typeface="Helvetica Neue" panose="02000503000000020004" pitchFamily="2" charset="0"/>
              </a:rPr>
              <a:t>This project started as a phone system replacement—but it’s become much more than that.</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It reframed how I think about communication on our campus. It challenged me to lead through uncertainty. And it reminded me that good leadership isn’t about rushing to the finish line—it’s about creating clarity, empowering others, and making intentional decisions, even when the answers aren’t obvious.</a:t>
            </a:r>
          </a:p>
          <a:p>
            <a:pPr>
              <a:buNone/>
            </a:pPr>
            <a:br>
              <a:rPr lang="en-US" dirty="0">
                <a:solidFill>
                  <a:srgbClr val="000000"/>
                </a:solidFill>
                <a:effectLst/>
                <a:latin typeface="Helvetica Neue" panose="02000503000000020004" pitchFamily="2" charset="0"/>
              </a:rPr>
            </a:br>
            <a:r>
              <a:rPr lang="en-US" dirty="0">
                <a:solidFill>
                  <a:srgbClr val="000000"/>
                </a:solidFill>
                <a:effectLst/>
                <a:latin typeface="Helvetica Neue" panose="02000503000000020004" pitchFamily="2" charset="0"/>
              </a:rPr>
              <a:t>Through this process, I’ve learned to trust in slowing down. I’ve learned that transparency, humility, and persistence can carry a project a long way. And I’ve seen how thoughtful leadership creates space for better solutions—and better relationships.</a:t>
            </a:r>
          </a:p>
          <a:p>
            <a:pPr>
              <a:buNone/>
            </a:pPr>
            <a:br>
              <a:rPr lang="en-US">
                <a:solidFill>
                  <a:srgbClr val="000000"/>
                </a:solidFill>
                <a:effectLst/>
                <a:latin typeface="Helvetica Neue" panose="02000503000000020004" pitchFamily="2" charset="0"/>
              </a:rPr>
            </a:br>
            <a:r>
              <a:rPr lang="en-US">
                <a:solidFill>
                  <a:srgbClr val="000000"/>
                </a:solidFill>
                <a:effectLst/>
                <a:latin typeface="Helvetica Neue" panose="02000503000000020004" pitchFamily="2" charset="0"/>
              </a:rPr>
              <a:t>The </a:t>
            </a:r>
            <a:r>
              <a:rPr lang="en-US" dirty="0">
                <a:solidFill>
                  <a:srgbClr val="000000"/>
                </a:solidFill>
                <a:effectLst/>
                <a:latin typeface="Helvetica Neue" panose="02000503000000020004" pitchFamily="2" charset="0"/>
              </a:rPr>
              <a:t>next phase will build on this foundation. We’ll complete our analysis, continue engaging stakeholders, and develop a roadmap for the right long-term solution—whether that’s in 2026 or 2029.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a:extLst>
              <a:ext uri="{FF2B5EF4-FFF2-40B4-BE49-F238E27FC236}">
                <a16:creationId xmlns:a16="http://schemas.microsoft.com/office/drawing/2014/main" id="{1D0E8E66-EAAB-5907-0B3F-5821BC0D306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0931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97581C-DD5F-488F-A447-CF188CD9D603}" type="datetimeFigureOut">
              <a:rPr lang="en-US" smtClean="0"/>
              <a:t>5/7/25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216534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607325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75793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26837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97581C-DD5F-488F-A447-CF188CD9D603}" type="datetimeFigureOut">
              <a:rPr lang="en-US" smtClean="0"/>
              <a:t>5/7/25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42709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97581C-DD5F-488F-A447-CF188CD9D603}" type="datetimeFigureOut">
              <a:rPr lang="en-US" smtClean="0"/>
              <a:t>5/7/25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219697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97581C-DD5F-488F-A447-CF188CD9D603}" type="datetimeFigureOut">
              <a:rPr lang="en-US" smtClean="0"/>
              <a:t>5/7/25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83438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97581C-DD5F-488F-A447-CF188CD9D603}" type="datetimeFigureOut">
              <a:rPr lang="en-US" smtClean="0"/>
              <a:t>5/7/25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1298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581C-DD5F-488F-A447-CF188CD9D603}" type="datetimeFigureOut">
              <a:rPr lang="en-US" smtClean="0"/>
              <a:t>5/7/25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88054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7581C-DD5F-488F-A447-CF188CD9D603}" type="datetimeFigureOut">
              <a:rPr lang="en-US" smtClean="0"/>
              <a:t>5/7/25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861684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7581C-DD5F-488F-A447-CF188CD9D603}" type="datetimeFigureOut">
              <a:rPr lang="en-US" smtClean="0"/>
              <a:t>5/7/25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99635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581C-DD5F-488F-A447-CF188CD9D603}" type="datetimeFigureOut">
              <a:rPr lang="en-US" smtClean="0"/>
              <a:t>5/7/25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1563E-322C-433D-AA2F-A8B214287720}" type="slidenum">
              <a:rPr lang="en-US" smtClean="0"/>
              <a:t>‹#›</a:t>
            </a:fld>
            <a:endParaRPr lang="en-US"/>
          </a:p>
        </p:txBody>
      </p:sp>
    </p:spTree>
    <p:extLst>
      <p:ext uri="{BB962C8B-B14F-4D97-AF65-F5344CB8AC3E}">
        <p14:creationId xmlns:p14="http://schemas.microsoft.com/office/powerpoint/2010/main" val="277542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p:cNvSpPr>
            <a:spLocks noGrp="1" noRot="1" noMove="1" noResize="1" noEditPoints="1" noAdjustHandles="1" noChangeArrowheads="1" noChangeShapeType="1"/>
          </p:cNvSpPr>
          <p:nvPr>
            <p:ph type="title" idx="4294967295"/>
          </p:nvPr>
        </p:nvSpPr>
        <p:spPr>
          <a:xfrm>
            <a:off x="-2" y="1290918"/>
            <a:ext cx="12192001" cy="4531383"/>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sz="2400"/>
            </a:pPr>
            <a:r>
              <a:rPr kumimoji="0" lang="en-US" sz="4800" b="0" i="0" u="none" strike="noStrike" kern="1200" cap="none" spc="0" normalizeH="0" baseline="0" noProof="0" dirty="0">
                <a:ln>
                  <a:noFill/>
                </a:ln>
                <a:solidFill>
                  <a:schemeClr val="tx1"/>
                </a:solidFill>
                <a:effectLst/>
                <a:uLnTx/>
                <a:uFillTx/>
                <a:latin typeface="+mn-lt"/>
                <a:ea typeface="+mn-ea"/>
                <a:cs typeface="+mn-cs"/>
              </a:rPr>
              <a:t>Scot Beekman</a:t>
            </a:r>
            <a:br>
              <a:rPr kumimoji="0" lang="en-US" sz="4800" b="0" i="0" u="none" strike="noStrike" kern="1200" cap="none" spc="0" normalizeH="0" baseline="0" noProof="0" dirty="0">
                <a:ln>
                  <a:noFill/>
                </a:ln>
                <a:solidFill>
                  <a:schemeClr val="tx1"/>
                </a:solidFill>
                <a:effectLst/>
                <a:uLnTx/>
                <a:uFillTx/>
                <a:latin typeface="+mn-lt"/>
                <a:ea typeface="+mn-ea"/>
                <a:cs typeface="+mn-cs"/>
              </a:rPr>
            </a:br>
            <a:r>
              <a:rPr kumimoji="0" lang="en-US" sz="4000" b="0" i="0" u="none" strike="noStrike" kern="1200" cap="none" spc="0" normalizeH="0" baseline="0" noProof="0" dirty="0">
                <a:ln>
                  <a:noFill/>
                </a:ln>
                <a:solidFill>
                  <a:schemeClr val="tx1"/>
                </a:solidFill>
                <a:effectLst/>
                <a:uLnTx/>
                <a:uFillTx/>
                <a:latin typeface="+mn-lt"/>
                <a:ea typeface="+mn-ea"/>
                <a:cs typeface="+mn-cs"/>
              </a:rPr>
              <a:t>SUNY ITEC/Tompkins Cortland Community College</a:t>
            </a:r>
            <a:br>
              <a:rPr kumimoji="0" lang="en-US" sz="4000" b="0" i="0" u="none" strike="noStrike" kern="1200" cap="none" spc="0" normalizeH="0" baseline="0" noProof="0" dirty="0">
                <a:ln>
                  <a:noFill/>
                </a:ln>
                <a:solidFill>
                  <a:schemeClr val="tx1"/>
                </a:solidFill>
                <a:effectLst/>
                <a:uLnTx/>
                <a:uFillTx/>
                <a:latin typeface="+mn-lt"/>
                <a:ea typeface="+mn-ea"/>
                <a:cs typeface="+mn-cs"/>
              </a:rPr>
            </a:b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sz="4000"/>
            </a:pPr>
            <a:r>
              <a:rPr kumimoji="0" lang="en-US" sz="4800" b="0" i="0" u="none" strike="noStrike" kern="1200" cap="none" spc="0" normalizeH="0" baseline="0" noProof="0" dirty="0">
                <a:ln>
                  <a:noFill/>
                </a:ln>
                <a:solidFill>
                  <a:schemeClr val="tx1"/>
                </a:solidFill>
                <a:effectLst/>
                <a:uLnTx/>
                <a:uFillTx/>
                <a:latin typeface="+mn-lt"/>
                <a:ea typeface="+mn-ea"/>
                <a:cs typeface="+mn-cs"/>
              </a:rPr>
              <a:t>Modern Telephony Solution: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Unified Voice Selection &amp; Pilot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pic>
        <p:nvPicPr>
          <p:cNvPr id="2" name="Picture 1" descr="SAIL Logo"/>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82860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pic>
        <p:nvPicPr>
          <p:cNvPr id="4" name="Picture 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4C2049F2-2E10-05C5-F0FE-11268223B23C}"/>
              </a:ext>
            </a:extLst>
          </p:cNvPr>
          <p:cNvSpPr txBox="1">
            <a:spLocks noGrp="1" noRot="1" noMove="1" noResize="1" noEditPoints="1" noAdjustHandles="1" noChangeArrowheads="1" noChangeShapeType="1"/>
          </p:cNvSpPr>
          <p:nvPr/>
        </p:nvSpPr>
        <p:spPr>
          <a:xfrm>
            <a:off x="6096000" y="1343917"/>
            <a:ext cx="5878286" cy="2554545"/>
          </a:xfrm>
          <a:prstGeom prst="rect">
            <a:avLst/>
          </a:prstGeom>
          <a:noFill/>
        </p:spPr>
        <p:txBody>
          <a:bodyPr wrap="square">
            <a:spAutoFit/>
          </a:bodyPr>
          <a:lstStyle/>
          <a:p>
            <a:pPr>
              <a:defRPr sz="2000"/>
            </a:pPr>
            <a:r>
              <a:rPr lang="en-US" sz="2000" b="1" dirty="0">
                <a:solidFill>
                  <a:schemeClr val="tx1"/>
                </a:solidFill>
              </a:rPr>
              <a:t>The Opportunity</a:t>
            </a:r>
          </a:p>
          <a:p>
            <a:pPr marL="342900" indent="-342900">
              <a:buFont typeface="Arial" panose="020B0604020202020204" pitchFamily="34" charset="0"/>
              <a:buChar char="•"/>
              <a:defRPr sz="2000"/>
            </a:pPr>
            <a:r>
              <a:rPr lang="en-US" sz="2000">
                <a:solidFill>
                  <a:schemeClr val="tx1"/>
                </a:solidFill>
              </a:rPr>
              <a:t>Current system is functional</a:t>
            </a:r>
          </a:p>
          <a:p>
            <a:pPr marL="342900" indent="-342900">
              <a:buFont typeface="Arial" panose="020B0604020202020204" pitchFamily="34" charset="0"/>
              <a:buChar char="•"/>
              <a:defRPr sz="2000"/>
            </a:pPr>
            <a:r>
              <a:rPr lang="en-US" sz="2000" dirty="0">
                <a:solidFill>
                  <a:schemeClr val="tx1"/>
                </a:solidFill>
              </a:rPr>
              <a:t>Determine future state of campus communication</a:t>
            </a:r>
          </a:p>
          <a:p>
            <a:pPr marL="342900" indent="-342900">
              <a:buFont typeface="Arial" panose="020B0604020202020204" pitchFamily="34" charset="0"/>
              <a:buChar char="•"/>
              <a:defRPr sz="2000"/>
            </a:pPr>
            <a:r>
              <a:rPr lang="en-US" sz="2000" dirty="0">
                <a:solidFill>
                  <a:schemeClr val="tx1"/>
                </a:solidFill>
              </a:rPr>
              <a:t>Evaluate alternative solutions (AudioCodes)</a:t>
            </a:r>
          </a:p>
          <a:p>
            <a:pPr marL="342900" indent="-342900">
              <a:buFont typeface="Arial" panose="020B0604020202020204" pitchFamily="34" charset="0"/>
              <a:buChar char="•"/>
              <a:defRPr sz="2000"/>
            </a:pPr>
            <a:r>
              <a:rPr lang="en-US" sz="2000" dirty="0">
                <a:solidFill>
                  <a:schemeClr val="tx1"/>
                </a:solidFill>
              </a:rPr>
              <a:t>Evaluate opportunity to improve user experience</a:t>
            </a:r>
          </a:p>
          <a:p>
            <a:pPr marL="342900" indent="-342900">
              <a:buFont typeface="Arial" panose="020B0604020202020204" pitchFamily="34" charset="0"/>
              <a:buChar char="•"/>
              <a:defRPr sz="2000"/>
            </a:pPr>
            <a:r>
              <a:rPr lang="en-US" sz="2000" dirty="0">
                <a:solidFill>
                  <a:schemeClr val="tx1"/>
                </a:solidFill>
              </a:rPr>
              <a:t>Support </a:t>
            </a:r>
            <a:r>
              <a:rPr lang="en-US" sz="2000" dirty="0"/>
              <a:t>I</a:t>
            </a:r>
            <a:r>
              <a:rPr lang="en-US" sz="2000" dirty="0">
                <a:solidFill>
                  <a:schemeClr val="tx1"/>
                </a:solidFill>
              </a:rPr>
              <a:t>nstitutional and System digital transformation goals</a:t>
            </a:r>
          </a:p>
          <a:p>
            <a:pPr marL="342900" indent="-342900">
              <a:buFont typeface="Arial" panose="020B0604020202020204" pitchFamily="34" charset="0"/>
              <a:buChar char="•"/>
              <a:defRPr sz="2000"/>
            </a:pPr>
            <a:r>
              <a:rPr lang="en-US" sz="2000" dirty="0">
                <a:solidFill>
                  <a:schemeClr val="tx1"/>
                </a:solidFill>
              </a:rPr>
              <a:t>Enhance communication and workflow</a:t>
            </a:r>
            <a:endParaRPr lang="en-US" sz="2000" dirty="0"/>
          </a:p>
        </p:txBody>
      </p:sp>
      <p:sp>
        <p:nvSpPr>
          <p:cNvPr id="5" name="Rectangle 4"/>
          <p:cNvSpPr>
            <a:spLocks noGrp="1" noRot="1" noMove="1" noResize="1" noEditPoints="1" noAdjustHandles="1" noChangeArrowheads="1" noChangeShapeType="1"/>
          </p:cNvSpPr>
          <p:nvPr/>
        </p:nvSpPr>
        <p:spPr>
          <a:xfrm>
            <a:off x="-2" y="1290918"/>
            <a:ext cx="6096002" cy="48579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defRPr sz="2000"/>
            </a:pPr>
            <a:r>
              <a:rPr lang="en-US" sz="2000" b="1" dirty="0">
                <a:solidFill>
                  <a:schemeClr val="tx1"/>
                </a:solidFill>
              </a:rPr>
              <a:t>The Challenge</a:t>
            </a:r>
          </a:p>
          <a:p>
            <a:pPr marL="342900" indent="-342900">
              <a:buFont typeface="Arial" panose="020B0604020202020204" pitchFamily="34" charset="0"/>
              <a:buChar char="•"/>
              <a:defRPr sz="2000"/>
            </a:pPr>
            <a:r>
              <a:rPr lang="en-US" sz="2000" dirty="0">
                <a:solidFill>
                  <a:schemeClr val="tx1"/>
                </a:solidFill>
              </a:rPr>
              <a:t>Q2 2024 the vendor announced end-of-life as December 2025, must move quickly</a:t>
            </a:r>
          </a:p>
          <a:p>
            <a:pPr marL="342900" indent="-342900">
              <a:buFont typeface="Arial" panose="020B0604020202020204" pitchFamily="34" charset="0"/>
              <a:buChar char="•"/>
              <a:defRPr sz="2000"/>
            </a:pPr>
            <a:r>
              <a:rPr lang="en-US" sz="2000" dirty="0">
                <a:solidFill>
                  <a:schemeClr val="tx1"/>
                </a:solidFill>
              </a:rPr>
              <a:t>Proposed $100K reinvestment in legacy system</a:t>
            </a:r>
          </a:p>
          <a:p>
            <a:pPr>
              <a:defRPr sz="2000"/>
            </a:pPr>
            <a:endParaRPr lang="en-US" sz="2000" dirty="0">
              <a:solidFill>
                <a:schemeClr val="tx1"/>
              </a:solidFill>
            </a:endParaRPr>
          </a:p>
          <a:p>
            <a:pPr>
              <a:defRPr sz="2000"/>
            </a:pPr>
            <a:r>
              <a:rPr lang="en-US" sz="2000" b="1" dirty="0">
                <a:solidFill>
                  <a:schemeClr val="tx1"/>
                </a:solidFill>
              </a:rPr>
              <a:t>The Initial Plan (The Easy Button)</a:t>
            </a:r>
          </a:p>
          <a:p>
            <a:pPr marL="285750" indent="-285750">
              <a:buFont typeface="Arial" panose="020B0604020202020204" pitchFamily="34" charset="0"/>
              <a:buChar char="•"/>
              <a:defRPr sz="2000"/>
            </a:pPr>
            <a:r>
              <a:rPr lang="en-US" sz="2000" dirty="0">
                <a:solidFill>
                  <a:schemeClr val="tx1"/>
                </a:solidFill>
              </a:rPr>
              <a:t>Obtain funding</a:t>
            </a:r>
          </a:p>
          <a:p>
            <a:pPr marL="285750" indent="-285750">
              <a:buFont typeface="Arial" panose="020B0604020202020204" pitchFamily="34" charset="0"/>
              <a:buChar char="•"/>
              <a:defRPr sz="2000"/>
            </a:pPr>
            <a:r>
              <a:rPr lang="en-US" sz="2000" dirty="0">
                <a:solidFill>
                  <a:schemeClr val="tx1"/>
                </a:solidFill>
              </a:rPr>
              <a:t>Procurement</a:t>
            </a:r>
          </a:p>
          <a:p>
            <a:pPr marL="285750" indent="-285750">
              <a:buFont typeface="Arial" panose="020B0604020202020204" pitchFamily="34" charset="0"/>
              <a:buChar char="•"/>
              <a:defRPr sz="2000"/>
            </a:pPr>
            <a:r>
              <a:rPr lang="en-US" sz="2000" dirty="0">
                <a:solidFill>
                  <a:schemeClr val="tx1"/>
                </a:solidFill>
              </a:rPr>
              <a:t>Rollout completed by 12/31/2025</a:t>
            </a:r>
          </a:p>
          <a:p>
            <a:pPr>
              <a:defRPr sz="2000"/>
            </a:pPr>
            <a:endParaRPr lang="en-US" sz="2000" dirty="0">
              <a:solidFill>
                <a:schemeClr val="tx1"/>
              </a:solidFill>
            </a:endParaRPr>
          </a:p>
        </p:txBody>
      </p:sp>
      <p:sp>
        <p:nvSpPr>
          <p:cNvPr id="6" name="Title 5">
            <a:extLst>
              <a:ext uri="{FF2B5EF4-FFF2-40B4-BE49-F238E27FC236}">
                <a16:creationId xmlns:a16="http://schemas.microsoft.com/office/drawing/2014/main" id="{7776D9B4-FB72-3E85-0134-E5486D8773A9}"/>
              </a:ext>
            </a:extLst>
          </p:cNvPr>
          <p:cNvSpPr txBox="1">
            <a:spLocks noGrp="1" noRot="1" noMove="1" noResize="1" noEditPoints="1" noAdjustHandles="1" noChangeArrowheads="1" noChangeShapeType="1"/>
          </p:cNvSpPr>
          <p:nvPr>
            <p:ph type="title" idx="4294967295"/>
          </p:nvPr>
        </p:nvSpPr>
        <p:spPr>
          <a:xfrm>
            <a:off x="361364" y="379571"/>
            <a:ext cx="11469268"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a:pPr>
            <a:r>
              <a:rPr kumimoji="0" lang="en-US" sz="3200" b="0" i="0" u="none" strike="noStrike" kern="1200" cap="none" spc="0" normalizeH="0" baseline="0" noProof="0" dirty="0">
                <a:ln>
                  <a:noFill/>
                </a:ln>
                <a:solidFill>
                  <a:schemeClr val="bg1"/>
                </a:solidFill>
                <a:effectLst/>
                <a:uLnTx/>
                <a:uFillTx/>
                <a:latin typeface="+mn-lt"/>
                <a:ea typeface="+mn-ea"/>
                <a:cs typeface="+mn-cs"/>
              </a:rPr>
              <a:t>Modern Telephony Solution: Unified Voice Selection &amp; Pilot</a:t>
            </a:r>
          </a:p>
        </p:txBody>
      </p:sp>
    </p:spTree>
    <p:extLst>
      <p:ext uri="{BB962C8B-B14F-4D97-AF65-F5344CB8AC3E}">
        <p14:creationId xmlns:p14="http://schemas.microsoft.com/office/powerpoint/2010/main" val="673903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pic>
        <p:nvPicPr>
          <p:cNvPr id="4" name="Picture 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Rectangle 4"/>
          <p:cNvSpPr>
            <a:spLocks noGrp="1" noRot="1" noMove="1" noResize="1" noEditPoints="1" noAdjustHandles="1" noChangeArrowheads="1" noChangeShapeType="1"/>
          </p:cNvSpPr>
          <p:nvPr/>
        </p:nvSpPr>
        <p:spPr>
          <a:xfrm>
            <a:off x="1317037" y="2096086"/>
            <a:ext cx="10874961" cy="405278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defRPr sz="2000"/>
            </a:pPr>
            <a:r>
              <a:rPr lang="en-US" sz="2000" b="1" dirty="0">
                <a:solidFill>
                  <a:schemeClr val="tx1"/>
                </a:solidFill>
              </a:rPr>
              <a:t>Executive Sponsorship</a:t>
            </a:r>
          </a:p>
          <a:p>
            <a:pPr marL="342900" indent="-342900">
              <a:buFont typeface="Arial" panose="020B0604020202020204" pitchFamily="34" charset="0"/>
              <a:buChar char="•"/>
              <a:defRPr sz="2000"/>
            </a:pPr>
            <a:r>
              <a:rPr lang="en-US" sz="2000" dirty="0">
                <a:solidFill>
                  <a:schemeClr val="tx1"/>
                </a:solidFill>
              </a:rPr>
              <a:t>CIO-led project</a:t>
            </a:r>
          </a:p>
          <a:p>
            <a:pPr marL="342900" indent="-342900">
              <a:buFont typeface="Arial" panose="020B0604020202020204" pitchFamily="34" charset="0"/>
              <a:buChar char="•"/>
              <a:defRPr sz="2000"/>
            </a:pPr>
            <a:r>
              <a:rPr lang="en-US" sz="2000" dirty="0">
                <a:solidFill>
                  <a:schemeClr val="tx1"/>
                </a:solidFill>
              </a:rPr>
              <a:t>Ensure resourcing and accountability</a:t>
            </a:r>
          </a:p>
          <a:p>
            <a:pPr>
              <a:defRPr sz="2000"/>
            </a:pPr>
            <a:r>
              <a:rPr lang="en-US" sz="2000" b="1" dirty="0">
                <a:solidFill>
                  <a:schemeClr val="tx1"/>
                </a:solidFill>
              </a:rPr>
              <a:t>Steering Committee</a:t>
            </a:r>
          </a:p>
          <a:p>
            <a:pPr marL="342900" indent="-342900">
              <a:buFont typeface="Arial" panose="020B0604020202020204" pitchFamily="34" charset="0"/>
              <a:buChar char="•"/>
              <a:defRPr sz="2000"/>
            </a:pPr>
            <a:r>
              <a:rPr lang="en-US" sz="2000" b="1" dirty="0">
                <a:solidFill>
                  <a:schemeClr val="tx1"/>
                </a:solidFill>
              </a:rPr>
              <a:t>Executive Council, Campus Technology, Finance, and Facilities</a:t>
            </a:r>
          </a:p>
          <a:p>
            <a:pPr marL="800100" lvl="1" indent="-342900">
              <a:buFont typeface="Arial" panose="020B0604020202020204" pitchFamily="34" charset="0"/>
              <a:buChar char="•"/>
              <a:defRPr sz="2000"/>
            </a:pPr>
            <a:r>
              <a:rPr lang="en-US" sz="2000" dirty="0">
                <a:solidFill>
                  <a:schemeClr val="tx1"/>
                </a:solidFill>
              </a:rPr>
              <a:t>Guide vision, capture feedback, champion adoption</a:t>
            </a:r>
          </a:p>
          <a:p>
            <a:pPr marL="342900" indent="-342900">
              <a:buFont typeface="Arial" panose="020B0604020202020204" pitchFamily="34" charset="0"/>
              <a:buChar char="•"/>
              <a:defRPr sz="2000"/>
            </a:pPr>
            <a:r>
              <a:rPr lang="en-US" sz="2000" b="1" dirty="0">
                <a:solidFill>
                  <a:schemeClr val="tx1"/>
                </a:solidFill>
              </a:rPr>
              <a:t>Systems administrators and telecom specialists</a:t>
            </a:r>
          </a:p>
          <a:p>
            <a:pPr marL="800100" lvl="1" indent="-342900">
              <a:buFont typeface="Arial" panose="020B0604020202020204" pitchFamily="34" charset="0"/>
              <a:buChar char="•"/>
              <a:defRPr sz="2000"/>
            </a:pPr>
            <a:r>
              <a:rPr lang="en-US" sz="2000" dirty="0">
                <a:solidFill>
                  <a:schemeClr val="tx1"/>
                </a:solidFill>
              </a:rPr>
              <a:t>Ensure network/security alignment and technical feasibility</a:t>
            </a:r>
          </a:p>
        </p:txBody>
      </p:sp>
      <p:sp>
        <p:nvSpPr>
          <p:cNvPr id="6" name="Title 5">
            <a:extLst>
              <a:ext uri="{FF2B5EF4-FFF2-40B4-BE49-F238E27FC236}">
                <a16:creationId xmlns:a16="http://schemas.microsoft.com/office/drawing/2014/main" id="{987C0BFB-4709-BBB8-3A7F-5919CFB571A7}"/>
              </a:ext>
            </a:extLst>
          </p:cNvPr>
          <p:cNvSpPr txBox="1">
            <a:spLocks noGrp="1" noRot="1" noMove="1" noResize="1" noEditPoints="1" noAdjustHandles="1" noChangeArrowheads="1" noChangeShapeType="1"/>
          </p:cNvSpPr>
          <p:nvPr>
            <p:ph type="title" idx="4294967295"/>
          </p:nvPr>
        </p:nvSpPr>
        <p:spPr>
          <a:xfrm>
            <a:off x="217714" y="1404128"/>
            <a:ext cx="1175657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a:pPr>
            <a:r>
              <a:rPr kumimoji="0" lang="en-US" sz="3200" b="0" i="0" u="none" strike="noStrike" kern="1200" cap="none" spc="0" normalizeH="0" baseline="0" noProof="0" dirty="0">
                <a:ln>
                  <a:noFill/>
                </a:ln>
                <a:solidFill>
                  <a:schemeClr val="tx1"/>
                </a:solidFill>
                <a:effectLst/>
                <a:uLnTx/>
                <a:uFillTx/>
                <a:latin typeface="+mn-lt"/>
                <a:ea typeface="+mn-ea"/>
                <a:cs typeface="+mn-cs"/>
              </a:rPr>
              <a:t>Project Team &amp; Stakeholder Engagement</a:t>
            </a:r>
          </a:p>
        </p:txBody>
      </p:sp>
      <p:sp>
        <p:nvSpPr>
          <p:cNvPr id="13" name="TextBox 12">
            <a:extLst>
              <a:ext uri="{FF2B5EF4-FFF2-40B4-BE49-F238E27FC236}">
                <a16:creationId xmlns:a16="http://schemas.microsoft.com/office/drawing/2014/main" id="{09867F80-0165-74B7-6349-00ABB4F454AF}"/>
              </a:ext>
            </a:extLst>
          </p:cNvPr>
          <p:cNvSpPr txBox="1">
            <a:spLocks noGrp="1" noRot="1" noMove="1" noResize="1" noEditPoints="1" noAdjustHandles="1" noChangeArrowheads="1" noChangeShapeType="1"/>
          </p:cNvSpPr>
          <p:nvPr/>
        </p:nvSpPr>
        <p:spPr>
          <a:xfrm>
            <a:off x="361364" y="379571"/>
            <a:ext cx="11469268" cy="584775"/>
          </a:xfrm>
          <a:prstGeom prst="rect">
            <a:avLst/>
          </a:prstGeom>
          <a:noFill/>
        </p:spPr>
        <p:txBody>
          <a:bodyPr wrap="square">
            <a:spAutoFit/>
          </a:bodyPr>
          <a:lstStyle/>
          <a:p>
            <a:pPr algn="ctr">
              <a:defRPr sz="3200"/>
            </a:pPr>
            <a:r>
              <a:rPr lang="en-US" dirty="0">
                <a:solidFill>
                  <a:schemeClr val="bg1"/>
                </a:solidFill>
              </a:rPr>
              <a:t>Modern Telephony Solution: Unified Voice Selection &amp; Pilot</a:t>
            </a:r>
          </a:p>
        </p:txBody>
      </p:sp>
    </p:spTree>
    <p:extLst>
      <p:ext uri="{BB962C8B-B14F-4D97-AF65-F5344CB8AC3E}">
        <p14:creationId xmlns:p14="http://schemas.microsoft.com/office/powerpoint/2010/main" val="286312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pic>
        <p:nvPicPr>
          <p:cNvPr id="2" name="Picture 1">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11" name="TextBox 10">
            <a:extLst>
              <a:ext uri="{FF2B5EF4-FFF2-40B4-BE49-F238E27FC236}">
                <a16:creationId xmlns:a16="http://schemas.microsoft.com/office/drawing/2014/main" id="{3CB36AA6-1944-A60B-24FB-FD50A15880AB}"/>
              </a:ext>
            </a:extLst>
          </p:cNvPr>
          <p:cNvSpPr txBox="1">
            <a:spLocks noGrp="1" noRot="1" noMove="1" noResize="1" noEditPoints="1" noAdjustHandles="1" noChangeArrowheads="1" noChangeShapeType="1"/>
          </p:cNvSpPr>
          <p:nvPr/>
        </p:nvSpPr>
        <p:spPr>
          <a:xfrm>
            <a:off x="1317037" y="1900621"/>
            <a:ext cx="10694278" cy="3785652"/>
          </a:xfrm>
          <a:prstGeom prst="rect">
            <a:avLst/>
          </a:prstGeom>
          <a:noFill/>
        </p:spPr>
        <p:txBody>
          <a:bodyPr wrap="square">
            <a:spAutoFit/>
          </a:bodyPr>
          <a:lstStyle/>
          <a:p>
            <a:pPr>
              <a:defRPr sz="2000"/>
            </a:pPr>
            <a:r>
              <a:rPr lang="en-US" b="1" dirty="0"/>
              <a:t>User Needs vs Perceptions</a:t>
            </a:r>
          </a:p>
          <a:p>
            <a:pPr marL="342900" indent="-342900">
              <a:buFont typeface="Arial" panose="020B0604020202020204" pitchFamily="34" charset="0"/>
              <a:buChar char="•"/>
              <a:defRPr sz="2000"/>
            </a:pPr>
            <a:r>
              <a:rPr lang="en-US" dirty="0"/>
              <a:t>Range of attitudes from “why do we need phones?” to critical dependencies</a:t>
            </a:r>
          </a:p>
          <a:p>
            <a:pPr marL="342900" indent="-342900">
              <a:buFont typeface="Arial" panose="020B0604020202020204" pitchFamily="34" charset="0"/>
              <a:buChar char="•"/>
              <a:defRPr sz="2000"/>
            </a:pPr>
            <a:r>
              <a:rPr lang="en-US" dirty="0"/>
              <a:t>Minimal direct user demand for new features like Teams Voice</a:t>
            </a:r>
          </a:p>
          <a:p>
            <a:pPr>
              <a:defRPr sz="2000"/>
            </a:pPr>
            <a:r>
              <a:rPr lang="en-US" b="1" dirty="0"/>
              <a:t>Internal Capacity &amp; Confidence</a:t>
            </a:r>
          </a:p>
          <a:p>
            <a:pPr marL="342900" indent="-342900">
              <a:buFont typeface="Arial" panose="020B0604020202020204" pitchFamily="34" charset="0"/>
              <a:buChar char="•"/>
              <a:defRPr sz="2000"/>
            </a:pPr>
            <a:r>
              <a:rPr lang="en-US" dirty="0"/>
              <a:t>Campus Technology staff inherited the system with limited telephony background</a:t>
            </a:r>
          </a:p>
          <a:p>
            <a:pPr marL="342900" indent="-342900">
              <a:buFont typeface="Arial" panose="020B0604020202020204" pitchFamily="34" charset="0"/>
              <a:buChar char="•"/>
              <a:defRPr sz="2000"/>
            </a:pPr>
            <a:r>
              <a:rPr lang="en-US" dirty="0"/>
              <a:t>We needed to understand the current system before picking a new one</a:t>
            </a:r>
          </a:p>
          <a:p>
            <a:pPr>
              <a:defRPr sz="2000"/>
            </a:pPr>
            <a:r>
              <a:rPr lang="en-US" b="1" dirty="0"/>
              <a:t>External Pressure &amp; Governance</a:t>
            </a:r>
          </a:p>
          <a:p>
            <a:pPr marL="342900" indent="-342900">
              <a:buFont typeface="Arial" panose="020B0604020202020204" pitchFamily="34" charset="0"/>
              <a:buChar char="•"/>
              <a:defRPr sz="2000"/>
            </a:pPr>
            <a:r>
              <a:rPr lang="en-US" dirty="0"/>
              <a:t>SUNY recommended Teams Voice/AudioCodes </a:t>
            </a:r>
          </a:p>
          <a:p>
            <a:pPr marL="342900" indent="-342900">
              <a:buFont typeface="Arial" panose="020B0604020202020204" pitchFamily="34" charset="0"/>
              <a:buChar char="•"/>
              <a:defRPr sz="2000"/>
            </a:pPr>
            <a:r>
              <a:rPr lang="en-US" dirty="0"/>
              <a:t>Balance campus needs with System recommendations</a:t>
            </a:r>
          </a:p>
          <a:p>
            <a:pPr>
              <a:defRPr sz="2000"/>
            </a:pPr>
            <a:r>
              <a:rPr lang="en-US" b="1" dirty="0"/>
              <a:t>Competing Projects &amp; Constraints</a:t>
            </a:r>
          </a:p>
          <a:p>
            <a:pPr marL="342900" indent="-342900">
              <a:buFont typeface="Arial" panose="020B0604020202020204" pitchFamily="34" charset="0"/>
              <a:buChar char="•"/>
              <a:defRPr sz="2000"/>
            </a:pPr>
            <a:r>
              <a:rPr lang="en-US" dirty="0"/>
              <a:t>Major ERP migration, Middle States </a:t>
            </a:r>
            <a:r>
              <a:rPr lang="en-US" dirty="0" err="1"/>
              <a:t>Accredidation</a:t>
            </a:r>
            <a:endParaRPr lang="en-US" dirty="0"/>
          </a:p>
          <a:p>
            <a:pPr marL="342900" indent="-342900">
              <a:buFont typeface="Arial" panose="020B0604020202020204" pitchFamily="34" charset="0"/>
              <a:buChar char="•"/>
              <a:defRPr sz="2000"/>
            </a:pPr>
            <a:r>
              <a:rPr lang="en-US" dirty="0"/>
              <a:t>Careful coordination of timing, resources, and fiscal planning</a:t>
            </a:r>
          </a:p>
        </p:txBody>
      </p:sp>
      <p:sp>
        <p:nvSpPr>
          <p:cNvPr id="7" name="Title 6">
            <a:extLst>
              <a:ext uri="{FF2B5EF4-FFF2-40B4-BE49-F238E27FC236}">
                <a16:creationId xmlns:a16="http://schemas.microsoft.com/office/drawing/2014/main" id="{276A3993-A9CF-0134-4E0C-42F452692032}"/>
              </a:ext>
            </a:extLst>
          </p:cNvPr>
          <p:cNvSpPr txBox="1">
            <a:spLocks noGrp="1" noRot="1" noMove="1" noResize="1" noEditPoints="1" noAdjustHandles="1" noChangeArrowheads="1" noChangeShapeType="1"/>
          </p:cNvSpPr>
          <p:nvPr>
            <p:ph type="title" idx="4294967295"/>
          </p:nvPr>
        </p:nvSpPr>
        <p:spPr>
          <a:xfrm>
            <a:off x="98474" y="1355123"/>
            <a:ext cx="11875812"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a:pPr>
            <a:r>
              <a:rPr kumimoji="0" lang="en-US" sz="3200" b="0" i="0" u="none" strike="noStrike" kern="1200" cap="none" spc="0" normalizeH="0" baseline="0" noProof="0" dirty="0">
                <a:ln>
                  <a:noFill/>
                </a:ln>
                <a:solidFill>
                  <a:schemeClr val="tx1"/>
                </a:solidFill>
                <a:effectLst/>
                <a:uLnTx/>
                <a:uFillTx/>
                <a:latin typeface="+mn-lt"/>
                <a:ea typeface="+mn-ea"/>
                <a:cs typeface="+mn-cs"/>
              </a:rPr>
              <a:t>Navigating Complexity &amp; Constraints</a:t>
            </a:r>
          </a:p>
        </p:txBody>
      </p:sp>
      <p:sp>
        <p:nvSpPr>
          <p:cNvPr id="6" name="TextBox 5">
            <a:extLst>
              <a:ext uri="{FF2B5EF4-FFF2-40B4-BE49-F238E27FC236}">
                <a16:creationId xmlns:a16="http://schemas.microsoft.com/office/drawing/2014/main" id="{E67D9230-1FD5-AB0F-9245-74B41185C2FD}"/>
              </a:ext>
            </a:extLst>
          </p:cNvPr>
          <p:cNvSpPr txBox="1">
            <a:spLocks noGrp="1" noRot="1" noMove="1" noResize="1" noEditPoints="1" noAdjustHandles="1" noChangeArrowheads="1" noChangeShapeType="1"/>
          </p:cNvSpPr>
          <p:nvPr/>
        </p:nvSpPr>
        <p:spPr>
          <a:xfrm>
            <a:off x="361364" y="379571"/>
            <a:ext cx="11469268" cy="584775"/>
          </a:xfrm>
          <a:prstGeom prst="rect">
            <a:avLst/>
          </a:prstGeom>
          <a:noFill/>
        </p:spPr>
        <p:txBody>
          <a:bodyPr wrap="square">
            <a:spAutoFit/>
          </a:bodyPr>
          <a:lstStyle/>
          <a:p>
            <a:pPr algn="ctr">
              <a:defRPr sz="3200"/>
            </a:pPr>
            <a:r>
              <a:rPr lang="en-US" dirty="0">
                <a:solidFill>
                  <a:schemeClr val="bg1"/>
                </a:solidFill>
              </a:rPr>
              <a:t>Modern Telephony Solution: Unified Voice Selection &amp; Pilot</a:t>
            </a:r>
          </a:p>
        </p:txBody>
      </p:sp>
    </p:spTree>
    <p:extLst>
      <p:ext uri="{BB962C8B-B14F-4D97-AF65-F5344CB8AC3E}">
        <p14:creationId xmlns:p14="http://schemas.microsoft.com/office/powerpoint/2010/main" val="2004672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B6395-683A-9AFF-204B-F45003EA410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85ADBD6-7A8D-9F8D-249F-A500416048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8516" y="0"/>
            <a:ext cx="12192000" cy="6858000"/>
          </a:xfrm>
          <a:prstGeom prst="rect">
            <a:avLst/>
          </a:prstGeom>
        </p:spPr>
      </p:pic>
      <p:pic>
        <p:nvPicPr>
          <p:cNvPr id="2" name="Picture 1">
            <a:extLst>
              <a:ext uri="{FF2B5EF4-FFF2-40B4-BE49-F238E27FC236}">
                <a16:creationId xmlns:a16="http://schemas.microsoft.com/office/drawing/2014/main" id="{758E7515-C1AE-120B-BB09-8BAB8041C12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11" name="TextBox 10">
            <a:extLst>
              <a:ext uri="{FF2B5EF4-FFF2-40B4-BE49-F238E27FC236}">
                <a16:creationId xmlns:a16="http://schemas.microsoft.com/office/drawing/2014/main" id="{F46ED3D9-87C5-D3EC-F043-F1F7AE72DA63}"/>
              </a:ext>
            </a:extLst>
          </p:cNvPr>
          <p:cNvSpPr txBox="1">
            <a:spLocks noGrp="1" noRot="1" noMove="1" noResize="1" noEditPoints="1" noAdjustHandles="1" noChangeArrowheads="1" noChangeShapeType="1"/>
          </p:cNvSpPr>
          <p:nvPr/>
        </p:nvSpPr>
        <p:spPr>
          <a:xfrm>
            <a:off x="1317037" y="1900621"/>
            <a:ext cx="10694278" cy="3477875"/>
          </a:xfrm>
          <a:prstGeom prst="rect">
            <a:avLst/>
          </a:prstGeom>
          <a:noFill/>
        </p:spPr>
        <p:txBody>
          <a:bodyPr wrap="square">
            <a:spAutoFit/>
          </a:bodyPr>
          <a:lstStyle/>
          <a:p>
            <a:pPr>
              <a:defRPr sz="2000"/>
            </a:pPr>
            <a:r>
              <a:rPr lang="en-US" b="1" dirty="0"/>
              <a:t>Phase 1 - Q1 2025</a:t>
            </a:r>
          </a:p>
          <a:p>
            <a:pPr>
              <a:defRPr sz="2000"/>
            </a:pPr>
            <a:r>
              <a:rPr lang="en-US" dirty="0"/>
              <a:t>Discovery – Learn current system, analyze usage, define reality, discover pain points</a:t>
            </a:r>
          </a:p>
          <a:p>
            <a:pPr>
              <a:defRPr sz="2000"/>
            </a:pPr>
            <a:endParaRPr lang="en-US" dirty="0"/>
          </a:p>
          <a:p>
            <a:pPr>
              <a:defRPr sz="2000"/>
            </a:pPr>
            <a:r>
              <a:rPr lang="en-US" b="1" dirty="0"/>
              <a:t>Phase 2  - Q2 2025</a:t>
            </a:r>
          </a:p>
          <a:p>
            <a:pPr>
              <a:defRPr sz="2000"/>
            </a:pPr>
            <a:r>
              <a:rPr lang="en-US" dirty="0"/>
              <a:t>Clarify Path – Needs analysis, explore modern telephony</a:t>
            </a:r>
          </a:p>
          <a:p>
            <a:pPr>
              <a:defRPr sz="2000"/>
            </a:pPr>
            <a:endParaRPr lang="en-US" dirty="0"/>
          </a:p>
          <a:p>
            <a:pPr>
              <a:defRPr sz="2000"/>
            </a:pPr>
            <a:r>
              <a:rPr lang="en-US" b="1" dirty="0"/>
              <a:t>Phase 3 - Q3 2025</a:t>
            </a:r>
          </a:p>
          <a:p>
            <a:pPr>
              <a:defRPr sz="2000"/>
            </a:pPr>
            <a:r>
              <a:rPr lang="en-US" dirty="0"/>
              <a:t>Procurement – RFP, evaluation, purchase solution</a:t>
            </a:r>
          </a:p>
          <a:p>
            <a:pPr>
              <a:defRPr sz="2000"/>
            </a:pPr>
            <a:endParaRPr lang="en-US" dirty="0"/>
          </a:p>
          <a:p>
            <a:pPr>
              <a:defRPr sz="2000"/>
            </a:pPr>
            <a:r>
              <a:rPr lang="en-US" b="1" dirty="0"/>
              <a:t>Phase 4 - Q4 2025</a:t>
            </a:r>
          </a:p>
          <a:p>
            <a:pPr>
              <a:defRPr sz="2000"/>
            </a:pPr>
            <a:r>
              <a:rPr lang="en-US" dirty="0"/>
              <a:t>Project planning for implementation</a:t>
            </a:r>
          </a:p>
        </p:txBody>
      </p:sp>
      <p:sp>
        <p:nvSpPr>
          <p:cNvPr id="3" name="Title 2">
            <a:extLst>
              <a:ext uri="{FF2B5EF4-FFF2-40B4-BE49-F238E27FC236}">
                <a16:creationId xmlns:a16="http://schemas.microsoft.com/office/drawing/2014/main" id="{0C69369D-90BE-ADC8-A7FE-E08FBBF6FFED}"/>
              </a:ext>
            </a:extLst>
          </p:cNvPr>
          <p:cNvSpPr txBox="1">
            <a:spLocks noGrp="1" noRot="1" noMove="1" noResize="1" noEditPoints="1" noAdjustHandles="1" noChangeArrowheads="1" noChangeShapeType="1"/>
          </p:cNvSpPr>
          <p:nvPr>
            <p:ph type="title" idx="4294967295"/>
          </p:nvPr>
        </p:nvSpPr>
        <p:spPr>
          <a:xfrm>
            <a:off x="180684" y="1328276"/>
            <a:ext cx="1179360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a:pPr>
            <a:r>
              <a:rPr kumimoji="0" lang="en-US" sz="3200" b="0" i="0" u="none" strike="noStrike" kern="1200" cap="none" spc="0" normalizeH="0" baseline="0" noProof="0" dirty="0">
                <a:ln>
                  <a:noFill/>
                </a:ln>
                <a:solidFill>
                  <a:schemeClr val="tx1"/>
                </a:solidFill>
                <a:effectLst/>
                <a:uLnTx/>
                <a:uFillTx/>
                <a:latin typeface="+mn-lt"/>
                <a:ea typeface="+mn-ea"/>
                <a:cs typeface="+mn-cs"/>
              </a:rPr>
              <a:t>Slowing Down, Refining the Plan: Data Driven Decisions</a:t>
            </a:r>
          </a:p>
        </p:txBody>
      </p:sp>
      <p:sp>
        <p:nvSpPr>
          <p:cNvPr id="6" name="TextBox 5">
            <a:extLst>
              <a:ext uri="{FF2B5EF4-FFF2-40B4-BE49-F238E27FC236}">
                <a16:creationId xmlns:a16="http://schemas.microsoft.com/office/drawing/2014/main" id="{10E64802-DC99-CF81-F036-30FD37C749F8}"/>
              </a:ext>
            </a:extLst>
          </p:cNvPr>
          <p:cNvSpPr txBox="1">
            <a:spLocks noGrp="1" noRot="1" noMove="1" noResize="1" noEditPoints="1" noAdjustHandles="1" noChangeArrowheads="1" noChangeShapeType="1"/>
          </p:cNvSpPr>
          <p:nvPr/>
        </p:nvSpPr>
        <p:spPr>
          <a:xfrm>
            <a:off x="361364" y="379571"/>
            <a:ext cx="11469268" cy="584775"/>
          </a:xfrm>
          <a:prstGeom prst="rect">
            <a:avLst/>
          </a:prstGeom>
          <a:noFill/>
        </p:spPr>
        <p:txBody>
          <a:bodyPr wrap="square">
            <a:spAutoFit/>
          </a:bodyPr>
          <a:lstStyle/>
          <a:p>
            <a:pPr algn="ctr">
              <a:defRPr sz="3200"/>
            </a:pPr>
            <a:r>
              <a:rPr lang="en-US" dirty="0">
                <a:solidFill>
                  <a:schemeClr val="bg1"/>
                </a:solidFill>
              </a:rPr>
              <a:t>Modern Telephony Solution: Unified Voice Selection &amp; Pilot</a:t>
            </a:r>
          </a:p>
        </p:txBody>
      </p:sp>
    </p:spTree>
    <p:extLst>
      <p:ext uri="{BB962C8B-B14F-4D97-AF65-F5344CB8AC3E}">
        <p14:creationId xmlns:p14="http://schemas.microsoft.com/office/powerpoint/2010/main" val="2837891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43689-AB06-610B-7BEC-CF80AB9867E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E5BF1E2-F77F-C8D4-ACE8-255C1A69F73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16" y="0"/>
            <a:ext cx="12192000" cy="6858000"/>
          </a:xfrm>
          <a:prstGeom prst="rect">
            <a:avLst/>
          </a:prstGeom>
        </p:spPr>
      </p:pic>
      <p:pic>
        <p:nvPicPr>
          <p:cNvPr id="2" name="Picture 1">
            <a:extLst>
              <a:ext uri="{FF2B5EF4-FFF2-40B4-BE49-F238E27FC236}">
                <a16:creationId xmlns:a16="http://schemas.microsoft.com/office/drawing/2014/main" id="{C63299DC-F319-60FF-AF61-380A92C864AF}"/>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11" name="TextBox 10">
            <a:extLst>
              <a:ext uri="{FF2B5EF4-FFF2-40B4-BE49-F238E27FC236}">
                <a16:creationId xmlns:a16="http://schemas.microsoft.com/office/drawing/2014/main" id="{C923E342-6541-691F-703A-EC9E956324AA}"/>
              </a:ext>
            </a:extLst>
          </p:cNvPr>
          <p:cNvSpPr txBox="1"/>
          <p:nvPr/>
        </p:nvSpPr>
        <p:spPr>
          <a:xfrm>
            <a:off x="1317040" y="1727223"/>
            <a:ext cx="10694278" cy="3170099"/>
          </a:xfrm>
          <a:prstGeom prst="rect">
            <a:avLst/>
          </a:prstGeom>
          <a:noFill/>
        </p:spPr>
        <p:txBody>
          <a:bodyPr wrap="square">
            <a:spAutoFit/>
          </a:bodyPr>
          <a:lstStyle/>
          <a:p>
            <a:pPr>
              <a:defRPr sz="2000"/>
            </a:pPr>
            <a:r>
              <a:rPr lang="en-US" b="1" dirty="0"/>
              <a:t>Clarity &amp; Readiness</a:t>
            </a:r>
          </a:p>
          <a:p>
            <a:pPr marL="342900" indent="-342900">
              <a:buFont typeface="Arial" panose="020B0604020202020204" pitchFamily="34" charset="0"/>
              <a:buChar char="•"/>
              <a:defRPr sz="2000"/>
            </a:pPr>
            <a:r>
              <a:rPr lang="en-US" dirty="0"/>
              <a:t>Documented system architecture, lifecycle status, extracted system data</a:t>
            </a:r>
          </a:p>
          <a:p>
            <a:pPr marL="342900" indent="-342900">
              <a:buFont typeface="Arial" panose="020B0604020202020204" pitchFamily="34" charset="0"/>
              <a:buChar char="•"/>
              <a:defRPr sz="2000"/>
            </a:pPr>
            <a:r>
              <a:rPr lang="en-US" dirty="0"/>
              <a:t>Obtained clear understanding of functional and stakeholder needs and desires</a:t>
            </a:r>
          </a:p>
          <a:p>
            <a:pPr marL="342900" indent="-342900">
              <a:buFont typeface="Arial" panose="020B0604020202020204" pitchFamily="34" charset="0"/>
              <a:buChar char="•"/>
              <a:defRPr sz="2000"/>
            </a:pPr>
            <a:r>
              <a:rPr lang="en-US" dirty="0"/>
              <a:t>Resolved call tree issues with current system</a:t>
            </a:r>
          </a:p>
          <a:p>
            <a:pPr>
              <a:defRPr sz="2000"/>
            </a:pPr>
            <a:r>
              <a:rPr lang="en-US" b="1" dirty="0"/>
              <a:t>Informed Decision-Making</a:t>
            </a:r>
          </a:p>
          <a:p>
            <a:pPr marL="342900" indent="-342900">
              <a:buFont typeface="Arial" panose="020B0604020202020204" pitchFamily="34" charset="0"/>
              <a:buChar char="•"/>
              <a:defRPr sz="2000"/>
            </a:pPr>
            <a:r>
              <a:rPr lang="en-US" dirty="0"/>
              <a:t>Data-driven vendor strategy, aligned with budget and timeline</a:t>
            </a:r>
          </a:p>
          <a:p>
            <a:pPr marL="342900" indent="-342900">
              <a:buFont typeface="Arial" panose="020B0604020202020204" pitchFamily="34" charset="0"/>
              <a:buChar char="•"/>
              <a:defRPr sz="2000"/>
            </a:pPr>
            <a:r>
              <a:rPr lang="en-US" dirty="0"/>
              <a:t>Pause for assessment of Teams Voice, Slate, and other vendor options</a:t>
            </a:r>
          </a:p>
          <a:p>
            <a:pPr>
              <a:defRPr sz="2000"/>
            </a:pPr>
            <a:r>
              <a:rPr lang="en-US" b="1" dirty="0"/>
              <a:t>Campus-Wide Rollout Plan</a:t>
            </a:r>
          </a:p>
          <a:p>
            <a:pPr marL="342900" indent="-342900">
              <a:buFont typeface="Arial" panose="020B0604020202020204" pitchFamily="34" charset="0"/>
              <a:buChar char="•"/>
              <a:defRPr sz="2000"/>
            </a:pPr>
            <a:r>
              <a:rPr lang="en-US" dirty="0"/>
              <a:t>Phased roadmap with budget and timeline for 2026–2029</a:t>
            </a:r>
          </a:p>
          <a:p>
            <a:pPr marL="342900" indent="-342900">
              <a:buFont typeface="Arial" panose="020B0604020202020204" pitchFamily="34" charset="0"/>
              <a:buChar char="•"/>
              <a:defRPr sz="2000"/>
            </a:pPr>
            <a:r>
              <a:rPr lang="en-US" dirty="0"/>
              <a:t>Aligned with ERP migration and staffing capacity</a:t>
            </a:r>
          </a:p>
        </p:txBody>
      </p:sp>
      <p:sp>
        <p:nvSpPr>
          <p:cNvPr id="7" name="Title 6">
            <a:extLst>
              <a:ext uri="{FF2B5EF4-FFF2-40B4-BE49-F238E27FC236}">
                <a16:creationId xmlns:a16="http://schemas.microsoft.com/office/drawing/2014/main" id="{3BC2B572-8C3A-1C57-ECBD-DA5636A713E1}"/>
              </a:ext>
            </a:extLst>
          </p:cNvPr>
          <p:cNvSpPr txBox="1">
            <a:spLocks noGrp="1"/>
          </p:cNvSpPr>
          <p:nvPr>
            <p:ph type="title" idx="4294967295"/>
          </p:nvPr>
        </p:nvSpPr>
        <p:spPr>
          <a:xfrm>
            <a:off x="18516" y="1276825"/>
            <a:ext cx="1195577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a:pPr>
            <a:r>
              <a:rPr kumimoji="0" lang="en-US" sz="3200" b="0" i="0" u="none" strike="noStrike" kern="1200" cap="none" spc="0" normalizeH="0" baseline="0" noProof="0" dirty="0">
                <a:ln>
                  <a:noFill/>
                </a:ln>
                <a:solidFill>
                  <a:schemeClr val="tx1"/>
                </a:solidFill>
                <a:effectLst/>
                <a:uLnTx/>
                <a:uFillTx/>
                <a:latin typeface="+mn-lt"/>
                <a:ea typeface="+mn-ea"/>
                <a:cs typeface="+mn-cs"/>
              </a:rPr>
              <a:t>Phase 1 Outcomes</a:t>
            </a:r>
          </a:p>
        </p:txBody>
      </p:sp>
      <p:sp>
        <p:nvSpPr>
          <p:cNvPr id="6" name="TextBox 5">
            <a:extLst>
              <a:ext uri="{FF2B5EF4-FFF2-40B4-BE49-F238E27FC236}">
                <a16:creationId xmlns:a16="http://schemas.microsoft.com/office/drawing/2014/main" id="{4D64E4FE-BDE4-7C07-3793-B26ED7A3AB0D}"/>
              </a:ext>
            </a:extLst>
          </p:cNvPr>
          <p:cNvSpPr txBox="1"/>
          <p:nvPr/>
        </p:nvSpPr>
        <p:spPr>
          <a:xfrm>
            <a:off x="361364" y="379571"/>
            <a:ext cx="11469268" cy="584775"/>
          </a:xfrm>
          <a:prstGeom prst="rect">
            <a:avLst/>
          </a:prstGeom>
          <a:noFill/>
        </p:spPr>
        <p:txBody>
          <a:bodyPr wrap="square">
            <a:spAutoFit/>
          </a:bodyPr>
          <a:lstStyle/>
          <a:p>
            <a:pPr algn="ctr">
              <a:defRPr sz="3200"/>
            </a:pPr>
            <a:r>
              <a:rPr lang="en-US" dirty="0">
                <a:solidFill>
                  <a:schemeClr val="bg1"/>
                </a:solidFill>
              </a:rPr>
              <a:t>Modern Telephony Solution: Unified Voice Selection &amp; Pilot</a:t>
            </a:r>
          </a:p>
        </p:txBody>
      </p:sp>
    </p:spTree>
    <p:extLst>
      <p:ext uri="{BB962C8B-B14F-4D97-AF65-F5344CB8AC3E}">
        <p14:creationId xmlns:p14="http://schemas.microsoft.com/office/powerpoint/2010/main" val="55374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6B67E-F95B-AAB5-43DA-4B7BEEDD27A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823744E-F700-1147-5A5D-A5590D54AD7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8516" y="0"/>
            <a:ext cx="12192000" cy="6858000"/>
          </a:xfrm>
          <a:prstGeom prst="rect">
            <a:avLst/>
          </a:prstGeom>
        </p:spPr>
      </p:pic>
      <p:pic>
        <p:nvPicPr>
          <p:cNvPr id="2" name="Picture 1">
            <a:extLst>
              <a:ext uri="{FF2B5EF4-FFF2-40B4-BE49-F238E27FC236}">
                <a16:creationId xmlns:a16="http://schemas.microsoft.com/office/drawing/2014/main" id="{C6EB8E8F-7FE4-4EC0-124B-4CE0B20B316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11" name="TextBox 10">
            <a:extLst>
              <a:ext uri="{FF2B5EF4-FFF2-40B4-BE49-F238E27FC236}">
                <a16:creationId xmlns:a16="http://schemas.microsoft.com/office/drawing/2014/main" id="{31E60531-F791-D8D7-84AD-607F9072E14F}"/>
              </a:ext>
            </a:extLst>
          </p:cNvPr>
          <p:cNvSpPr txBox="1">
            <a:spLocks noGrp="1" noRot="1" noMove="1" noResize="1" noEditPoints="1" noAdjustHandles="1" noChangeArrowheads="1" noChangeShapeType="1"/>
          </p:cNvSpPr>
          <p:nvPr/>
        </p:nvSpPr>
        <p:spPr>
          <a:xfrm>
            <a:off x="1317037" y="1900621"/>
            <a:ext cx="10694278" cy="3477875"/>
          </a:xfrm>
          <a:prstGeom prst="rect">
            <a:avLst/>
          </a:prstGeom>
          <a:noFill/>
        </p:spPr>
        <p:txBody>
          <a:bodyPr wrap="square">
            <a:spAutoFit/>
          </a:bodyPr>
          <a:lstStyle/>
          <a:p>
            <a:pPr>
              <a:defRPr sz="2000"/>
            </a:pPr>
            <a:r>
              <a:rPr lang="en-US" b="1" dirty="0"/>
              <a:t>Strategic Thinking</a:t>
            </a:r>
          </a:p>
          <a:p>
            <a:pPr marL="342900" indent="-342900">
              <a:buFont typeface="Arial" panose="020B0604020202020204" pitchFamily="34" charset="0"/>
              <a:buChar char="•"/>
              <a:defRPr sz="2000"/>
            </a:pPr>
            <a:r>
              <a:rPr lang="en-US" dirty="0"/>
              <a:t>Shifted from vendor urgency to a data-informed approach</a:t>
            </a:r>
          </a:p>
          <a:p>
            <a:pPr marL="342900" indent="-342900">
              <a:buFont typeface="Arial" panose="020B0604020202020204" pitchFamily="34" charset="0"/>
              <a:buChar char="•"/>
              <a:defRPr sz="2000"/>
            </a:pPr>
            <a:r>
              <a:rPr lang="en-US" dirty="0"/>
              <a:t>Balanced short-term needs with long-term campus priorities</a:t>
            </a:r>
          </a:p>
          <a:p>
            <a:pPr>
              <a:defRPr sz="2000"/>
            </a:pPr>
            <a:r>
              <a:rPr lang="en-US" b="1" dirty="0"/>
              <a:t>Collaborative Leadership</a:t>
            </a:r>
          </a:p>
          <a:p>
            <a:pPr marL="342900" indent="-342900">
              <a:buFont typeface="Arial" panose="020B0604020202020204" pitchFamily="34" charset="0"/>
              <a:buChar char="•"/>
              <a:defRPr sz="2000"/>
            </a:pPr>
            <a:r>
              <a:rPr lang="en-US" dirty="0"/>
              <a:t>Engaged diverse stakeholders across functional areas</a:t>
            </a:r>
          </a:p>
          <a:p>
            <a:pPr marL="342900" indent="-342900">
              <a:buFont typeface="Arial" panose="020B0604020202020204" pitchFamily="34" charset="0"/>
              <a:buChar char="•"/>
              <a:defRPr sz="2000"/>
            </a:pPr>
            <a:r>
              <a:rPr lang="en-US" dirty="0"/>
              <a:t>Supported staff learning through shared discovery</a:t>
            </a:r>
          </a:p>
          <a:p>
            <a:pPr>
              <a:defRPr sz="2000"/>
            </a:pPr>
            <a:r>
              <a:rPr lang="en-US" b="1" dirty="0"/>
              <a:t>Resilience &amp; Authenticity</a:t>
            </a:r>
          </a:p>
          <a:p>
            <a:pPr marL="342900" indent="-342900">
              <a:buFont typeface="Arial" panose="020B0604020202020204" pitchFamily="34" charset="0"/>
              <a:buChar char="•"/>
              <a:defRPr sz="2000"/>
            </a:pPr>
            <a:r>
              <a:rPr lang="en-US" dirty="0"/>
              <a:t>Embraced complexity and uncertainty</a:t>
            </a:r>
          </a:p>
          <a:p>
            <a:pPr marL="342900" indent="-342900">
              <a:buFont typeface="Arial" panose="020B0604020202020204" pitchFamily="34" charset="0"/>
              <a:buChar char="•"/>
              <a:defRPr sz="2000"/>
            </a:pPr>
            <a:r>
              <a:rPr lang="en-US" dirty="0"/>
              <a:t>Led with curiosity, humility, and persistence</a:t>
            </a:r>
          </a:p>
          <a:p>
            <a:pPr marL="342900" indent="-342900">
              <a:buFont typeface="Arial" panose="020B0604020202020204" pitchFamily="34" charset="0"/>
              <a:buChar char="•"/>
              <a:defRPr sz="2000"/>
            </a:pPr>
            <a:r>
              <a:rPr lang="en-US" dirty="0"/>
              <a:t>Reduced implied pressures</a:t>
            </a:r>
          </a:p>
          <a:p>
            <a:pPr marL="342900" indent="-342900">
              <a:buFont typeface="Arial" panose="020B0604020202020204" pitchFamily="34" charset="0"/>
              <a:buChar char="•"/>
              <a:defRPr sz="2000"/>
            </a:pPr>
            <a:r>
              <a:rPr lang="en-US" dirty="0"/>
              <a:t>Responded instead of reacted</a:t>
            </a:r>
          </a:p>
        </p:txBody>
      </p:sp>
      <p:sp>
        <p:nvSpPr>
          <p:cNvPr id="3" name="Title 2">
            <a:extLst>
              <a:ext uri="{FF2B5EF4-FFF2-40B4-BE49-F238E27FC236}">
                <a16:creationId xmlns:a16="http://schemas.microsoft.com/office/drawing/2014/main" id="{C3FF46E5-198F-A9CD-3D64-315CF5BE5D88}"/>
              </a:ext>
            </a:extLst>
          </p:cNvPr>
          <p:cNvSpPr txBox="1">
            <a:spLocks noGrp="1" noRot="1" noMove="1" noResize="1" noEditPoints="1" noAdjustHandles="1" noChangeArrowheads="1" noChangeShapeType="1"/>
          </p:cNvSpPr>
          <p:nvPr>
            <p:ph type="title" idx="4294967295"/>
          </p:nvPr>
        </p:nvSpPr>
        <p:spPr>
          <a:xfrm>
            <a:off x="180685" y="1312096"/>
            <a:ext cx="11649947"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a:pPr>
            <a:r>
              <a:rPr kumimoji="0" lang="en-US" sz="3200" b="0" i="0" u="none" strike="noStrike" kern="1200" cap="none" spc="0" normalizeH="0" baseline="0" noProof="0" dirty="0">
                <a:ln>
                  <a:noFill/>
                </a:ln>
                <a:solidFill>
                  <a:schemeClr val="tx1"/>
                </a:solidFill>
                <a:effectLst/>
                <a:uLnTx/>
                <a:uFillTx/>
                <a:latin typeface="+mn-lt"/>
                <a:ea typeface="+mn-ea"/>
                <a:cs typeface="+mn-cs"/>
              </a:rPr>
              <a:t>Leadership Growth Through Applied Learning</a:t>
            </a:r>
          </a:p>
        </p:txBody>
      </p:sp>
      <p:sp>
        <p:nvSpPr>
          <p:cNvPr id="6" name="TextBox 5">
            <a:extLst>
              <a:ext uri="{FF2B5EF4-FFF2-40B4-BE49-F238E27FC236}">
                <a16:creationId xmlns:a16="http://schemas.microsoft.com/office/drawing/2014/main" id="{324C7C5B-C8FB-32C6-0A52-5BBD0C5E4969}"/>
              </a:ext>
            </a:extLst>
          </p:cNvPr>
          <p:cNvSpPr txBox="1">
            <a:spLocks noGrp="1" noRot="1" noMove="1" noResize="1" noEditPoints="1" noAdjustHandles="1" noChangeArrowheads="1" noChangeShapeType="1"/>
          </p:cNvSpPr>
          <p:nvPr/>
        </p:nvSpPr>
        <p:spPr>
          <a:xfrm>
            <a:off x="361364" y="379571"/>
            <a:ext cx="11469268" cy="584775"/>
          </a:xfrm>
          <a:prstGeom prst="rect">
            <a:avLst/>
          </a:prstGeom>
          <a:noFill/>
        </p:spPr>
        <p:txBody>
          <a:bodyPr wrap="square">
            <a:spAutoFit/>
          </a:bodyPr>
          <a:lstStyle/>
          <a:p>
            <a:pPr algn="ctr">
              <a:defRPr sz="3200"/>
            </a:pPr>
            <a:r>
              <a:rPr lang="en-US" dirty="0">
                <a:solidFill>
                  <a:schemeClr val="bg1"/>
                </a:solidFill>
              </a:rPr>
              <a:t>Modern Telephony Solution: Unified Voice Selection &amp; Pilot</a:t>
            </a:r>
          </a:p>
        </p:txBody>
      </p:sp>
    </p:spTree>
    <p:extLst>
      <p:ext uri="{BB962C8B-B14F-4D97-AF65-F5344CB8AC3E}">
        <p14:creationId xmlns:p14="http://schemas.microsoft.com/office/powerpoint/2010/main" val="144692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63CDA-71F3-1420-58C6-9C9D4963025D}"/>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ADF902B-7CDD-6147-8B4E-4A191966C9E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8516" y="0"/>
            <a:ext cx="12192000" cy="6858000"/>
          </a:xfrm>
          <a:prstGeom prst="rect">
            <a:avLst/>
          </a:prstGeom>
        </p:spPr>
      </p:pic>
      <p:pic>
        <p:nvPicPr>
          <p:cNvPr id="2" name="Picture 1">
            <a:extLst>
              <a:ext uri="{FF2B5EF4-FFF2-40B4-BE49-F238E27FC236}">
                <a16:creationId xmlns:a16="http://schemas.microsoft.com/office/drawing/2014/main" id="{CE99294F-E7A2-25DF-592D-242BAE21FAF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11" name="TextBox 10">
            <a:extLst>
              <a:ext uri="{FF2B5EF4-FFF2-40B4-BE49-F238E27FC236}">
                <a16:creationId xmlns:a16="http://schemas.microsoft.com/office/drawing/2014/main" id="{B3F3920D-CAB4-5B9C-90DD-7B3A53CD1356}"/>
              </a:ext>
            </a:extLst>
          </p:cNvPr>
          <p:cNvSpPr txBox="1">
            <a:spLocks noGrp="1" noRot="1" noMove="1" noResize="1" noEditPoints="1" noAdjustHandles="1" noChangeArrowheads="1" noChangeShapeType="1"/>
          </p:cNvSpPr>
          <p:nvPr/>
        </p:nvSpPr>
        <p:spPr>
          <a:xfrm>
            <a:off x="1317037" y="1900621"/>
            <a:ext cx="10694278" cy="2862322"/>
          </a:xfrm>
          <a:prstGeom prst="rect">
            <a:avLst/>
          </a:prstGeom>
          <a:noFill/>
        </p:spPr>
        <p:txBody>
          <a:bodyPr wrap="square">
            <a:spAutoFit/>
          </a:bodyPr>
          <a:lstStyle/>
          <a:p>
            <a:pPr>
              <a:defRPr sz="2000"/>
            </a:pPr>
            <a:r>
              <a:rPr lang="en-US" b="1" dirty="0"/>
              <a:t>More than phones</a:t>
            </a:r>
          </a:p>
          <a:p>
            <a:pPr marL="342900" indent="-342900">
              <a:buFont typeface="Arial" panose="020B0604020202020204" pitchFamily="34" charset="0"/>
              <a:buChar char="•"/>
              <a:defRPr sz="2000"/>
            </a:pPr>
            <a:r>
              <a:rPr lang="en-US" dirty="0"/>
              <a:t>This project changed from a phone system replacement to and exercise in leadership</a:t>
            </a:r>
          </a:p>
          <a:p>
            <a:pPr marL="342900" indent="-342900">
              <a:buFont typeface="Arial" panose="020B0604020202020204" pitchFamily="34" charset="0"/>
              <a:buChar char="•"/>
              <a:defRPr sz="2000"/>
            </a:pPr>
            <a:r>
              <a:rPr lang="en-US" dirty="0"/>
              <a:t>Grew through discomfort, collaboration, and reflection</a:t>
            </a:r>
          </a:p>
          <a:p>
            <a:pPr marL="342900" indent="-342900">
              <a:buFont typeface="Arial" panose="020B0604020202020204" pitchFamily="34" charset="0"/>
              <a:buChar char="•"/>
              <a:defRPr sz="2000"/>
            </a:pPr>
            <a:r>
              <a:rPr lang="en-US" dirty="0"/>
              <a:t>Improved relationships</a:t>
            </a:r>
          </a:p>
          <a:p>
            <a:pPr marL="342900" indent="-342900">
              <a:buFont typeface="Arial" panose="020B0604020202020204" pitchFamily="34" charset="0"/>
              <a:buChar char="•"/>
              <a:defRPr sz="2000"/>
            </a:pPr>
            <a:r>
              <a:rPr lang="en-US" dirty="0"/>
              <a:t>Built trust</a:t>
            </a:r>
          </a:p>
          <a:p>
            <a:pPr>
              <a:defRPr sz="2000"/>
            </a:pPr>
            <a:endParaRPr lang="en-US" dirty="0"/>
          </a:p>
          <a:p>
            <a:pPr>
              <a:defRPr sz="2000"/>
            </a:pPr>
            <a:r>
              <a:rPr lang="en-US" b="1" dirty="0"/>
              <a:t>Next steps</a:t>
            </a:r>
          </a:p>
          <a:p>
            <a:pPr marL="342900" indent="-342900">
              <a:buFont typeface="Arial" panose="020B0604020202020204" pitchFamily="34" charset="0"/>
              <a:buChar char="•"/>
              <a:defRPr sz="2000"/>
            </a:pPr>
            <a:r>
              <a:rPr lang="en-US" dirty="0"/>
              <a:t>Continue system evaluation and needs analysis</a:t>
            </a:r>
          </a:p>
          <a:p>
            <a:pPr marL="342900" indent="-342900">
              <a:buFont typeface="Arial" panose="020B0604020202020204" pitchFamily="34" charset="0"/>
              <a:buChar char="•"/>
              <a:defRPr sz="2000"/>
            </a:pPr>
            <a:r>
              <a:rPr lang="en-US" dirty="0"/>
              <a:t>Finalize solution strategy and implementation roadmap</a:t>
            </a:r>
          </a:p>
        </p:txBody>
      </p:sp>
      <p:sp>
        <p:nvSpPr>
          <p:cNvPr id="3" name="Title 2">
            <a:extLst>
              <a:ext uri="{FF2B5EF4-FFF2-40B4-BE49-F238E27FC236}">
                <a16:creationId xmlns:a16="http://schemas.microsoft.com/office/drawing/2014/main" id="{63A6DF4A-65BC-D9BB-D65D-9B76FEF0C8E6}"/>
              </a:ext>
            </a:extLst>
          </p:cNvPr>
          <p:cNvSpPr txBox="1">
            <a:spLocks noGrp="1" noRot="1" noMove="1" noResize="1" noEditPoints="1" noAdjustHandles="1" noChangeArrowheads="1" noChangeShapeType="1"/>
          </p:cNvSpPr>
          <p:nvPr>
            <p:ph type="title" idx="4294967295"/>
          </p:nvPr>
        </p:nvSpPr>
        <p:spPr>
          <a:xfrm>
            <a:off x="180685" y="1312096"/>
            <a:ext cx="11649947"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a:pPr>
            <a:r>
              <a:rPr kumimoji="0" lang="en-US" sz="3200" b="0" i="0" u="none" strike="noStrike" kern="1200" cap="none" spc="0" normalizeH="0" baseline="0" noProof="0" dirty="0">
                <a:ln>
                  <a:noFill/>
                </a:ln>
                <a:solidFill>
                  <a:schemeClr val="tx1"/>
                </a:solidFill>
                <a:effectLst/>
                <a:uLnTx/>
                <a:uFillTx/>
                <a:latin typeface="+mn-lt"/>
                <a:ea typeface="+mn-ea"/>
                <a:cs typeface="+mn-cs"/>
              </a:rPr>
              <a:t>Looking Ahead: Confidence Through Clarity</a:t>
            </a:r>
          </a:p>
        </p:txBody>
      </p:sp>
      <p:sp>
        <p:nvSpPr>
          <p:cNvPr id="6" name="TextBox 5">
            <a:extLst>
              <a:ext uri="{FF2B5EF4-FFF2-40B4-BE49-F238E27FC236}">
                <a16:creationId xmlns:a16="http://schemas.microsoft.com/office/drawing/2014/main" id="{3DD98513-A4A9-A1AC-B86B-08A23AF1899D}"/>
              </a:ext>
            </a:extLst>
          </p:cNvPr>
          <p:cNvSpPr txBox="1">
            <a:spLocks noGrp="1" noRot="1" noMove="1" noResize="1" noEditPoints="1" noAdjustHandles="1" noChangeArrowheads="1" noChangeShapeType="1"/>
          </p:cNvSpPr>
          <p:nvPr/>
        </p:nvSpPr>
        <p:spPr>
          <a:xfrm>
            <a:off x="361364" y="379571"/>
            <a:ext cx="11469268" cy="584775"/>
          </a:xfrm>
          <a:prstGeom prst="rect">
            <a:avLst/>
          </a:prstGeom>
          <a:noFill/>
        </p:spPr>
        <p:txBody>
          <a:bodyPr wrap="square">
            <a:spAutoFit/>
          </a:bodyPr>
          <a:lstStyle/>
          <a:p>
            <a:pPr algn="ctr">
              <a:defRPr sz="3200"/>
            </a:pPr>
            <a:r>
              <a:rPr lang="en-US" dirty="0">
                <a:solidFill>
                  <a:schemeClr val="bg1"/>
                </a:solidFill>
              </a:rPr>
              <a:t>Modern Telephony Solution: Unified Voice Selection &amp; Pilot</a:t>
            </a:r>
          </a:p>
        </p:txBody>
      </p:sp>
    </p:spTree>
    <p:extLst>
      <p:ext uri="{BB962C8B-B14F-4D97-AF65-F5344CB8AC3E}">
        <p14:creationId xmlns:p14="http://schemas.microsoft.com/office/powerpoint/2010/main" val="174029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E4D3165A5BB840B2499A65744FABDF" ma:contentTypeVersion="13" ma:contentTypeDescription="Create a new document." ma:contentTypeScope="" ma:versionID="7f8627cf2da6d4abdfd7a4c39af4fd58">
  <xsd:schema xmlns:xsd="http://www.w3.org/2001/XMLSchema" xmlns:xs="http://www.w3.org/2001/XMLSchema" xmlns:p="http://schemas.microsoft.com/office/2006/metadata/properties" xmlns:ns3="7026c271-1313-452e-a57f-90a875a43503" xmlns:ns4="488285d6-3875-4509-b2fb-703f10ffbcf1" targetNamespace="http://schemas.microsoft.com/office/2006/metadata/properties" ma:root="true" ma:fieldsID="671e098b0e68fde34a86993191eaa243" ns3:_="" ns4:_="">
    <xsd:import namespace="7026c271-1313-452e-a57f-90a875a43503"/>
    <xsd:import namespace="488285d6-3875-4509-b2fb-703f10ffbcf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26c271-1313-452e-a57f-90a875a435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285d6-3875-4509-b2fb-703f10ffbcf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C3FFA5-83EF-4536-9467-56ED3AD2B4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26c271-1313-452e-a57f-90a875a43503"/>
    <ds:schemaRef ds:uri="488285d6-3875-4509-b2fb-703f10ffbc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2D335A-66B0-465F-93A8-0849327A7E3C}">
  <ds:schemaRefs>
    <ds:schemaRef ds:uri="http://schemas.microsoft.com/office/infopath/2007/PartnerControls"/>
    <ds:schemaRef ds:uri="7026c271-1313-452e-a57f-90a875a43503"/>
    <ds:schemaRef ds:uri="http://www.w3.org/XML/1998/namespace"/>
    <ds:schemaRef ds:uri="http://purl.org/dc/terms/"/>
    <ds:schemaRef ds:uri="488285d6-3875-4509-b2fb-703f10ffbcf1"/>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21A19448-B7BF-4AD8-A82B-CB4D0162A5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11087</TotalTime>
  <Words>1958</Words>
  <Application>Microsoft Macintosh PowerPoint</Application>
  <PresentationFormat>Widescreen</PresentationFormat>
  <Paragraphs>135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Helvetica Neue</vt:lpstr>
      <vt:lpstr>Office Theme</vt:lpstr>
      <vt:lpstr> Scot Beekman SUNY ITEC/Tompkins Cortland Community College  Modern Telephony Solution: Unified Voice Selection &amp; Pilot   </vt:lpstr>
      <vt:lpstr>Modern Telephony Solution: Unified Voice Selection &amp; Pilot</vt:lpstr>
      <vt:lpstr>Project Team &amp; Stakeholder Engagement</vt:lpstr>
      <vt:lpstr>Navigating Complexity &amp; Constraints</vt:lpstr>
      <vt:lpstr>Slowing Down, Refining the Plan: Data Driven Decisions</vt:lpstr>
      <vt:lpstr>Phase 1 Outcomes</vt:lpstr>
      <vt:lpstr>Leadership Growth Through Applied Learning</vt:lpstr>
      <vt:lpstr>Looking Ahead: Confidence Through Clarity</vt:lpstr>
    </vt:vector>
  </TitlesOfParts>
  <Company>SUNY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McKasty, Merissa</dc:creator>
  <cp:lastModifiedBy>Beekman, Scot</cp:lastModifiedBy>
  <cp:revision>154</cp:revision>
  <dcterms:created xsi:type="dcterms:W3CDTF">2019-03-28T13:59:09Z</dcterms:created>
  <dcterms:modified xsi:type="dcterms:W3CDTF">2025-05-07T17:59:29Z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0x010100E5E4D3165A5BB840B2499A65744FABDF</vt:lpwstr>
  </property>
</Properties>
</file>