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322" r:id="rId5"/>
    <p:sldId id="326" r:id="rId6"/>
    <p:sldId id="327" r:id="rId7"/>
    <p:sldId id="335" r:id="rId8"/>
    <p:sldId id="337" r:id="rId9"/>
    <p:sldId id="338" r:id="rId10"/>
    <p:sldId id="332" r:id="rId11"/>
    <p:sldId id="333" r:id="rId12"/>
    <p:sldId id="334" r:id="rId13"/>
    <p:sldId id="33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005F64-F18E-43A9-B246-A7F398F54E74}" v="774" dt="2025-05-06T18:31:47.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799" autoAdjust="0"/>
    <p:restoredTop sz="86441" autoAdjust="0"/>
  </p:normalViewPr>
  <p:slideViewPr>
    <p:cSldViewPr snapToGrid="0">
      <p:cViewPr varScale="1">
        <p:scale>
          <a:sx n="95" d="100"/>
          <a:sy n="95" d="100"/>
        </p:scale>
        <p:origin x="570" y="9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9DD9E2-113E-4AE1-B456-FE163EC30770}" type="datetimeFigureOut">
              <a:rPr lang="en-US" smtClean="0"/>
              <a:t>5/6/2025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B7EF02-CA00-4995-B068-30F9CBBA3504}" type="slidenum">
              <a:rPr lang="en-US" smtClean="0"/>
              <a:t>‹#›</a:t>
            </a:fld>
            <a:endParaRPr lang="en-US"/>
          </a:p>
        </p:txBody>
      </p:sp>
    </p:spTree>
    <p:extLst>
      <p:ext uri="{BB962C8B-B14F-4D97-AF65-F5344CB8AC3E}">
        <p14:creationId xmlns:p14="http://schemas.microsoft.com/office/powerpoint/2010/main" val="906175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INTRODUCTION- Background </a:t>
            </a:r>
          </a:p>
          <a:p>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2520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4170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1672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sz="1200" dirty="0">
                <a:solidFill>
                  <a:srgbClr val="00529B"/>
                </a:solidFill>
              </a:rPr>
              <a:t>/ Succinctly state: What are you trying to do? Why? And what are the expected outcomes?</a:t>
            </a:r>
          </a:p>
          <a:p>
            <a:r>
              <a:rPr lang="en-US" sz="1000" dirty="0">
                <a:solidFill>
                  <a:srgbClr val="00529B"/>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7054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sz="1200" dirty="0">
                <a:solidFill>
                  <a:srgbClr val="00529B"/>
                </a:solidFill>
              </a:rPr>
              <a:t>/ Succinctly state: What are you trying to do? Why? And what are the expected outcomes?</a:t>
            </a:r>
          </a:p>
          <a:p>
            <a:r>
              <a:rPr lang="en-US" sz="1000" dirty="0">
                <a:solidFill>
                  <a:srgbClr val="00529B"/>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83801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sz="1200" dirty="0">
                <a:solidFill>
                  <a:srgbClr val="00529B"/>
                </a:solidFill>
              </a:rPr>
              <a:t>/ Succinctly state: What are you trying to do? Why? And what are the expected outcomes?</a:t>
            </a:r>
          </a:p>
          <a:p>
            <a:r>
              <a:rPr lang="en-US" sz="1000" dirty="0">
                <a:solidFill>
                  <a:srgbClr val="00529B"/>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0802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sz="1200" dirty="0">
                <a:solidFill>
                  <a:srgbClr val="00529B"/>
                </a:solidFill>
              </a:rPr>
              <a:t>/ Succinctly state: What are you trying to do? Why? And what are the expected outcomes?</a:t>
            </a:r>
          </a:p>
          <a:p>
            <a:r>
              <a:rPr lang="en-US" sz="1000" dirty="0">
                <a:solidFill>
                  <a:srgbClr val="00529B"/>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2077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3042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8285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0615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97581C-DD5F-488F-A447-CF188CD9D603}"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2165348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97581C-DD5F-488F-A447-CF188CD9D603}"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607325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97581C-DD5F-488F-A447-CF188CD9D603}"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757936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97581C-DD5F-488F-A447-CF188CD9D603}"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1268372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397581C-DD5F-488F-A447-CF188CD9D603}"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142709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97581C-DD5F-488F-A447-CF188CD9D603}"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2196978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97581C-DD5F-488F-A447-CF188CD9D603}" type="datetimeFigureOut">
              <a:rPr lang="en-US" smtClean="0"/>
              <a:t>5/6/2025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1834389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97581C-DD5F-488F-A447-CF188CD9D603}" type="datetimeFigureOut">
              <a:rPr lang="en-US" smtClean="0"/>
              <a:t>5/6/2025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312988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7581C-DD5F-488F-A447-CF188CD9D603}" type="datetimeFigureOut">
              <a:rPr lang="en-US" smtClean="0"/>
              <a:t>5/6/2025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3880548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397581C-DD5F-488F-A447-CF188CD9D603}"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861684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397581C-DD5F-488F-A447-CF188CD9D603}"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3996354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97581C-DD5F-488F-A447-CF188CD9D603}" type="datetimeFigureOut">
              <a:rPr lang="en-US" smtClean="0"/>
              <a:t>5/6/2025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B1563E-322C-433D-AA2F-A8B214287720}" type="slidenum">
              <a:rPr lang="en-US" smtClean="0"/>
              <a:t>‹#›</a:t>
            </a:fld>
            <a:endParaRPr lang="en-US"/>
          </a:p>
        </p:txBody>
      </p:sp>
    </p:spTree>
    <p:extLst>
      <p:ext uri="{BB962C8B-B14F-4D97-AF65-F5344CB8AC3E}">
        <p14:creationId xmlns:p14="http://schemas.microsoft.com/office/powerpoint/2010/main" val="2775426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GOLD LOGO.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7920" y="1823589"/>
            <a:ext cx="8677840" cy="3029763"/>
          </a:xfrm>
          <a:prstGeom prst="rect">
            <a:avLst/>
          </a:prstGeom>
        </p:spPr>
      </p:pic>
      <p:pic>
        <p:nvPicPr>
          <p:cNvPr id="2" name="Picture 1">
            <a:extLs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Title 6"/>
          <p:cNvSpPr>
            <a:spLocks noGrp="1"/>
          </p:cNvSpPr>
          <p:nvPr>
            <p:ph type="title" idx="4294967295"/>
          </p:nvPr>
        </p:nvSpPr>
        <p:spPr>
          <a:xfrm>
            <a:off x="153647" y="1823589"/>
            <a:ext cx="6243746" cy="3159175"/>
          </a:xfrm>
          <a:prstGeom prst="rect">
            <a:avLst/>
          </a:prstGeom>
          <a:noFill/>
          <a:ln w="6350" cap="flat" cmpd="sng" algn="ctr">
            <a:noFill/>
            <a:prstDash val="solid"/>
            <a:miter lim="800000"/>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tab pos="1979035" algn="l"/>
              </a:tabLst>
              <a:defRPr/>
            </a:pPr>
            <a:endParaRPr kumimoji="0" lang="en-US" sz="6667" b="0" i="0" u="none" strike="noStrike" kern="1200" cap="none" spc="0" normalizeH="0" baseline="30000" noProof="0" dirty="0">
              <a:ln>
                <a:noFill/>
              </a:ln>
              <a:solidFill>
                <a:prstClr val="white"/>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tab pos="1979035" algn="l"/>
              </a:tabLst>
              <a:defRPr/>
            </a:pPr>
            <a:r>
              <a:rPr kumimoji="0" lang="en-US" sz="6667" b="0" i="0" u="none" strike="noStrike" kern="1200" cap="none" spc="0" normalizeH="0" baseline="30000" noProof="0" dirty="0">
                <a:ln>
                  <a:noFill/>
                </a:ln>
                <a:solidFill>
                  <a:prstClr val="white"/>
                </a:solidFill>
                <a:effectLst/>
                <a:uLnTx/>
                <a:uFillTx/>
                <a:latin typeface="Arial"/>
                <a:ea typeface="+mn-ea"/>
                <a:cs typeface="Arial"/>
              </a:rPr>
              <a:t>2025 CIO Leadership Academy Applied Learning Project</a:t>
            </a:r>
            <a:endParaRPr kumimoji="0" lang="en-US" sz="5867" b="0" i="0" u="none" strike="noStrike" kern="1200" cap="none" spc="0" normalizeH="0" baseline="30000" noProof="0" dirty="0">
              <a:ln>
                <a:noFill/>
              </a:ln>
              <a:solidFill>
                <a:prstClr val="white"/>
              </a:solidFill>
              <a:effectLst/>
              <a:uLnTx/>
              <a:uFillTx/>
              <a:latin typeface="Arial"/>
              <a:ea typeface="+mn-ea"/>
              <a:cs typeface="Arial"/>
            </a:endParaRPr>
          </a:p>
        </p:txBody>
      </p:sp>
      <p:pic>
        <p:nvPicPr>
          <p:cNvPr id="4" name="Picture 3" descr="The logo for SUNY SAIL Institute"/>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97393" y="2747132"/>
            <a:ext cx="5005860" cy="1650697"/>
          </a:xfrm>
          <a:prstGeom prst="rect">
            <a:avLst/>
          </a:prstGeom>
        </p:spPr>
      </p:pic>
    </p:spTree>
    <p:extLst>
      <p:ext uri="{BB962C8B-B14F-4D97-AF65-F5344CB8AC3E}">
        <p14:creationId xmlns:p14="http://schemas.microsoft.com/office/powerpoint/2010/main" val="2521721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itle 4"/>
          <p:cNvSpPr>
            <a:spLocks noGrp="1"/>
          </p:cNvSpPr>
          <p:nvPr>
            <p:ph type="title" idx="4294967295"/>
          </p:nvPr>
        </p:nvSpPr>
        <p:spPr>
          <a:xfrm>
            <a:off x="-2" y="1290918"/>
            <a:ext cx="12192001" cy="4857955"/>
          </a:xfrm>
          <a:prstGeom prst="rect">
            <a:avLst/>
          </a:prstGeom>
          <a:noFill/>
          <a:ln w="6350" cap="flat" cmpd="sng" algn="ctr">
            <a:noFill/>
            <a:prstDash val="solid"/>
            <a:miter lim="800000"/>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1" u="none" strike="noStrike" kern="1200" cap="none" spc="0" normalizeH="0" baseline="0" noProof="0" dirty="0">
              <a:ln>
                <a:noFill/>
              </a:ln>
              <a:solidFill>
                <a:srgbClr val="00529B"/>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1" u="none" strike="noStrike" kern="1200" cap="none" spc="0" normalizeH="0" baseline="0" noProof="0" dirty="0">
                <a:ln>
                  <a:noFill/>
                </a:ln>
                <a:solidFill>
                  <a:srgbClr val="00529B"/>
                </a:solidFill>
                <a:effectLst/>
                <a:uLnTx/>
                <a:uFillTx/>
                <a:latin typeface="Calibri" panose="020F0502020204030204"/>
                <a:ea typeface="+mn-ea"/>
                <a:cs typeface="+mn-cs"/>
              </a:rPr>
              <a:t>THANK YOU to Carolyn J. Mattiske, Christy Rohmer and SUNY SAIL/NYSERNet for this amazing opportunity.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1" i="1" u="none" strike="noStrike" kern="1200" cap="none" spc="0" normalizeH="0" baseline="0" noProof="0" dirty="0">
              <a:ln>
                <a:noFill/>
              </a:ln>
              <a:solidFill>
                <a:srgbClr val="00529B"/>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1" u="none" strike="noStrike" kern="1200" cap="none" spc="0" normalizeH="0" baseline="0" noProof="0" dirty="0">
                <a:ln>
                  <a:noFill/>
                </a:ln>
                <a:solidFill>
                  <a:srgbClr val="00529B"/>
                </a:solidFill>
                <a:effectLst/>
                <a:uLnTx/>
                <a:uFillTx/>
                <a:latin typeface="Calibri" panose="020F0502020204030204"/>
                <a:ea typeface="+mn-ea"/>
                <a:cs typeface="+mn-cs"/>
              </a:rPr>
              <a:t>S/O Mentor: Garrett McAlister, CIO SUNY Westchester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0" b="1" i="1" u="none" strike="noStrike" kern="1200" cap="none" spc="0" normalizeH="0" baseline="0" noProof="0" dirty="0">
              <a:ln>
                <a:noFill/>
              </a:ln>
              <a:solidFill>
                <a:srgbClr val="00529B"/>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1" u="none" strike="noStrike" kern="1200" cap="none" spc="0" normalizeH="0" baseline="0" noProof="0" dirty="0">
                <a:ln>
                  <a:noFill/>
                </a:ln>
                <a:solidFill>
                  <a:srgbClr val="00529B"/>
                </a:solidFill>
                <a:effectLst/>
                <a:uLnTx/>
                <a:uFillTx/>
                <a:latin typeface="Calibri" panose="020F0502020204030204"/>
                <a:ea typeface="+mn-ea"/>
                <a:cs typeface="+mn-cs"/>
              </a:rPr>
              <a:t>Congratulations to all our future IT leaders!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1" u="none" strike="noStrike" kern="1200" cap="none" spc="0" normalizeH="0" baseline="0" noProof="0" dirty="0">
              <a:ln>
                <a:noFill/>
              </a:ln>
              <a:solidFill>
                <a:srgbClr val="00529B"/>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p:txBody>
      </p:sp>
      <p:pic>
        <p:nvPicPr>
          <p:cNvPr id="2" name="Picture 1">
            <a:extLs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Tree>
    <p:extLst>
      <p:ext uri="{BB962C8B-B14F-4D97-AF65-F5344CB8AC3E}">
        <p14:creationId xmlns:p14="http://schemas.microsoft.com/office/powerpoint/2010/main" val="2440758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 y="0"/>
            <a:ext cx="12192000" cy="6858000"/>
          </a:xfrm>
          <a:prstGeom prst="rect">
            <a:avLst/>
          </a:prstGeom>
        </p:spPr>
      </p:pic>
      <p:sp>
        <p:nvSpPr>
          <p:cNvPr id="5" name="Title 4"/>
          <p:cNvSpPr>
            <a:spLocks noGrp="1"/>
          </p:cNvSpPr>
          <p:nvPr>
            <p:ph type="title" idx="4294967295"/>
          </p:nvPr>
        </p:nvSpPr>
        <p:spPr>
          <a:xfrm>
            <a:off x="-2" y="1290918"/>
            <a:ext cx="12192001" cy="4392733"/>
          </a:xfrm>
          <a:prstGeom prst="rect">
            <a:avLst/>
          </a:prstGeom>
          <a:noFill/>
          <a:ln w="6350" cap="flat" cmpd="sng" algn="ctr">
            <a:noFill/>
            <a:prstDash val="solid"/>
            <a:miter lim="800000"/>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0529B"/>
                </a:solidFill>
                <a:effectLst/>
                <a:uLnTx/>
                <a:uFillTx/>
                <a:latin typeface="Calibri" panose="020F0502020204030204"/>
                <a:ea typeface="+mn-ea"/>
                <a:cs typeface="+mn-cs"/>
              </a:rPr>
              <a:t>The Power of Alignment: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0529B"/>
                </a:solidFill>
                <a:effectLst/>
                <a:uLnTx/>
                <a:uFillTx/>
                <a:latin typeface="Calibri" panose="020F0502020204030204"/>
                <a:ea typeface="+mn-ea"/>
                <a:cs typeface="+mn-cs"/>
              </a:rPr>
              <a:t>Unifying Cybersecurity Efforts into a Strategic Initiative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30000" noProof="0" dirty="0">
              <a:ln>
                <a:noFill/>
              </a:ln>
              <a:solidFill>
                <a:srgbClr val="00529B"/>
              </a:solidFill>
              <a:effectLst/>
              <a:uLnTx/>
              <a:uFillTx/>
              <a:latin typeface="Arial"/>
              <a:ea typeface="+mn-ea"/>
              <a:cs typeface="Arial"/>
            </a:endParaRPr>
          </a:p>
        </p:txBody>
      </p:sp>
      <p:pic>
        <p:nvPicPr>
          <p:cNvPr id="2" name="Picture 1">
            <a:extLs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pic>
        <p:nvPicPr>
          <p:cNvPr id="6" name="Picture 5" descr="A computer screen with many icons&#10;&#10;Description automatically generated.">
            <a:extLst>
              <a:ext uri="{FF2B5EF4-FFF2-40B4-BE49-F238E27FC236}">
                <a16:creationId xmlns:a16="http://schemas.microsoft.com/office/drawing/2014/main" id="{E332322B-0D94-2ED2-5B6A-6D5FEAAB864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8619" y="3037728"/>
            <a:ext cx="4426369" cy="2529354"/>
          </a:xfrm>
          <a:prstGeom prst="rect">
            <a:avLst/>
          </a:prstGeom>
        </p:spPr>
      </p:pic>
      <p:pic>
        <p:nvPicPr>
          <p:cNvPr id="7" name="Picture 6" descr="Joe Falcone &#10;Infrastructure Systems Specialist&#10;SUNY Dutchess&#10;">
            <a:extLst>
              <a:ext uri="{FF2B5EF4-FFF2-40B4-BE49-F238E27FC236}">
                <a16:creationId xmlns:a16="http://schemas.microsoft.com/office/drawing/2014/main" id="{1F7E84F1-B792-A8A2-AB21-84C9C864053D}"/>
              </a:ext>
            </a:extLst>
          </p:cNvPr>
          <p:cNvPicPr>
            <a:picLocks noChangeAspect="1"/>
          </p:cNvPicPr>
          <p:nvPr/>
        </p:nvPicPr>
        <p:blipFill>
          <a:blip r:embed="rId6"/>
          <a:stretch>
            <a:fillRect/>
          </a:stretch>
        </p:blipFill>
        <p:spPr>
          <a:xfrm>
            <a:off x="5339452" y="4353888"/>
            <a:ext cx="6907367" cy="1176630"/>
          </a:xfrm>
          <a:prstGeom prst="rect">
            <a:avLst/>
          </a:prstGeom>
        </p:spPr>
      </p:pic>
    </p:spTree>
    <p:extLst>
      <p:ext uri="{BB962C8B-B14F-4D97-AF65-F5344CB8AC3E}">
        <p14:creationId xmlns:p14="http://schemas.microsoft.com/office/powerpoint/2010/main" val="828609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 y="0"/>
            <a:ext cx="12192000" cy="6858000"/>
          </a:xfrm>
          <a:prstGeom prst="rect">
            <a:avLst/>
          </a:prstGeom>
        </p:spPr>
      </p:pic>
      <p:sp>
        <p:nvSpPr>
          <p:cNvPr id="5" name="Title 4"/>
          <p:cNvSpPr>
            <a:spLocks noGrp="1"/>
          </p:cNvSpPr>
          <p:nvPr>
            <p:ph type="title" idx="4294967295"/>
          </p:nvPr>
        </p:nvSpPr>
        <p:spPr>
          <a:xfrm>
            <a:off x="-2" y="1290918"/>
            <a:ext cx="12192001" cy="4857955"/>
          </a:xfrm>
          <a:prstGeom prst="rect">
            <a:avLst/>
          </a:prstGeom>
          <a:noFill/>
          <a:ln w="6350" cap="flat" cmpd="sng" algn="ctr">
            <a:noFill/>
            <a:prstDash val="solid"/>
            <a:miter lim="800000"/>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1" u="none" strike="noStrike" kern="1200" cap="none" spc="0" normalizeH="0" baseline="0" noProof="0" dirty="0">
                <a:ln>
                  <a:noFill/>
                </a:ln>
                <a:solidFill>
                  <a:srgbClr val="00529B"/>
                </a:solidFill>
                <a:effectLst/>
                <a:uLnTx/>
                <a:uFillTx/>
                <a:latin typeface="Calibri" panose="020F0502020204030204"/>
                <a:ea typeface="+mn-ea"/>
                <a:cs typeface="+mn-cs"/>
              </a:rPr>
              <a:t>Explanation of the Project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300" b="1" i="1" u="none" strike="noStrike" kern="1200" cap="none" spc="0" normalizeH="0" baseline="0" noProof="0" dirty="0">
              <a:ln>
                <a:noFill/>
              </a:ln>
              <a:solidFill>
                <a:srgbClr val="00529B"/>
              </a:solidFill>
              <a:effectLst/>
              <a:uLnTx/>
              <a:uFillTx/>
              <a:latin typeface="Calibri" panose="020F0502020204030204"/>
              <a:ea typeface="+mn-ea"/>
              <a:cs typeface="+mn-cs"/>
            </a:endParaRPr>
          </a:p>
          <a:p>
            <a:pPr marL="342900" lvl="0" indent="-342900">
              <a:lnSpc>
                <a:spcPct val="100000"/>
              </a:lnSpc>
              <a:spcBef>
                <a:spcPts val="0"/>
              </a:spcBef>
              <a:buFont typeface="Arial" panose="020B0604020202020204" pitchFamily="34" charset="0"/>
              <a:buChar char="•"/>
              <a:defRPr/>
            </a:pPr>
            <a:r>
              <a:rPr lang="en-US" sz="2400" b="1" dirty="0">
                <a:solidFill>
                  <a:srgbClr val="00529B"/>
                </a:solidFill>
              </a:rPr>
              <a:t>Objective: </a:t>
            </a:r>
            <a:r>
              <a:rPr lang="en-US" sz="2400" dirty="0">
                <a:solidFill>
                  <a:srgbClr val="00529B"/>
                </a:solidFill>
              </a:rPr>
              <a:t>Leverage my passion for cybersecurity to address critical gaps in system configurations by integrating best practices and fostering institutional support.</a:t>
            </a:r>
            <a:br>
              <a:rPr lang="en-US" sz="2400" dirty="0">
                <a:solidFill>
                  <a:srgbClr val="00529B"/>
                </a:solidFill>
              </a:rPr>
            </a:br>
            <a:br>
              <a:rPr lang="en-US" sz="2400" dirty="0">
                <a:solidFill>
                  <a:srgbClr val="00529B"/>
                </a:solidFill>
              </a:rPr>
            </a:br>
            <a:r>
              <a:rPr lang="en-US" sz="2400" b="1" dirty="0">
                <a:solidFill>
                  <a:srgbClr val="00529B"/>
                </a:solidFill>
              </a:rPr>
              <a:t>Why: </a:t>
            </a:r>
            <a:r>
              <a:rPr lang="en-US" sz="2400" dirty="0">
                <a:solidFill>
                  <a:srgbClr val="00529B"/>
                </a:solidFill>
              </a:rPr>
              <a:t>Genuine concerns and lack of dedicated positions to handle these critical workloads.</a:t>
            </a:r>
            <a:br>
              <a:rPr lang="en-US" sz="2400" dirty="0">
                <a:solidFill>
                  <a:srgbClr val="00529B"/>
                </a:solidFill>
              </a:rPr>
            </a:br>
            <a:br>
              <a:rPr lang="en-US" sz="2400" dirty="0">
                <a:solidFill>
                  <a:srgbClr val="00529B"/>
                </a:solidFill>
              </a:rPr>
            </a:br>
            <a:r>
              <a:rPr lang="en-US" sz="2400" b="1" dirty="0">
                <a:solidFill>
                  <a:srgbClr val="00529B"/>
                </a:solidFill>
              </a:rPr>
              <a:t>Expected Outcomes:</a:t>
            </a:r>
            <a:br>
              <a:rPr lang="en-US" sz="2400" b="1" dirty="0">
                <a:solidFill>
                  <a:srgbClr val="00529B"/>
                </a:solidFill>
              </a:rPr>
            </a:br>
            <a:r>
              <a:rPr lang="en-US" sz="2400" u="sng" dirty="0">
                <a:solidFill>
                  <a:srgbClr val="00529B"/>
                </a:solidFill>
              </a:rPr>
              <a:t>Technical</a:t>
            </a:r>
            <a:r>
              <a:rPr lang="en-US" sz="2400" dirty="0">
                <a:solidFill>
                  <a:srgbClr val="00529B"/>
                </a:solidFill>
              </a:rPr>
              <a:t>:</a:t>
            </a:r>
            <a:r>
              <a:rPr lang="en-US" sz="2400" b="1" dirty="0">
                <a:solidFill>
                  <a:srgbClr val="00529B"/>
                </a:solidFill>
              </a:rPr>
              <a:t> </a:t>
            </a:r>
            <a:r>
              <a:rPr lang="en-US" sz="2400" dirty="0">
                <a:solidFill>
                  <a:srgbClr val="00529B"/>
                </a:solidFill>
              </a:rPr>
              <a:t>Enhanced security measures</a:t>
            </a:r>
            <a:br>
              <a:rPr lang="en-US" sz="2400" dirty="0">
                <a:solidFill>
                  <a:srgbClr val="00529B"/>
                </a:solidFill>
              </a:rPr>
            </a:br>
            <a:r>
              <a:rPr lang="en-US" sz="2400" u="sng" dirty="0">
                <a:solidFill>
                  <a:srgbClr val="00529B"/>
                </a:solidFill>
              </a:rPr>
              <a:t>Cultural</a:t>
            </a:r>
            <a:r>
              <a:rPr lang="en-US" sz="2400" dirty="0">
                <a:solidFill>
                  <a:srgbClr val="00529B"/>
                </a:solidFill>
              </a:rPr>
              <a:t>: Improved cybersecurity awareness</a:t>
            </a:r>
            <a:br>
              <a:rPr lang="en-US" sz="2400" dirty="0">
                <a:solidFill>
                  <a:srgbClr val="00529B"/>
                </a:solidFill>
              </a:rPr>
            </a:br>
            <a:r>
              <a:rPr lang="en-US" sz="2400" u="sng" dirty="0">
                <a:solidFill>
                  <a:srgbClr val="00529B"/>
                </a:solidFill>
              </a:rPr>
              <a:t>Sustainable</a:t>
            </a:r>
            <a:r>
              <a:rPr lang="en-US" sz="2400" dirty="0">
                <a:solidFill>
                  <a:srgbClr val="00529B"/>
                </a:solidFill>
              </a:rPr>
              <a:t>: Institutional recognition and funding for cybersecurity initiatives.</a:t>
            </a:r>
            <a:br>
              <a:rPr lang="en-US" sz="2400" dirty="0">
                <a:solidFill>
                  <a:srgbClr val="00529B"/>
                </a:solidFill>
              </a:rPr>
            </a:br>
            <a:endParaRPr kumimoji="0" lang="en-US" sz="2400" b="1"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30000" noProof="0" dirty="0">
              <a:ln>
                <a:noFill/>
              </a:ln>
              <a:solidFill>
                <a:srgbClr val="00529B"/>
              </a:solidFill>
              <a:effectLst/>
              <a:uLnTx/>
              <a:uFillTx/>
              <a:latin typeface="Arial"/>
              <a:ea typeface="+mn-ea"/>
              <a:cs typeface="Arial"/>
            </a:endParaRPr>
          </a:p>
        </p:txBody>
      </p:sp>
      <p:pic>
        <p:nvPicPr>
          <p:cNvPr id="2" name="Picture 1">
            <a:extLs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Tree>
    <p:extLst>
      <p:ext uri="{BB962C8B-B14F-4D97-AF65-F5344CB8AC3E}">
        <p14:creationId xmlns:p14="http://schemas.microsoft.com/office/powerpoint/2010/main" val="673903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 y="0"/>
            <a:ext cx="12192000" cy="6858000"/>
          </a:xfrm>
          <a:prstGeom prst="rect">
            <a:avLst/>
          </a:prstGeom>
        </p:spPr>
      </p:pic>
      <p:sp>
        <p:nvSpPr>
          <p:cNvPr id="5" name="Title 4"/>
          <p:cNvSpPr>
            <a:spLocks noGrp="1"/>
          </p:cNvSpPr>
          <p:nvPr>
            <p:ph type="title" idx="4294967295"/>
          </p:nvPr>
        </p:nvSpPr>
        <p:spPr>
          <a:xfrm>
            <a:off x="-2" y="1290918"/>
            <a:ext cx="12192001" cy="4857955"/>
          </a:xfrm>
          <a:prstGeom prst="rect">
            <a:avLst/>
          </a:prstGeom>
          <a:noFill/>
          <a:ln w="6350" cap="flat" cmpd="sng" algn="ctr">
            <a:noFill/>
            <a:prstDash val="solid"/>
            <a:miter lim="800000"/>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1" u="none" strike="noStrike" kern="1200" cap="none" spc="0" normalizeH="0" baseline="0" noProof="0" dirty="0">
                <a:ln>
                  <a:noFill/>
                </a:ln>
                <a:solidFill>
                  <a:srgbClr val="00529B"/>
                </a:solidFill>
                <a:effectLst/>
                <a:uLnTx/>
                <a:uFillTx/>
                <a:latin typeface="Calibri" panose="020F0502020204030204"/>
                <a:ea typeface="+mn-ea"/>
                <a:cs typeface="+mn-cs"/>
              </a:rPr>
              <a:t>The Project(s)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300" b="1" i="1" u="none" strike="noStrike" kern="1200" cap="none" spc="0" normalizeH="0" baseline="0" noProof="0" dirty="0">
              <a:ln>
                <a:noFill/>
              </a:ln>
              <a:solidFill>
                <a:srgbClr val="00529B"/>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“Work in M365 cloud environment” -</a:t>
            </a:r>
            <a:r>
              <a:rPr kumimoji="0" lang="en-US" sz="2400" b="0" i="0" u="none" strike="noStrike" kern="1200" cap="none" spc="0" normalizeH="0" noProof="0" dirty="0">
                <a:ln>
                  <a:noFill/>
                </a:ln>
                <a:solidFill>
                  <a:srgbClr val="00529B"/>
                </a:solidFill>
                <a:effectLst/>
                <a:uLnTx/>
                <a:uFillTx/>
                <a:latin typeface="Calibri" panose="020F0502020204030204"/>
                <a:ea typeface="+mn-ea"/>
                <a:cs typeface="+mn-cs"/>
              </a:rPr>
              <a:t> Became</a:t>
            </a: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 Global Admin, asked to Maintain and Optimize</a:t>
            </a:r>
            <a:b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b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Engaged CISA for free Cyber Hygiene and Penetration Assessments</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Initiated routine internal Phishing campaigns and community training</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Established dedicated IT space in our main newsletter to improve campus outreach</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Implemented conditional access policies allowing</a:t>
            </a:r>
            <a:r>
              <a:rPr kumimoji="0" lang="en-US" sz="2400" b="0" i="0" u="none" strike="noStrike" kern="1200" cap="none" spc="0" normalizeH="0" noProof="0" dirty="0">
                <a:ln>
                  <a:noFill/>
                </a:ln>
                <a:solidFill>
                  <a:srgbClr val="00529B"/>
                </a:solidFill>
                <a:effectLst/>
                <a:uLnTx/>
                <a:uFillTx/>
                <a:latin typeface="Calibri" panose="020F0502020204030204"/>
                <a:ea typeface="+mn-ea"/>
                <a:cs typeface="+mn-cs"/>
              </a:rPr>
              <a:t> self-</a:t>
            </a: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remediation</a:t>
            </a:r>
            <a:r>
              <a:rPr kumimoji="0" lang="en-US" sz="2400" b="0" i="0" u="none" strike="noStrike" kern="1200" cap="none" spc="0" normalizeH="0" noProof="0" dirty="0">
                <a:ln>
                  <a:noFill/>
                </a:ln>
                <a:solidFill>
                  <a:srgbClr val="00529B"/>
                </a:solidFill>
                <a:effectLst/>
                <a:uLnTx/>
                <a:uFillTx/>
                <a:latin typeface="Calibri" panose="020F0502020204030204"/>
                <a:ea typeface="+mn-ea"/>
                <a:cs typeface="+mn-cs"/>
              </a:rPr>
              <a:t> of</a:t>
            </a: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 sign-in</a:t>
            </a:r>
            <a:r>
              <a:rPr kumimoji="0" lang="en-US" sz="2400" b="0" i="0" u="none" strike="noStrike" kern="1200" cap="none" spc="0" normalizeH="0" noProof="0" dirty="0">
                <a:ln>
                  <a:noFill/>
                </a:ln>
                <a:solidFill>
                  <a:srgbClr val="00529B"/>
                </a:solidFill>
                <a:effectLst/>
                <a:uLnTx/>
                <a:uFillTx/>
                <a:latin typeface="Calibri" panose="020F0502020204030204"/>
                <a:ea typeface="+mn-ea"/>
                <a:cs typeface="+mn-cs"/>
              </a:rPr>
              <a:t> and user </a:t>
            </a: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risk</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Improved Microsoft Security Score by over 35% vs. similar sized organizations</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22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2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30000" noProof="0" dirty="0">
              <a:ln>
                <a:noFill/>
              </a:ln>
              <a:solidFill>
                <a:srgbClr val="00529B"/>
              </a:solidFill>
              <a:effectLst/>
              <a:uLnTx/>
              <a:uFillTx/>
              <a:latin typeface="Arial"/>
              <a:ea typeface="+mn-ea"/>
              <a:cs typeface="Arial"/>
            </a:endParaRPr>
          </a:p>
        </p:txBody>
      </p:sp>
      <p:pic>
        <p:nvPicPr>
          <p:cNvPr id="2" name="Picture 1">
            <a:extLs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Tree>
    <p:extLst>
      <p:ext uri="{BB962C8B-B14F-4D97-AF65-F5344CB8AC3E}">
        <p14:creationId xmlns:p14="http://schemas.microsoft.com/office/powerpoint/2010/main" val="1767042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 y="0"/>
            <a:ext cx="12192000" cy="6858000"/>
          </a:xfrm>
          <a:prstGeom prst="rect">
            <a:avLst/>
          </a:prstGeom>
        </p:spPr>
      </p:pic>
      <p:sp>
        <p:nvSpPr>
          <p:cNvPr id="5" name="Title 4"/>
          <p:cNvSpPr>
            <a:spLocks noGrp="1"/>
          </p:cNvSpPr>
          <p:nvPr>
            <p:ph type="title" idx="4294967295"/>
          </p:nvPr>
        </p:nvSpPr>
        <p:spPr>
          <a:xfrm>
            <a:off x="-2" y="1290918"/>
            <a:ext cx="12192001" cy="4857955"/>
          </a:xfrm>
          <a:prstGeom prst="rect">
            <a:avLst/>
          </a:prstGeom>
          <a:noFill/>
          <a:ln w="6350" cap="flat" cmpd="sng" algn="ctr">
            <a:noFill/>
            <a:prstDash val="solid"/>
            <a:miter lim="800000"/>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1" u="none" strike="noStrike" kern="1200" cap="none" spc="0" normalizeH="0" baseline="0" noProof="0" dirty="0">
                <a:ln>
                  <a:noFill/>
                </a:ln>
                <a:solidFill>
                  <a:srgbClr val="00529B"/>
                </a:solidFill>
                <a:effectLst/>
                <a:uLnTx/>
                <a:uFillTx/>
                <a:latin typeface="Calibri" panose="020F0502020204030204"/>
                <a:ea typeface="+mn-ea"/>
                <a:cs typeface="+mn-cs"/>
              </a:rPr>
              <a:t>18 Months Later (Now)</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“Joe handles security” – A recognized voice with a seat at the table</a:t>
            </a:r>
            <a:b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b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Address cyber incidents</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Steer monthly cybersecurity meetings</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Played instrumental role in passing GLBA Audit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Co-wrote official response to SUNY ISP 6900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Manage Security Awareness Program</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Presidentially appointed to AI Taskforce Committee</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2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30000" noProof="0" dirty="0">
              <a:ln>
                <a:noFill/>
              </a:ln>
              <a:solidFill>
                <a:srgbClr val="00529B"/>
              </a:solidFill>
              <a:effectLst/>
              <a:uLnTx/>
              <a:uFillTx/>
              <a:latin typeface="Arial"/>
              <a:ea typeface="+mn-ea"/>
              <a:cs typeface="Arial"/>
            </a:endParaRPr>
          </a:p>
        </p:txBody>
      </p:sp>
      <p:pic>
        <p:nvPicPr>
          <p:cNvPr id="2" name="Picture 1">
            <a:extLs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Tree>
    <p:extLst>
      <p:ext uri="{BB962C8B-B14F-4D97-AF65-F5344CB8AC3E}">
        <p14:creationId xmlns:p14="http://schemas.microsoft.com/office/powerpoint/2010/main" val="3508383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 y="0"/>
            <a:ext cx="12192000" cy="6858000"/>
          </a:xfrm>
          <a:prstGeom prst="rect">
            <a:avLst/>
          </a:prstGeom>
        </p:spPr>
      </p:pic>
      <p:sp>
        <p:nvSpPr>
          <p:cNvPr id="5" name="Title 4"/>
          <p:cNvSpPr>
            <a:spLocks noGrp="1"/>
          </p:cNvSpPr>
          <p:nvPr>
            <p:ph type="title" idx="4294967295"/>
          </p:nvPr>
        </p:nvSpPr>
        <p:spPr>
          <a:xfrm>
            <a:off x="0" y="1290918"/>
            <a:ext cx="12191999" cy="4857955"/>
          </a:xfrm>
          <a:prstGeom prst="rect">
            <a:avLst/>
          </a:prstGeom>
          <a:noFill/>
          <a:ln w="6350" cap="flat" cmpd="sng" algn="ctr">
            <a:noFill/>
            <a:prstDash val="solid"/>
            <a:miter lim="800000"/>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1" u="none" strike="noStrike" kern="1200" cap="none" spc="0" normalizeH="0" baseline="0" noProof="0" dirty="0">
                <a:ln>
                  <a:noFill/>
                </a:ln>
                <a:solidFill>
                  <a:srgbClr val="00529B"/>
                </a:solidFill>
                <a:effectLst/>
                <a:uLnTx/>
                <a:uFillTx/>
                <a:latin typeface="Calibri" panose="020F0502020204030204"/>
                <a:ea typeface="+mn-ea"/>
                <a:cs typeface="+mn-cs"/>
              </a:rPr>
              <a:t>The Next 18 Months?</a:t>
            </a:r>
            <a:endParaRPr kumimoji="0" lang="en-US" sz="22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Continued partnership with executive leaders on enterprise initiatives:</a:t>
            </a:r>
            <a:b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b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Secure Email Gateway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Campus-wide Business Impact Analysis Survey</a:t>
            </a:r>
            <a:endParaRPr kumimoji="0" lang="en-US" sz="2400" b="0" i="0" u="none" strike="noStrike" kern="1200" cap="none" spc="0" normalizeH="0" baseline="0" noProof="0" dirty="0">
              <a:ln>
                <a:noFill/>
              </a:ln>
              <a:solidFill>
                <a:srgbClr val="00529B"/>
              </a:solidFill>
              <a:effectLst/>
              <a:uLnTx/>
              <a:uFillTx/>
              <a:latin typeface="Calibri" panose="020F0502020204030204"/>
              <a:ea typeface="Calibri" panose="020F0502020204030204"/>
              <a:cs typeface="Calibri" panose="020F0502020204030204"/>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Conducting Annual Tabletop Exercises</a:t>
            </a:r>
            <a:endParaRPr kumimoji="0" lang="en-US" sz="2400" b="0" i="0" u="none" strike="noStrike" kern="1200" cap="none" spc="0" normalizeH="0" baseline="0" noProof="0" dirty="0">
              <a:ln>
                <a:noFill/>
              </a:ln>
              <a:solidFill>
                <a:srgbClr val="00529B"/>
              </a:solidFill>
              <a:effectLst/>
              <a:uLnTx/>
              <a:uFillTx/>
              <a:latin typeface="Calibri" panose="020F0502020204030204"/>
              <a:ea typeface="Calibri" panose="020F0502020204030204"/>
              <a:cs typeface="Calibri" panose="020F0502020204030204"/>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Calibri" panose="020F0502020204030204"/>
                <a:cs typeface="Calibri" panose="020F0502020204030204"/>
              </a:rPr>
              <a:t>Adoption of NIST CSF 2.0 Standards</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Calibri" panose="020F0502020204030204"/>
                <a:cs typeface="Calibri" panose="020F0502020204030204"/>
              </a:rPr>
              <a:t>Transitioning into a newly developed Cybersecurity role</a:t>
            </a:r>
          </a:p>
          <a:p>
            <a:pPr marL="1257300" marR="0" lvl="2"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Calibri" panose="020F0502020204030204"/>
              <a:cs typeface="Calibri" panose="020F0502020204030204"/>
            </a:endParaRPr>
          </a:p>
          <a:p>
            <a:pPr marL="1257300" marR="0" lvl="2"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Calibri" panose="020F0502020204030204"/>
              <a:cs typeface="Calibri" panose="020F0502020204030204"/>
            </a:endParaRPr>
          </a:p>
          <a:p>
            <a:pPr marL="1257300" marR="0" lvl="2"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Calibri" panose="020F0502020204030204"/>
              <a:cs typeface="Calibri" panose="020F0502020204030204"/>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Calibri" panose="020F0502020204030204"/>
              <a:cs typeface="Calibri" panose="020F0502020204030204"/>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00529B"/>
              </a:solidFill>
              <a:effectLst/>
              <a:uLnTx/>
              <a:uFillTx/>
              <a:latin typeface="Calibri" panose="020F0502020204030204"/>
              <a:ea typeface="Calibri" panose="020F0502020204030204"/>
              <a:cs typeface="Calibri" panose="020F0502020204030204"/>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Calibri" panose="020F0502020204030204"/>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30000" noProof="0" dirty="0">
              <a:ln>
                <a:noFill/>
              </a:ln>
              <a:solidFill>
                <a:srgbClr val="00529B"/>
              </a:solidFill>
              <a:effectLst/>
              <a:uLnTx/>
              <a:uFillTx/>
              <a:latin typeface="Arial"/>
              <a:ea typeface="+mn-ea"/>
              <a:cs typeface="Arial"/>
            </a:endParaRPr>
          </a:p>
        </p:txBody>
      </p:sp>
      <p:pic>
        <p:nvPicPr>
          <p:cNvPr id="2" name="Picture 1">
            <a:extLs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Tree>
    <p:extLst>
      <p:ext uri="{BB962C8B-B14F-4D97-AF65-F5344CB8AC3E}">
        <p14:creationId xmlns:p14="http://schemas.microsoft.com/office/powerpoint/2010/main" val="201097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50" y="0"/>
            <a:ext cx="12192000" cy="6858000"/>
          </a:xfrm>
          <a:prstGeom prst="rect">
            <a:avLst/>
          </a:prstGeom>
        </p:spPr>
      </p:pic>
      <p:sp>
        <p:nvSpPr>
          <p:cNvPr id="5" name="Title 4"/>
          <p:cNvSpPr>
            <a:spLocks noGrp="1"/>
          </p:cNvSpPr>
          <p:nvPr>
            <p:ph type="title" idx="4294967295"/>
          </p:nvPr>
        </p:nvSpPr>
        <p:spPr>
          <a:xfrm>
            <a:off x="-2" y="1290918"/>
            <a:ext cx="12192001" cy="4857955"/>
          </a:xfrm>
          <a:prstGeom prst="rect">
            <a:avLst/>
          </a:prstGeom>
          <a:noFill/>
          <a:ln w="6350" cap="flat" cmpd="sng" algn="ctr">
            <a:noFill/>
            <a:prstDash val="solid"/>
            <a:miter lim="800000"/>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1" u="none" strike="noStrike" kern="1200" cap="none" spc="0" normalizeH="0" baseline="0" noProof="0" dirty="0">
                <a:ln>
                  <a:noFill/>
                </a:ln>
                <a:solidFill>
                  <a:srgbClr val="00529B"/>
                </a:solidFill>
                <a:effectLst/>
                <a:uLnTx/>
                <a:uFillTx/>
                <a:latin typeface="Calibri" panose="020F0502020204030204"/>
                <a:ea typeface="+mn-ea"/>
                <a:cs typeface="+mn-cs"/>
              </a:rPr>
              <a:t>How did I foster a constructive team climate?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300" b="1" i="1" u="none" strike="noStrike" kern="1200" cap="none" spc="0" normalizeH="0" baseline="0" noProof="0" dirty="0">
              <a:ln>
                <a:noFill/>
              </a:ln>
              <a:solidFill>
                <a:srgbClr val="00529B"/>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srgbClr val="00529B"/>
                </a:solidFill>
                <a:effectLst/>
                <a:uLnTx/>
                <a:uFillTx/>
                <a:latin typeface="Calibri" panose="020F0502020204030204"/>
                <a:ea typeface="+mn-ea"/>
                <a:cs typeface="+mn-cs"/>
              </a:rPr>
              <a:t>Inclusion and outreach – </a:t>
            </a: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Translated technical cybersecurity needs to key stakeholders using business language.</a:t>
            </a:r>
            <a:r>
              <a:rPr kumimoji="0" lang="en-US" sz="2400" b="0" i="0" u="none" strike="noStrike" kern="1200" cap="none" spc="0" normalizeH="0" noProof="0" dirty="0">
                <a:ln>
                  <a:noFill/>
                </a:ln>
                <a:solidFill>
                  <a:srgbClr val="00529B"/>
                </a:solidFill>
                <a:effectLst/>
                <a:uLnTx/>
                <a:uFillTx/>
                <a:latin typeface="Calibri" panose="020F0502020204030204"/>
                <a:ea typeface="+mn-ea"/>
                <a:cs typeface="+mn-cs"/>
              </a:rPr>
              <a:t> Reinforcing IT as a business enabler.</a:t>
            </a:r>
            <a:b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b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srgbClr val="00529B"/>
                </a:solidFill>
                <a:effectLst/>
                <a:uLnTx/>
                <a:uFillTx/>
                <a:latin typeface="Calibri" panose="020F0502020204030204"/>
                <a:ea typeface="+mn-ea"/>
                <a:cs typeface="+mn-cs"/>
              </a:rPr>
              <a:t>Consistent communication- </a:t>
            </a: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Held weekly security meetings, supplemented by emails and in-person discussions. Repeating</a:t>
            </a:r>
            <a:r>
              <a:rPr kumimoji="0" lang="en-US" sz="2400" b="0" i="0" u="none" strike="noStrike" kern="1200" cap="none" spc="0" normalizeH="0" noProof="0" dirty="0">
                <a:ln>
                  <a:noFill/>
                </a:ln>
                <a:solidFill>
                  <a:srgbClr val="00529B"/>
                </a:solidFill>
                <a:effectLst/>
                <a:uLnTx/>
                <a:uFillTx/>
                <a:latin typeface="Calibri" panose="020F0502020204030204"/>
                <a:ea typeface="+mn-ea"/>
                <a:cs typeface="+mn-cs"/>
              </a:rPr>
              <a:t> and reinforcing core concepts.</a:t>
            </a:r>
            <a:b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b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srgbClr val="00529B"/>
                </a:solidFill>
                <a:effectLst/>
                <a:uLnTx/>
                <a:uFillTx/>
                <a:latin typeface="Calibri" panose="020F0502020204030204"/>
                <a:ea typeface="+mn-ea"/>
                <a:cs typeface="+mn-cs"/>
              </a:rPr>
              <a:t>Built trust by leveraging 3rd party validation - </a:t>
            </a: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Vulnerability assessments from our vISO and CISA praised our security controls.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30000" noProof="0" dirty="0">
              <a:ln>
                <a:noFill/>
              </a:ln>
              <a:solidFill>
                <a:srgbClr val="00529B"/>
              </a:solidFill>
              <a:effectLst/>
              <a:uLnTx/>
              <a:uFillTx/>
              <a:latin typeface="Arial"/>
              <a:ea typeface="+mn-ea"/>
              <a:cs typeface="Arial"/>
            </a:endParaRPr>
          </a:p>
        </p:txBody>
      </p:sp>
      <p:pic>
        <p:nvPicPr>
          <p:cNvPr id="2" name="Picture 1">
            <a:extLs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Tree>
    <p:extLst>
      <p:ext uri="{BB962C8B-B14F-4D97-AF65-F5344CB8AC3E}">
        <p14:creationId xmlns:p14="http://schemas.microsoft.com/office/powerpoint/2010/main" val="2863124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 y="0"/>
            <a:ext cx="12192000" cy="6858000"/>
          </a:xfrm>
          <a:prstGeom prst="rect">
            <a:avLst/>
          </a:prstGeom>
        </p:spPr>
      </p:pic>
      <p:sp>
        <p:nvSpPr>
          <p:cNvPr id="5" name="Title 4"/>
          <p:cNvSpPr>
            <a:spLocks noGrp="1"/>
          </p:cNvSpPr>
          <p:nvPr>
            <p:ph type="title" idx="4294967295"/>
          </p:nvPr>
        </p:nvSpPr>
        <p:spPr>
          <a:xfrm>
            <a:off x="-2" y="1290918"/>
            <a:ext cx="12192001" cy="4857955"/>
          </a:xfrm>
          <a:prstGeom prst="rect">
            <a:avLst/>
          </a:prstGeom>
          <a:noFill/>
          <a:ln w="6350" cap="flat" cmpd="sng" algn="ctr">
            <a:noFill/>
            <a:prstDash val="solid"/>
            <a:miter lim="800000"/>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1" u="none" strike="noStrike" kern="1200" cap="none" spc="0" normalizeH="0" baseline="0" noProof="0" dirty="0">
                <a:ln>
                  <a:noFill/>
                </a:ln>
                <a:solidFill>
                  <a:srgbClr val="00529B"/>
                </a:solidFill>
                <a:effectLst/>
                <a:uLnTx/>
                <a:uFillTx/>
                <a:latin typeface="Calibri" panose="020F0502020204030204"/>
                <a:ea typeface="+mn-ea"/>
                <a:cs typeface="+mn-cs"/>
              </a:rPr>
              <a:t>Obstacles and Challenges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Pushing through the inherent resistance to change – earning trust can</a:t>
            </a:r>
            <a:r>
              <a:rPr kumimoji="0" lang="en-US" sz="2400" b="0" i="0" u="none" strike="noStrike" kern="1200" cap="none" spc="0" normalizeH="0" noProof="0" dirty="0">
                <a:ln>
                  <a:noFill/>
                </a:ln>
                <a:solidFill>
                  <a:srgbClr val="00529B"/>
                </a:solidFill>
                <a:effectLst/>
                <a:uLnTx/>
                <a:uFillTx/>
                <a:latin typeface="Calibri" panose="020F0502020204030204"/>
                <a:ea typeface="+mn-ea"/>
                <a:cs typeface="+mn-cs"/>
              </a:rPr>
              <a:t> be</a:t>
            </a: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 slow</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Bureaucratic barriers – difficult to lead and shape culture as a "Specialist"</a:t>
            </a:r>
            <a:endParaRPr kumimoji="0" lang="en-US" sz="2400" b="0" i="0" u="none" strike="noStrike" kern="1200" cap="none" spc="0" normalizeH="0" baseline="0" noProof="0" dirty="0">
              <a:ln>
                <a:noFill/>
              </a:ln>
              <a:solidFill>
                <a:srgbClr val="00529B"/>
              </a:solidFill>
              <a:effectLst/>
              <a:uLnTx/>
              <a:uFillTx/>
              <a:latin typeface="Calibri" panose="020F0502020204030204"/>
              <a:ea typeface="Calibri"/>
              <a:cs typeface="Calibri"/>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529B"/>
                </a:solidFill>
                <a:effectLst/>
                <a:uLnTx/>
                <a:uFillTx/>
                <a:latin typeface="Calibri" panose="020F0502020204030204"/>
                <a:ea typeface="+mn-ea"/>
                <a:cs typeface="+mn-cs"/>
              </a:rPr>
              <a:t>Approaching and Overcoming:</a:t>
            </a:r>
            <a:b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b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Collected easy-wins to gain trust and display competency</a:t>
            </a:r>
            <a:endParaRPr kumimoji="0" lang="en-US" sz="2400" b="0" i="0" u="none" strike="noStrike" kern="1200" cap="none" spc="0" normalizeH="0" baseline="0" noProof="0" dirty="0">
              <a:ln>
                <a:noFill/>
              </a:ln>
              <a:solidFill>
                <a:srgbClr val="00529B"/>
              </a:solidFill>
              <a:effectLst/>
              <a:uLnTx/>
              <a:uFillTx/>
              <a:latin typeface="Calibri" panose="020F0502020204030204"/>
              <a:ea typeface="Calibri"/>
              <a:cs typeface="Calibri"/>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Articulated my intentions, speaking with confidence</a:t>
            </a:r>
            <a:r>
              <a:rPr kumimoji="0" lang="en-US" sz="2400" b="0" i="0" u="none" strike="noStrike" kern="1200" cap="none" spc="0" normalizeH="0" noProof="0" dirty="0">
                <a:ln>
                  <a:noFill/>
                </a:ln>
                <a:solidFill>
                  <a:srgbClr val="00529B"/>
                </a:solidFill>
                <a:effectLst/>
                <a:uLnTx/>
                <a:uFillTx/>
                <a:latin typeface="Calibri" panose="020F0502020204030204"/>
                <a:ea typeface="+mn-ea"/>
                <a:cs typeface="+mn-cs"/>
              </a:rPr>
              <a:t> and</a:t>
            </a: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 stayed the course</a:t>
            </a:r>
            <a:endParaRPr kumimoji="0" lang="en-US" sz="2400" b="0" i="0" u="none" strike="noStrike" kern="1200" cap="none" spc="0" normalizeH="0" baseline="0" noProof="0" dirty="0">
              <a:ln>
                <a:noFill/>
              </a:ln>
              <a:solidFill>
                <a:srgbClr val="00529B"/>
              </a:solidFill>
              <a:effectLst/>
              <a:uLnTx/>
              <a:uFillTx/>
              <a:latin typeface="Calibri" panose="020F0502020204030204"/>
              <a:ea typeface="Calibri" panose="020F0502020204030204"/>
              <a:cs typeface="Calibri" panose="020F0502020204030204"/>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Calibri" panose="020F0502020204030204"/>
                <a:cs typeface="Calibri" panose="020F0502020204030204"/>
              </a:rPr>
              <a:t>Leveraged credibility to work on more impactful projects</a:t>
            </a:r>
          </a:p>
        </p:txBody>
      </p:sp>
      <p:pic>
        <p:nvPicPr>
          <p:cNvPr id="2" name="Picture 1">
            <a:extLs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Tree>
    <p:extLst>
      <p:ext uri="{BB962C8B-B14F-4D97-AF65-F5344CB8AC3E}">
        <p14:creationId xmlns:p14="http://schemas.microsoft.com/office/powerpoint/2010/main" val="2004672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 y="0"/>
            <a:ext cx="12192000" cy="6858000"/>
          </a:xfrm>
          <a:prstGeom prst="rect">
            <a:avLst/>
          </a:prstGeom>
        </p:spPr>
      </p:pic>
      <p:sp>
        <p:nvSpPr>
          <p:cNvPr id="5" name="Title 4"/>
          <p:cNvSpPr>
            <a:spLocks noGrp="1"/>
          </p:cNvSpPr>
          <p:nvPr>
            <p:ph type="title" idx="4294967295"/>
          </p:nvPr>
        </p:nvSpPr>
        <p:spPr>
          <a:xfrm>
            <a:off x="-2" y="1290918"/>
            <a:ext cx="12192001" cy="4857955"/>
          </a:xfrm>
          <a:prstGeom prst="rect">
            <a:avLst/>
          </a:prstGeom>
          <a:noFill/>
          <a:ln w="6350" cap="flat" cmpd="sng" algn="ctr">
            <a:noFill/>
            <a:prstDash val="solid"/>
            <a:miter lim="800000"/>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1" u="none" strike="noStrike" kern="1200" cap="none" spc="0" normalizeH="0" baseline="0" noProof="0" dirty="0">
                <a:ln>
                  <a:noFill/>
                </a:ln>
                <a:solidFill>
                  <a:srgbClr val="00529B"/>
                </a:solidFill>
                <a:effectLst/>
                <a:uLnTx/>
                <a:uFillTx/>
                <a:latin typeface="Calibri" panose="020F0502020204030204"/>
                <a:ea typeface="+mn-ea"/>
                <a:cs typeface="+mn-cs"/>
              </a:rPr>
              <a:t>Final Thoughts and Reflections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30000" noProof="0" dirty="0">
              <a:ln>
                <a:noFill/>
              </a:ln>
              <a:solidFill>
                <a:srgbClr val="00529B"/>
              </a:solidFill>
              <a:effectLst/>
              <a:uLnTx/>
              <a:uFillTx/>
              <a:latin typeface="Arial"/>
              <a:ea typeface="+mn-ea"/>
              <a:cs typeface="Arial"/>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Always ask questions, never assume you know your stakeholders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Ignore titles. Instead, adopt perspectives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Simplify your objective and focus on delivery</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Confidence comes from aligning your passion and purpose</a:t>
            </a:r>
            <a:endParaRPr kumimoji="0" lang="en-US" sz="2400" b="0" i="0" u="none" strike="noStrike" kern="1200" cap="none" spc="0" normalizeH="0" baseline="0" noProof="0" dirty="0">
              <a:ln>
                <a:noFill/>
              </a:ln>
              <a:solidFill>
                <a:srgbClr val="00529B"/>
              </a:solidFill>
              <a:effectLst/>
              <a:uLnTx/>
              <a:uFillTx/>
              <a:latin typeface="Calibri" panose="020F0502020204030204"/>
              <a:ea typeface="Calibri"/>
              <a:cs typeface="Calibri"/>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rPr>
              <a:t>In summary, lead with the </a:t>
            </a:r>
            <a:r>
              <a:rPr kumimoji="0" lang="en-US" sz="2400" b="0" i="0" u="none" strike="noStrike" kern="1200" cap="none" spc="0" normalizeH="0" baseline="0" noProof="0">
                <a:ln>
                  <a:noFill/>
                </a:ln>
                <a:solidFill>
                  <a:srgbClr val="00529B"/>
                </a:solidFill>
                <a:effectLst/>
                <a:uLnTx/>
                <a:uFillTx/>
                <a:latin typeface="Calibri" panose="020F0502020204030204"/>
                <a:ea typeface="+mn-ea"/>
                <a:cs typeface="+mn-cs"/>
              </a:rPr>
              <a:t>4 P’s:</a:t>
            </a: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529B"/>
                </a:solidFill>
                <a:effectLst/>
                <a:uLnTx/>
                <a:uFillTx/>
                <a:latin typeface="Calibri" panose="020F0502020204030204"/>
                <a:ea typeface="+mn-ea"/>
                <a:cs typeface="+mn-cs"/>
              </a:rPr>
              <a:t>People – Perspective – Passion - Purpose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p:txBody>
      </p:sp>
      <p:pic>
        <p:nvPicPr>
          <p:cNvPr id="2" name="Picture 1">
            <a:extLs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Tree>
    <p:extLst>
      <p:ext uri="{BB962C8B-B14F-4D97-AF65-F5344CB8AC3E}">
        <p14:creationId xmlns:p14="http://schemas.microsoft.com/office/powerpoint/2010/main" val="34489719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5E4D3165A5BB840B2499A65744FABDF" ma:contentTypeVersion="13" ma:contentTypeDescription="Create a new document." ma:contentTypeScope="" ma:versionID="7f8627cf2da6d4abdfd7a4c39af4fd58">
  <xsd:schema xmlns:xsd="http://www.w3.org/2001/XMLSchema" xmlns:xs="http://www.w3.org/2001/XMLSchema" xmlns:p="http://schemas.microsoft.com/office/2006/metadata/properties" xmlns:ns3="7026c271-1313-452e-a57f-90a875a43503" xmlns:ns4="488285d6-3875-4509-b2fb-703f10ffbcf1" targetNamespace="http://schemas.microsoft.com/office/2006/metadata/properties" ma:root="true" ma:fieldsID="671e098b0e68fde34a86993191eaa243" ns3:_="" ns4:_="">
    <xsd:import namespace="7026c271-1313-452e-a57f-90a875a43503"/>
    <xsd:import namespace="488285d6-3875-4509-b2fb-703f10ffbcf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26c271-1313-452e-a57f-90a875a435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285d6-3875-4509-b2fb-703f10ffbcf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7C3FFA5-83EF-4536-9467-56ED3AD2B4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26c271-1313-452e-a57f-90a875a43503"/>
    <ds:schemaRef ds:uri="488285d6-3875-4509-b2fb-703f10ffbc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1A19448-B7BF-4AD8-A82B-CB4D0162A58A}">
  <ds:schemaRefs>
    <ds:schemaRef ds:uri="http://schemas.microsoft.com/sharepoint/v3/contenttype/forms"/>
  </ds:schemaRefs>
</ds:datastoreItem>
</file>

<file path=customXml/itemProps3.xml><?xml version="1.0" encoding="utf-8"?>
<ds:datastoreItem xmlns:ds="http://schemas.openxmlformats.org/officeDocument/2006/customXml" ds:itemID="{A42D335A-66B0-465F-93A8-0849327A7E3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8593</TotalTime>
  <Words>583</Words>
  <Application>Microsoft Office PowerPoint</Application>
  <PresentationFormat>Widescreen</PresentationFormat>
  <Paragraphs>91</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 2025 CIO Leadership Academy Applied Learning Project</vt:lpstr>
      <vt:lpstr> The Power of Alignment:  Unifying Cybersecurity Efforts into a Strategic Initiative </vt:lpstr>
      <vt:lpstr>Explanation of the Project  Objective: Leverage my passion for cybersecurity to address critical gaps in system configurations by integrating best practices and fostering institutional support.  Why: Genuine concerns and lack of dedicated positions to handle these critical workloads.  Expected Outcomes: Technical: Enhanced security measures Cultural: Improved cybersecurity awareness Sustainable: Institutional recognition and funding for cybersecurity initiatives.    </vt:lpstr>
      <vt:lpstr>The Project(s)  “Work in M365 cloud environment” - Became Global Admin, asked to Maintain and Optimize  Engaged CISA for free Cyber Hygiene and Penetration Assessments Initiated routine internal Phishing campaigns and community training Established dedicated IT space in our main newsletter to improve campus outreach Implemented conditional access policies allowing self-remediation of sign-in and user risk Improved Microsoft Security Score by over 35% vs. similar sized organizations    </vt:lpstr>
      <vt:lpstr>18 Months Later (Now)  “Joe handles security” – A recognized voice with a seat at the table  Address cyber incidents Steer monthly cybersecurity meetings Played instrumental role in passing GLBA Audit  Co-wrote official response to SUNY ISP 6900  Manage Security Awareness Program Presidentially appointed to AI Taskforce Committee    </vt:lpstr>
      <vt:lpstr>The Next 18 Months?  Continued partnership with executive leaders on enterprise initiatives:  Secure Email Gateway  Campus-wide Business Impact Analysis Survey Conducting Annual Tabletop Exercises Adoption of NIST CSF 2.0 Standards Transitioning into a newly developed Cybersecurity role       </vt:lpstr>
      <vt:lpstr>How did I foster a constructive team climate?  Inclusion and outreach – Translated technical cybersecurity needs to key stakeholders using business language. Reinforcing IT as a business enabler.  Consistent communication- Held weekly security meetings, supplemented by emails and in-person discussions. Repeating and reinforcing core concepts.  Built trust by leveraging 3rd party validation - Vulnerability assessments from our vISO and CISA praised our security controls.  </vt:lpstr>
      <vt:lpstr>Obstacles and Challenges  Pushing through the inherent resistance to change – earning trust can be slow Bureaucratic barriers – difficult to lead and shape culture as a "Specialist"  Approaching and Overcoming:  Collected easy-wins to gain trust and display competency Articulated my intentions, speaking with confidence and stayed the course Leveraged credibility to work on more impactful projects</vt:lpstr>
      <vt:lpstr>Final Thoughts and Reflections  Always ask questions, never assume you know your stakeholders Ignore titles. Instead, adopt perspectives Simplify your objective and focus on delivery Confidence comes from aligning your passion and purpose In summary, lead with the 4 P’s:  People – Perspective – Passion - Purpose </vt:lpstr>
      <vt:lpstr> THANK YOU to Carolyn J. Mattiske, Christy Rohmer and SUNY SAIL/NYSERNet for this amazing opportunity.  S/O Mentor: Garrett McAlister, CIO SUNY Westchester  Congratulations to all our future IT leaders!  </vt:lpstr>
    </vt:vector>
  </TitlesOfParts>
  <Company>SUNY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McKasty, Merissa</dc:creator>
  <cp:lastModifiedBy>Falcone, Joseph C.</cp:lastModifiedBy>
  <cp:revision>231</cp:revision>
  <dcterms:created xsi:type="dcterms:W3CDTF">2019-03-28T13:59:09Z</dcterms:created>
  <dcterms:modified xsi:type="dcterms:W3CDTF">2025-05-06T19:04:38Z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0x010100E5E4D3165A5BB840B2499A65744FABDF</vt:lpwstr>
  </property>
</Properties>
</file>