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322" r:id="rId5"/>
    <p:sldId id="338" r:id="rId6"/>
    <p:sldId id="327" r:id="rId7"/>
    <p:sldId id="332" r:id="rId8"/>
    <p:sldId id="333" r:id="rId9"/>
    <p:sldId id="335" r:id="rId10"/>
    <p:sldId id="339" r:id="rId11"/>
    <p:sldId id="337" r:id="rId12"/>
    <p:sldId id="33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A9E796-01DC-5A4C-8243-D17BF3C9C7B0}" v="221" dt="2025-05-08T01:54:05.6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61552" autoAdjust="0"/>
  </p:normalViewPr>
  <p:slideViewPr>
    <p:cSldViewPr snapToGrid="0">
      <p:cViewPr>
        <p:scale>
          <a:sx n="100" d="100"/>
          <a:sy n="100" d="100"/>
        </p:scale>
        <p:origin x="1880" y="-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image" Target="../media/image8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image" Target="../media/image8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C8A56C-8E50-7145-A97A-206F1CCE92CF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D64535-1807-944D-8D53-8E6AFF165CED}">
      <dgm:prSet/>
      <dgm:spPr/>
      <dgm:t>
        <a:bodyPr/>
        <a:lstStyle/>
        <a:p>
          <a:r>
            <a:rPr lang="en-US" dirty="0"/>
            <a:t>Goals</a:t>
          </a:r>
        </a:p>
      </dgm:t>
    </dgm:pt>
    <dgm:pt modelId="{66FE16F6-D853-5E41-96E5-F0BF1C18B246}" type="parTrans" cxnId="{D0DB7FF8-25C7-D549-A05E-7BE3F4A01E89}">
      <dgm:prSet/>
      <dgm:spPr/>
      <dgm:t>
        <a:bodyPr/>
        <a:lstStyle/>
        <a:p>
          <a:endParaRPr lang="en-US"/>
        </a:p>
      </dgm:t>
    </dgm:pt>
    <dgm:pt modelId="{F3CC5680-EA9A-ED4E-B0F8-8591501F7AE6}" type="sibTrans" cxnId="{D0DB7FF8-25C7-D549-A05E-7BE3F4A01E89}">
      <dgm:prSet/>
      <dgm:spPr/>
      <dgm:t>
        <a:bodyPr/>
        <a:lstStyle/>
        <a:p>
          <a:endParaRPr lang="en-US"/>
        </a:p>
      </dgm:t>
    </dgm:pt>
    <dgm:pt modelId="{36EC6961-12E2-8148-946C-CA15357163A2}">
      <dgm:prSet/>
      <dgm:spPr/>
      <dgm:t>
        <a:bodyPr/>
        <a:lstStyle/>
        <a:p>
          <a:r>
            <a:rPr lang="en-US" dirty="0"/>
            <a:t>Bridge the gap</a:t>
          </a:r>
          <a:br>
            <a:rPr lang="en-US" dirty="0"/>
          </a:br>
          <a:endParaRPr lang="en-US" dirty="0"/>
        </a:p>
      </dgm:t>
    </dgm:pt>
    <dgm:pt modelId="{933FC04D-5041-6445-91D9-3770EA1A9EB8}" type="parTrans" cxnId="{BFF81A37-2904-4B47-B7FE-F032749851D2}">
      <dgm:prSet/>
      <dgm:spPr/>
      <dgm:t>
        <a:bodyPr/>
        <a:lstStyle/>
        <a:p>
          <a:endParaRPr lang="en-US"/>
        </a:p>
      </dgm:t>
    </dgm:pt>
    <dgm:pt modelId="{D23ACEC0-A114-F04B-BB6A-7C7962E25C79}" type="sibTrans" cxnId="{BFF81A37-2904-4B47-B7FE-F032749851D2}">
      <dgm:prSet/>
      <dgm:spPr/>
      <dgm:t>
        <a:bodyPr/>
        <a:lstStyle/>
        <a:p>
          <a:endParaRPr lang="en-US"/>
        </a:p>
      </dgm:t>
    </dgm:pt>
    <dgm:pt modelId="{E1D8C83F-2396-214B-815E-3936652AB6D0}">
      <dgm:prSet/>
      <dgm:spPr/>
      <dgm:t>
        <a:bodyPr/>
        <a:lstStyle/>
        <a:p>
          <a:r>
            <a:rPr lang="en-US" dirty="0"/>
            <a:t>Manage expectations</a:t>
          </a:r>
          <a:br>
            <a:rPr lang="en-US" dirty="0"/>
          </a:br>
          <a:endParaRPr lang="en-US" dirty="0"/>
        </a:p>
      </dgm:t>
    </dgm:pt>
    <dgm:pt modelId="{76B5693C-ADA1-1340-B4EC-60BFCBDF99F1}" type="parTrans" cxnId="{6DB7C55A-4244-FF43-AB59-AF02871C8952}">
      <dgm:prSet/>
      <dgm:spPr/>
      <dgm:t>
        <a:bodyPr/>
        <a:lstStyle/>
        <a:p>
          <a:endParaRPr lang="en-US"/>
        </a:p>
      </dgm:t>
    </dgm:pt>
    <dgm:pt modelId="{D02FD011-D2B9-6147-90CA-667510D1C842}" type="sibTrans" cxnId="{6DB7C55A-4244-FF43-AB59-AF02871C8952}">
      <dgm:prSet/>
      <dgm:spPr/>
      <dgm:t>
        <a:bodyPr/>
        <a:lstStyle/>
        <a:p>
          <a:endParaRPr lang="en-US"/>
        </a:p>
      </dgm:t>
    </dgm:pt>
    <dgm:pt modelId="{AE58BE9A-4D67-B440-B892-780D8C437B49}">
      <dgm:prSet/>
      <dgm:spPr/>
      <dgm:t>
        <a:bodyPr/>
        <a:lstStyle/>
        <a:p>
          <a:r>
            <a:rPr lang="en-US"/>
            <a:t>Outcomes</a:t>
          </a:r>
        </a:p>
      </dgm:t>
    </dgm:pt>
    <dgm:pt modelId="{9B5F7B55-F915-8D41-9C81-D5A54C9C0BB6}" type="parTrans" cxnId="{7F97F3B5-0335-4B4C-A04B-DD944FCFBF57}">
      <dgm:prSet/>
      <dgm:spPr/>
      <dgm:t>
        <a:bodyPr/>
        <a:lstStyle/>
        <a:p>
          <a:endParaRPr lang="en-US"/>
        </a:p>
      </dgm:t>
    </dgm:pt>
    <dgm:pt modelId="{C28CF70B-C17D-B648-86E9-483C4D0C5A7F}" type="sibTrans" cxnId="{7F97F3B5-0335-4B4C-A04B-DD944FCFBF57}">
      <dgm:prSet/>
      <dgm:spPr/>
      <dgm:t>
        <a:bodyPr/>
        <a:lstStyle/>
        <a:p>
          <a:endParaRPr lang="en-US"/>
        </a:p>
      </dgm:t>
    </dgm:pt>
    <dgm:pt modelId="{54CC09DD-4353-1249-B45E-71AC43542857}">
      <dgm:prSet/>
      <dgm:spPr/>
      <dgm:t>
        <a:bodyPr/>
        <a:lstStyle/>
        <a:p>
          <a:r>
            <a:rPr lang="en-US"/>
            <a:t>Resolve overlapping and conflicting responsibilities</a:t>
          </a:r>
          <a:br>
            <a:rPr lang="en-US"/>
          </a:br>
          <a:endParaRPr lang="en-US"/>
        </a:p>
      </dgm:t>
    </dgm:pt>
    <dgm:pt modelId="{C6E9B9D5-50FD-EB45-81B9-41EDAADEA588}" type="parTrans" cxnId="{95C38CB0-CAC7-5140-9900-39D14558C0CA}">
      <dgm:prSet/>
      <dgm:spPr/>
      <dgm:t>
        <a:bodyPr/>
        <a:lstStyle/>
        <a:p>
          <a:endParaRPr lang="en-US"/>
        </a:p>
      </dgm:t>
    </dgm:pt>
    <dgm:pt modelId="{36233599-30FC-B343-A71E-1094A73E4A64}" type="sibTrans" cxnId="{95C38CB0-CAC7-5140-9900-39D14558C0CA}">
      <dgm:prSet/>
      <dgm:spPr/>
      <dgm:t>
        <a:bodyPr/>
        <a:lstStyle/>
        <a:p>
          <a:endParaRPr lang="en-US"/>
        </a:p>
      </dgm:t>
    </dgm:pt>
    <dgm:pt modelId="{662E66C8-CC90-CE46-A906-99B90A0E0F8A}">
      <dgm:prSet/>
      <dgm:spPr/>
      <dgm:t>
        <a:bodyPr/>
        <a:lstStyle/>
        <a:p>
          <a:r>
            <a:rPr lang="en-US" dirty="0"/>
            <a:t>Foster greater collaboration</a:t>
          </a:r>
          <a:br>
            <a:rPr lang="en-US" dirty="0"/>
          </a:br>
          <a:endParaRPr lang="en-US" dirty="0"/>
        </a:p>
      </dgm:t>
    </dgm:pt>
    <dgm:pt modelId="{13C6D08F-B254-6C46-8F24-27D3D60E6BDC}" type="parTrans" cxnId="{BD6B2D27-2917-B541-B619-99412BA9E408}">
      <dgm:prSet/>
      <dgm:spPr/>
      <dgm:t>
        <a:bodyPr/>
        <a:lstStyle/>
        <a:p>
          <a:endParaRPr lang="en-US"/>
        </a:p>
      </dgm:t>
    </dgm:pt>
    <dgm:pt modelId="{90C5EE91-7345-8640-B0CD-873063D4D6A0}" type="sibTrans" cxnId="{BD6B2D27-2917-B541-B619-99412BA9E408}">
      <dgm:prSet/>
      <dgm:spPr/>
      <dgm:t>
        <a:bodyPr/>
        <a:lstStyle/>
        <a:p>
          <a:endParaRPr lang="en-US"/>
        </a:p>
      </dgm:t>
    </dgm:pt>
    <dgm:pt modelId="{6415212A-AC6D-7446-A5C1-A1C1110CD6DB}">
      <dgm:prSet/>
      <dgm:spPr/>
      <dgm:t>
        <a:bodyPr/>
        <a:lstStyle/>
        <a:p>
          <a:r>
            <a:rPr lang="en-US"/>
            <a:t>Show IT as a leader</a:t>
          </a:r>
        </a:p>
      </dgm:t>
    </dgm:pt>
    <dgm:pt modelId="{7A7AB8AB-6BF2-6E42-BE1C-FC8BF4B43F3E}" type="parTrans" cxnId="{CDBC58A8-3BE1-8349-9146-8CBB6E1AB31E}">
      <dgm:prSet/>
      <dgm:spPr/>
      <dgm:t>
        <a:bodyPr/>
        <a:lstStyle/>
        <a:p>
          <a:endParaRPr lang="en-US"/>
        </a:p>
      </dgm:t>
    </dgm:pt>
    <dgm:pt modelId="{48768262-1CBC-E246-9806-76EE7BFADB4E}" type="sibTrans" cxnId="{CDBC58A8-3BE1-8349-9146-8CBB6E1AB31E}">
      <dgm:prSet/>
      <dgm:spPr/>
      <dgm:t>
        <a:bodyPr/>
        <a:lstStyle/>
        <a:p>
          <a:endParaRPr lang="en-US"/>
        </a:p>
      </dgm:t>
    </dgm:pt>
    <dgm:pt modelId="{DA74409C-ED3F-2443-8853-6E0B4A62A2A8}" type="pres">
      <dgm:prSet presAssocID="{A6C8A56C-8E50-7145-A97A-206F1CCE92CF}" presName="linearFlow" presStyleCnt="0">
        <dgm:presLayoutVars>
          <dgm:dir/>
          <dgm:resizeHandles val="exact"/>
        </dgm:presLayoutVars>
      </dgm:prSet>
      <dgm:spPr/>
    </dgm:pt>
    <dgm:pt modelId="{181DE89D-0D8D-BE43-B146-07A76100A399}" type="pres">
      <dgm:prSet presAssocID="{B6D64535-1807-944D-8D53-8E6AFF165CED}" presName="composite" presStyleCnt="0"/>
      <dgm:spPr/>
    </dgm:pt>
    <dgm:pt modelId="{8C4C442D-28EF-9E44-899D-52528E50807C}" type="pres">
      <dgm:prSet presAssocID="{B6D64535-1807-944D-8D53-8E6AFF165CED}" presName="imgShp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B20F33A4-7ABB-224A-800E-246C6DB64BC8}" type="pres">
      <dgm:prSet presAssocID="{B6D64535-1807-944D-8D53-8E6AFF165CED}" presName="txShp" presStyleLbl="node1" presStyleIdx="0" presStyleCnt="2" custLinFactNeighborY="2546">
        <dgm:presLayoutVars>
          <dgm:bulletEnabled val="1"/>
        </dgm:presLayoutVars>
      </dgm:prSet>
      <dgm:spPr/>
    </dgm:pt>
    <dgm:pt modelId="{E226ACD8-13CD-714F-A57D-34B110C18DCF}" type="pres">
      <dgm:prSet presAssocID="{F3CC5680-EA9A-ED4E-B0F8-8591501F7AE6}" presName="spacing" presStyleCnt="0"/>
      <dgm:spPr/>
    </dgm:pt>
    <dgm:pt modelId="{95144E89-203B-0F45-925E-55B5D88E4943}" type="pres">
      <dgm:prSet presAssocID="{AE58BE9A-4D67-B440-B892-780D8C437B49}" presName="composite" presStyleCnt="0"/>
      <dgm:spPr/>
    </dgm:pt>
    <dgm:pt modelId="{5220173E-7E21-EB4B-B748-485A7AF4F731}" type="pres">
      <dgm:prSet presAssocID="{AE58BE9A-4D67-B440-B892-780D8C437B49}" presName="imgShp" presStyleLbl="fgImgPlace1" presStyleIdx="1" presStyleCnt="2"/>
      <dgm:spPr>
        <a:blipFill>
          <a:blip xmlns:r="http://schemas.openxmlformats.org/officeDocument/2006/relationships"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l="-16000" r="-16000"/>
          </a:stretch>
        </a:blipFill>
      </dgm:spPr>
    </dgm:pt>
    <dgm:pt modelId="{622BC087-4046-B84E-A2B1-16CE2E714EDF}" type="pres">
      <dgm:prSet presAssocID="{AE58BE9A-4D67-B440-B892-780D8C437B49}" presName="txShp" presStyleLbl="node1" presStyleIdx="1" presStyleCnt="2">
        <dgm:presLayoutVars>
          <dgm:bulletEnabled val="1"/>
        </dgm:presLayoutVars>
      </dgm:prSet>
      <dgm:spPr/>
    </dgm:pt>
  </dgm:ptLst>
  <dgm:cxnLst>
    <dgm:cxn modelId="{38AC9D08-F5D8-994C-881A-61EBFAC7A725}" type="presOf" srcId="{662E66C8-CC90-CE46-A906-99B90A0E0F8A}" destId="{622BC087-4046-B84E-A2B1-16CE2E714EDF}" srcOrd="0" destOrd="2" presId="urn:microsoft.com/office/officeart/2005/8/layout/vList3"/>
    <dgm:cxn modelId="{BD6B2D27-2917-B541-B619-99412BA9E408}" srcId="{AE58BE9A-4D67-B440-B892-780D8C437B49}" destId="{662E66C8-CC90-CE46-A906-99B90A0E0F8A}" srcOrd="1" destOrd="0" parTransId="{13C6D08F-B254-6C46-8F24-27D3D60E6BDC}" sibTransId="{90C5EE91-7345-8640-B0CD-873063D4D6A0}"/>
    <dgm:cxn modelId="{8A5D3A29-DC7D-994F-8286-43F947AEC692}" type="presOf" srcId="{6415212A-AC6D-7446-A5C1-A1C1110CD6DB}" destId="{622BC087-4046-B84E-A2B1-16CE2E714EDF}" srcOrd="0" destOrd="3" presId="urn:microsoft.com/office/officeart/2005/8/layout/vList3"/>
    <dgm:cxn modelId="{EFA94035-9E41-AF4D-8355-7B58A8D5010F}" type="presOf" srcId="{A6C8A56C-8E50-7145-A97A-206F1CCE92CF}" destId="{DA74409C-ED3F-2443-8853-6E0B4A62A2A8}" srcOrd="0" destOrd="0" presId="urn:microsoft.com/office/officeart/2005/8/layout/vList3"/>
    <dgm:cxn modelId="{BFF81A37-2904-4B47-B7FE-F032749851D2}" srcId="{B6D64535-1807-944D-8D53-8E6AFF165CED}" destId="{36EC6961-12E2-8148-946C-CA15357163A2}" srcOrd="0" destOrd="0" parTransId="{933FC04D-5041-6445-91D9-3770EA1A9EB8}" sibTransId="{D23ACEC0-A114-F04B-BB6A-7C7962E25C79}"/>
    <dgm:cxn modelId="{6DB7C55A-4244-FF43-AB59-AF02871C8952}" srcId="{B6D64535-1807-944D-8D53-8E6AFF165CED}" destId="{E1D8C83F-2396-214B-815E-3936652AB6D0}" srcOrd="1" destOrd="0" parTransId="{76B5693C-ADA1-1340-B4EC-60BFCBDF99F1}" sibTransId="{D02FD011-D2B9-6147-90CA-667510D1C842}"/>
    <dgm:cxn modelId="{BCCDE793-FFA5-E346-9953-C587B6557FB6}" type="presOf" srcId="{AE58BE9A-4D67-B440-B892-780D8C437B49}" destId="{622BC087-4046-B84E-A2B1-16CE2E714EDF}" srcOrd="0" destOrd="0" presId="urn:microsoft.com/office/officeart/2005/8/layout/vList3"/>
    <dgm:cxn modelId="{8DA9909D-CAED-224D-8915-6786E08A3053}" type="presOf" srcId="{E1D8C83F-2396-214B-815E-3936652AB6D0}" destId="{B20F33A4-7ABB-224A-800E-246C6DB64BC8}" srcOrd="0" destOrd="2" presId="urn:microsoft.com/office/officeart/2005/8/layout/vList3"/>
    <dgm:cxn modelId="{CDBC58A8-3BE1-8349-9146-8CBB6E1AB31E}" srcId="{AE58BE9A-4D67-B440-B892-780D8C437B49}" destId="{6415212A-AC6D-7446-A5C1-A1C1110CD6DB}" srcOrd="2" destOrd="0" parTransId="{7A7AB8AB-6BF2-6E42-BE1C-FC8BF4B43F3E}" sibTransId="{48768262-1CBC-E246-9806-76EE7BFADB4E}"/>
    <dgm:cxn modelId="{95C38CB0-CAC7-5140-9900-39D14558C0CA}" srcId="{AE58BE9A-4D67-B440-B892-780D8C437B49}" destId="{54CC09DD-4353-1249-B45E-71AC43542857}" srcOrd="0" destOrd="0" parTransId="{C6E9B9D5-50FD-EB45-81B9-41EDAADEA588}" sibTransId="{36233599-30FC-B343-A71E-1094A73E4A64}"/>
    <dgm:cxn modelId="{7F97F3B5-0335-4B4C-A04B-DD944FCFBF57}" srcId="{A6C8A56C-8E50-7145-A97A-206F1CCE92CF}" destId="{AE58BE9A-4D67-B440-B892-780D8C437B49}" srcOrd="1" destOrd="0" parTransId="{9B5F7B55-F915-8D41-9C81-D5A54C9C0BB6}" sibTransId="{C28CF70B-C17D-B648-86E9-483C4D0C5A7F}"/>
    <dgm:cxn modelId="{6B9837CD-E19C-D743-AC83-D45A71D80FDC}" type="presOf" srcId="{B6D64535-1807-944D-8D53-8E6AFF165CED}" destId="{B20F33A4-7ABB-224A-800E-246C6DB64BC8}" srcOrd="0" destOrd="0" presId="urn:microsoft.com/office/officeart/2005/8/layout/vList3"/>
    <dgm:cxn modelId="{B70506E3-7B95-1D43-9E05-7E2B8E306BDA}" type="presOf" srcId="{36EC6961-12E2-8148-946C-CA15357163A2}" destId="{B20F33A4-7ABB-224A-800E-246C6DB64BC8}" srcOrd="0" destOrd="1" presId="urn:microsoft.com/office/officeart/2005/8/layout/vList3"/>
    <dgm:cxn modelId="{D0DB7FF8-25C7-D549-A05E-7BE3F4A01E89}" srcId="{A6C8A56C-8E50-7145-A97A-206F1CCE92CF}" destId="{B6D64535-1807-944D-8D53-8E6AFF165CED}" srcOrd="0" destOrd="0" parTransId="{66FE16F6-D853-5E41-96E5-F0BF1C18B246}" sibTransId="{F3CC5680-EA9A-ED4E-B0F8-8591501F7AE6}"/>
    <dgm:cxn modelId="{FB4013FB-F3D8-7545-B875-331CB119694B}" type="presOf" srcId="{54CC09DD-4353-1249-B45E-71AC43542857}" destId="{622BC087-4046-B84E-A2B1-16CE2E714EDF}" srcOrd="0" destOrd="1" presId="urn:microsoft.com/office/officeart/2005/8/layout/vList3"/>
    <dgm:cxn modelId="{1A1402C0-D3C4-474D-8C14-2C222760AE27}" type="presParOf" srcId="{DA74409C-ED3F-2443-8853-6E0B4A62A2A8}" destId="{181DE89D-0D8D-BE43-B146-07A76100A399}" srcOrd="0" destOrd="0" presId="urn:microsoft.com/office/officeart/2005/8/layout/vList3"/>
    <dgm:cxn modelId="{50156DFE-7ABE-9B40-B2D8-459C79CF7989}" type="presParOf" srcId="{181DE89D-0D8D-BE43-B146-07A76100A399}" destId="{8C4C442D-28EF-9E44-899D-52528E50807C}" srcOrd="0" destOrd="0" presId="urn:microsoft.com/office/officeart/2005/8/layout/vList3"/>
    <dgm:cxn modelId="{9E54E579-0360-124A-B815-69260EE8A414}" type="presParOf" srcId="{181DE89D-0D8D-BE43-B146-07A76100A399}" destId="{B20F33A4-7ABB-224A-800E-246C6DB64BC8}" srcOrd="1" destOrd="0" presId="urn:microsoft.com/office/officeart/2005/8/layout/vList3"/>
    <dgm:cxn modelId="{5A6EB3EA-0A2E-BE44-9E89-7D6FB47E05F2}" type="presParOf" srcId="{DA74409C-ED3F-2443-8853-6E0B4A62A2A8}" destId="{E226ACD8-13CD-714F-A57D-34B110C18DCF}" srcOrd="1" destOrd="0" presId="urn:microsoft.com/office/officeart/2005/8/layout/vList3"/>
    <dgm:cxn modelId="{17FC6318-DDA2-BB43-9171-3F4C710998F9}" type="presParOf" srcId="{DA74409C-ED3F-2443-8853-6E0B4A62A2A8}" destId="{95144E89-203B-0F45-925E-55B5D88E4943}" srcOrd="2" destOrd="0" presId="urn:microsoft.com/office/officeart/2005/8/layout/vList3"/>
    <dgm:cxn modelId="{204E7C3B-55F7-A149-B205-953C5284C326}" type="presParOf" srcId="{95144E89-203B-0F45-925E-55B5D88E4943}" destId="{5220173E-7E21-EB4B-B748-485A7AF4F731}" srcOrd="0" destOrd="0" presId="urn:microsoft.com/office/officeart/2005/8/layout/vList3"/>
    <dgm:cxn modelId="{89418719-D0F6-CE40-B4FF-ED4709FB8BB1}" type="presParOf" srcId="{95144E89-203B-0F45-925E-55B5D88E4943}" destId="{622BC087-4046-B84E-A2B1-16CE2E714ED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ECB3DC-CB3F-E440-A565-ECB8057C11C5}" type="doc">
      <dgm:prSet loTypeId="urn:microsoft.com/office/officeart/2005/8/layout/cycle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2304A9-DA87-514F-93F4-48F0A7E91217}">
      <dgm:prSet custT="1"/>
      <dgm:spPr/>
      <dgm:t>
        <a:bodyPr/>
        <a:lstStyle/>
        <a:p>
          <a:r>
            <a:rPr lang="en-US" sz="2000" dirty="0"/>
            <a:t>Identify and </a:t>
          </a:r>
          <a:r>
            <a:rPr lang="en-US" sz="2000" b="1" dirty="0"/>
            <a:t>Scope</a:t>
          </a:r>
          <a:r>
            <a:rPr lang="en-US" sz="2000" dirty="0"/>
            <a:t> the </a:t>
          </a:r>
          <a:r>
            <a:rPr lang="en-US" sz="2000" b="0" dirty="0"/>
            <a:t>project</a:t>
          </a:r>
          <a:endParaRPr lang="en-US" sz="2000" dirty="0"/>
        </a:p>
      </dgm:t>
    </dgm:pt>
    <dgm:pt modelId="{3A0C8AEB-4535-F349-A4F8-75386DCBA421}" type="parTrans" cxnId="{3C5ADC07-5A23-1742-B5A0-E48B81C9E408}">
      <dgm:prSet/>
      <dgm:spPr/>
      <dgm:t>
        <a:bodyPr/>
        <a:lstStyle/>
        <a:p>
          <a:endParaRPr lang="en-US"/>
        </a:p>
      </dgm:t>
    </dgm:pt>
    <dgm:pt modelId="{8CB0B317-9B26-3845-9999-1AFCF99E889D}" type="sibTrans" cxnId="{3C5ADC07-5A23-1742-B5A0-E48B81C9E408}">
      <dgm:prSet/>
      <dgm:spPr/>
      <dgm:t>
        <a:bodyPr/>
        <a:lstStyle/>
        <a:p>
          <a:endParaRPr lang="en-US"/>
        </a:p>
      </dgm:t>
    </dgm:pt>
    <dgm:pt modelId="{B45572FC-44EB-F748-A7CD-D5629A05EB58}">
      <dgm:prSet custT="1"/>
      <dgm:spPr/>
      <dgm:t>
        <a:bodyPr/>
        <a:lstStyle/>
        <a:p>
          <a:r>
            <a:rPr lang="en-US" sz="2000" dirty="0"/>
            <a:t>Break down the </a:t>
          </a:r>
          <a:r>
            <a:rPr lang="en-US" sz="2000" b="1" dirty="0"/>
            <a:t>work</a:t>
          </a:r>
          <a:r>
            <a:rPr lang="en-US" sz="2000" dirty="0"/>
            <a:t> (rows)</a:t>
          </a:r>
        </a:p>
      </dgm:t>
    </dgm:pt>
    <dgm:pt modelId="{CDF925E6-F436-4843-B74A-3C01557EA4E5}" type="parTrans" cxnId="{DB9E6EF7-E95C-0C49-A618-C3416DF3E5BC}">
      <dgm:prSet/>
      <dgm:spPr/>
      <dgm:t>
        <a:bodyPr/>
        <a:lstStyle/>
        <a:p>
          <a:endParaRPr lang="en-US"/>
        </a:p>
      </dgm:t>
    </dgm:pt>
    <dgm:pt modelId="{86BAE880-36A5-834C-8763-3D4902693FE9}" type="sibTrans" cxnId="{DB9E6EF7-E95C-0C49-A618-C3416DF3E5BC}">
      <dgm:prSet/>
      <dgm:spPr/>
      <dgm:t>
        <a:bodyPr/>
        <a:lstStyle/>
        <a:p>
          <a:endParaRPr lang="en-US"/>
        </a:p>
      </dgm:t>
    </dgm:pt>
    <dgm:pt modelId="{CB0F551B-AC50-694A-B839-B038B493163E}">
      <dgm:prSet/>
      <dgm:spPr/>
      <dgm:t>
        <a:bodyPr/>
        <a:lstStyle/>
        <a:p>
          <a:r>
            <a:rPr lang="en-US" dirty="0"/>
            <a:t>Assign </a:t>
          </a:r>
          <a:r>
            <a:rPr lang="en-US" b="1" dirty="0"/>
            <a:t>roles</a:t>
          </a:r>
          <a:r>
            <a:rPr lang="en-US" dirty="0"/>
            <a:t> (columns)</a:t>
          </a:r>
        </a:p>
      </dgm:t>
    </dgm:pt>
    <dgm:pt modelId="{289D9813-9279-F948-8F2A-53790AE6AC5C}" type="parTrans" cxnId="{993223B9-DC3A-E64C-8380-07559897F6E9}">
      <dgm:prSet/>
      <dgm:spPr/>
      <dgm:t>
        <a:bodyPr/>
        <a:lstStyle/>
        <a:p>
          <a:endParaRPr lang="en-US"/>
        </a:p>
      </dgm:t>
    </dgm:pt>
    <dgm:pt modelId="{7A2362D5-6D17-9341-A144-F8F5006D084D}" type="sibTrans" cxnId="{993223B9-DC3A-E64C-8380-07559897F6E9}">
      <dgm:prSet/>
      <dgm:spPr/>
      <dgm:t>
        <a:bodyPr/>
        <a:lstStyle/>
        <a:p>
          <a:endParaRPr lang="en-US"/>
        </a:p>
      </dgm:t>
    </dgm:pt>
    <dgm:pt modelId="{0B9D5A5A-7A41-5B42-B7C9-55AFFD20E650}">
      <dgm:prSet/>
      <dgm:spPr/>
      <dgm:t>
        <a:bodyPr/>
        <a:lstStyle/>
        <a:p>
          <a:r>
            <a:rPr lang="en-US" dirty="0"/>
            <a:t>Define </a:t>
          </a:r>
          <a:r>
            <a:rPr lang="en-US" b="1" dirty="0"/>
            <a:t>duties </a:t>
          </a:r>
          <a:r>
            <a:rPr lang="en-US" dirty="0"/>
            <a:t>(cells)</a:t>
          </a:r>
        </a:p>
      </dgm:t>
    </dgm:pt>
    <dgm:pt modelId="{A4B64B8B-54E2-5445-B6A9-BE609ADCC045}" type="parTrans" cxnId="{14AE81A5-86C0-EB4E-85B2-E76DED2A23F2}">
      <dgm:prSet/>
      <dgm:spPr/>
      <dgm:t>
        <a:bodyPr/>
        <a:lstStyle/>
        <a:p>
          <a:endParaRPr lang="en-US"/>
        </a:p>
      </dgm:t>
    </dgm:pt>
    <dgm:pt modelId="{E0685E6C-8A3B-B84C-9A04-6D816EAE1304}" type="sibTrans" cxnId="{14AE81A5-86C0-EB4E-85B2-E76DED2A23F2}">
      <dgm:prSet/>
      <dgm:spPr/>
      <dgm:t>
        <a:bodyPr/>
        <a:lstStyle/>
        <a:p>
          <a:endParaRPr lang="en-US"/>
        </a:p>
      </dgm:t>
    </dgm:pt>
    <dgm:pt modelId="{56C06A1F-0D2A-014A-AADB-22C9C4D63129}" type="pres">
      <dgm:prSet presAssocID="{DEECB3DC-CB3F-E440-A565-ECB8057C11C5}" presName="cycle" presStyleCnt="0">
        <dgm:presLayoutVars>
          <dgm:dir/>
          <dgm:resizeHandles val="exact"/>
        </dgm:presLayoutVars>
      </dgm:prSet>
      <dgm:spPr/>
    </dgm:pt>
    <dgm:pt modelId="{289FC574-34D1-CA4B-AA46-C79B49DC4301}" type="pres">
      <dgm:prSet presAssocID="{AF2304A9-DA87-514F-93F4-48F0A7E91217}" presName="node" presStyleLbl="node1" presStyleIdx="0" presStyleCnt="4" custScaleX="114607">
        <dgm:presLayoutVars>
          <dgm:bulletEnabled val="1"/>
        </dgm:presLayoutVars>
      </dgm:prSet>
      <dgm:spPr/>
    </dgm:pt>
    <dgm:pt modelId="{102A68FA-C009-D44B-AB50-B87A358CA6B2}" type="pres">
      <dgm:prSet presAssocID="{AF2304A9-DA87-514F-93F4-48F0A7E91217}" presName="spNode" presStyleCnt="0"/>
      <dgm:spPr/>
    </dgm:pt>
    <dgm:pt modelId="{6949469B-F00F-6C44-B66C-8BBA662600ED}" type="pres">
      <dgm:prSet presAssocID="{8CB0B317-9B26-3845-9999-1AFCF99E889D}" presName="sibTrans" presStyleLbl="sibTrans1D1" presStyleIdx="0" presStyleCnt="4"/>
      <dgm:spPr/>
    </dgm:pt>
    <dgm:pt modelId="{C9F7A7A8-29A2-5241-85BD-9DC74876ED58}" type="pres">
      <dgm:prSet presAssocID="{B45572FC-44EB-F748-A7CD-D5629A05EB58}" presName="node" presStyleLbl="node1" presStyleIdx="1" presStyleCnt="4">
        <dgm:presLayoutVars>
          <dgm:bulletEnabled val="1"/>
        </dgm:presLayoutVars>
      </dgm:prSet>
      <dgm:spPr/>
    </dgm:pt>
    <dgm:pt modelId="{C5565FA8-EFCC-D346-A9A1-02471EFEFDD3}" type="pres">
      <dgm:prSet presAssocID="{B45572FC-44EB-F748-A7CD-D5629A05EB58}" presName="spNode" presStyleCnt="0"/>
      <dgm:spPr/>
    </dgm:pt>
    <dgm:pt modelId="{854B42CB-EEDB-CD4E-A1E6-E0DDD2E7FB2A}" type="pres">
      <dgm:prSet presAssocID="{86BAE880-36A5-834C-8763-3D4902693FE9}" presName="sibTrans" presStyleLbl="sibTrans1D1" presStyleIdx="1" presStyleCnt="4"/>
      <dgm:spPr/>
    </dgm:pt>
    <dgm:pt modelId="{7ECCC255-8B4D-574F-AEA9-C76F7FF5719C}" type="pres">
      <dgm:prSet presAssocID="{CB0F551B-AC50-694A-B839-B038B493163E}" presName="node" presStyleLbl="node1" presStyleIdx="2" presStyleCnt="4">
        <dgm:presLayoutVars>
          <dgm:bulletEnabled val="1"/>
        </dgm:presLayoutVars>
      </dgm:prSet>
      <dgm:spPr/>
    </dgm:pt>
    <dgm:pt modelId="{4B5CF924-3EB7-804C-86B0-690828D2DE4A}" type="pres">
      <dgm:prSet presAssocID="{CB0F551B-AC50-694A-B839-B038B493163E}" presName="spNode" presStyleCnt="0"/>
      <dgm:spPr/>
    </dgm:pt>
    <dgm:pt modelId="{0B38396A-A6D6-474F-8FD4-BFBB6D15F6BB}" type="pres">
      <dgm:prSet presAssocID="{7A2362D5-6D17-9341-A144-F8F5006D084D}" presName="sibTrans" presStyleLbl="sibTrans1D1" presStyleIdx="2" presStyleCnt="4"/>
      <dgm:spPr/>
    </dgm:pt>
    <dgm:pt modelId="{7F8020CB-83FE-7249-87FC-EC2D98089069}" type="pres">
      <dgm:prSet presAssocID="{0B9D5A5A-7A41-5B42-B7C9-55AFFD20E650}" presName="node" presStyleLbl="node1" presStyleIdx="3" presStyleCnt="4">
        <dgm:presLayoutVars>
          <dgm:bulletEnabled val="1"/>
        </dgm:presLayoutVars>
      </dgm:prSet>
      <dgm:spPr/>
    </dgm:pt>
    <dgm:pt modelId="{2169F696-F94E-0C4C-AFD4-17269C2C6DFD}" type="pres">
      <dgm:prSet presAssocID="{0B9D5A5A-7A41-5B42-B7C9-55AFFD20E650}" presName="spNode" presStyleCnt="0"/>
      <dgm:spPr/>
    </dgm:pt>
    <dgm:pt modelId="{70D1A6BA-5325-B846-98F1-7832CBF54763}" type="pres">
      <dgm:prSet presAssocID="{E0685E6C-8A3B-B84C-9A04-6D816EAE1304}" presName="sibTrans" presStyleLbl="sibTrans1D1" presStyleIdx="3" presStyleCnt="4"/>
      <dgm:spPr/>
    </dgm:pt>
  </dgm:ptLst>
  <dgm:cxnLst>
    <dgm:cxn modelId="{3C5ADC07-5A23-1742-B5A0-E48B81C9E408}" srcId="{DEECB3DC-CB3F-E440-A565-ECB8057C11C5}" destId="{AF2304A9-DA87-514F-93F4-48F0A7E91217}" srcOrd="0" destOrd="0" parTransId="{3A0C8AEB-4535-F349-A4F8-75386DCBA421}" sibTransId="{8CB0B317-9B26-3845-9999-1AFCF99E889D}"/>
    <dgm:cxn modelId="{196B6C1F-781C-9244-A196-49105E24EFA6}" type="presOf" srcId="{DEECB3DC-CB3F-E440-A565-ECB8057C11C5}" destId="{56C06A1F-0D2A-014A-AADB-22C9C4D63129}" srcOrd="0" destOrd="0" presId="urn:microsoft.com/office/officeart/2005/8/layout/cycle5"/>
    <dgm:cxn modelId="{1891BD28-D951-414B-8B36-C6846B334359}" type="presOf" srcId="{86BAE880-36A5-834C-8763-3D4902693FE9}" destId="{854B42CB-EEDB-CD4E-A1E6-E0DDD2E7FB2A}" srcOrd="0" destOrd="0" presId="urn:microsoft.com/office/officeart/2005/8/layout/cycle5"/>
    <dgm:cxn modelId="{5380E637-4F63-BF43-AF05-B5270C9BB686}" type="presOf" srcId="{CB0F551B-AC50-694A-B839-B038B493163E}" destId="{7ECCC255-8B4D-574F-AEA9-C76F7FF5719C}" srcOrd="0" destOrd="0" presId="urn:microsoft.com/office/officeart/2005/8/layout/cycle5"/>
    <dgm:cxn modelId="{90306542-A78B-7B45-BBE1-4AA5763CE304}" type="presOf" srcId="{0B9D5A5A-7A41-5B42-B7C9-55AFFD20E650}" destId="{7F8020CB-83FE-7249-87FC-EC2D98089069}" srcOrd="0" destOrd="0" presId="urn:microsoft.com/office/officeart/2005/8/layout/cycle5"/>
    <dgm:cxn modelId="{D74D6048-EFE4-174F-A415-B94C30D4D7E2}" type="presOf" srcId="{AF2304A9-DA87-514F-93F4-48F0A7E91217}" destId="{289FC574-34D1-CA4B-AA46-C79B49DC4301}" srcOrd="0" destOrd="0" presId="urn:microsoft.com/office/officeart/2005/8/layout/cycle5"/>
    <dgm:cxn modelId="{420F0F8C-A755-5944-8DF0-18836B4A7417}" type="presOf" srcId="{B45572FC-44EB-F748-A7CD-D5629A05EB58}" destId="{C9F7A7A8-29A2-5241-85BD-9DC74876ED58}" srcOrd="0" destOrd="0" presId="urn:microsoft.com/office/officeart/2005/8/layout/cycle5"/>
    <dgm:cxn modelId="{14AE81A5-86C0-EB4E-85B2-E76DED2A23F2}" srcId="{DEECB3DC-CB3F-E440-A565-ECB8057C11C5}" destId="{0B9D5A5A-7A41-5B42-B7C9-55AFFD20E650}" srcOrd="3" destOrd="0" parTransId="{A4B64B8B-54E2-5445-B6A9-BE609ADCC045}" sibTransId="{E0685E6C-8A3B-B84C-9A04-6D816EAE1304}"/>
    <dgm:cxn modelId="{57C13AB4-5F92-2E4A-A725-A126D7E9F552}" type="presOf" srcId="{8CB0B317-9B26-3845-9999-1AFCF99E889D}" destId="{6949469B-F00F-6C44-B66C-8BBA662600ED}" srcOrd="0" destOrd="0" presId="urn:microsoft.com/office/officeart/2005/8/layout/cycle5"/>
    <dgm:cxn modelId="{993223B9-DC3A-E64C-8380-07559897F6E9}" srcId="{DEECB3DC-CB3F-E440-A565-ECB8057C11C5}" destId="{CB0F551B-AC50-694A-B839-B038B493163E}" srcOrd="2" destOrd="0" parTransId="{289D9813-9279-F948-8F2A-53790AE6AC5C}" sibTransId="{7A2362D5-6D17-9341-A144-F8F5006D084D}"/>
    <dgm:cxn modelId="{D07C75E5-AB45-0246-9973-A87DFB32B0FE}" type="presOf" srcId="{7A2362D5-6D17-9341-A144-F8F5006D084D}" destId="{0B38396A-A6D6-474F-8FD4-BFBB6D15F6BB}" srcOrd="0" destOrd="0" presId="urn:microsoft.com/office/officeart/2005/8/layout/cycle5"/>
    <dgm:cxn modelId="{DE0367E6-7F58-A543-81BA-08767A7E01B0}" type="presOf" srcId="{E0685E6C-8A3B-B84C-9A04-6D816EAE1304}" destId="{70D1A6BA-5325-B846-98F1-7832CBF54763}" srcOrd="0" destOrd="0" presId="urn:microsoft.com/office/officeart/2005/8/layout/cycle5"/>
    <dgm:cxn modelId="{DB9E6EF7-E95C-0C49-A618-C3416DF3E5BC}" srcId="{DEECB3DC-CB3F-E440-A565-ECB8057C11C5}" destId="{B45572FC-44EB-F748-A7CD-D5629A05EB58}" srcOrd="1" destOrd="0" parTransId="{CDF925E6-F436-4843-B74A-3C01557EA4E5}" sibTransId="{86BAE880-36A5-834C-8763-3D4902693FE9}"/>
    <dgm:cxn modelId="{D090E9A0-96B7-BB41-B906-BD915E47A736}" type="presParOf" srcId="{56C06A1F-0D2A-014A-AADB-22C9C4D63129}" destId="{289FC574-34D1-CA4B-AA46-C79B49DC4301}" srcOrd="0" destOrd="0" presId="urn:microsoft.com/office/officeart/2005/8/layout/cycle5"/>
    <dgm:cxn modelId="{EBD1B146-32B7-B24F-8382-387B1F1A6B84}" type="presParOf" srcId="{56C06A1F-0D2A-014A-AADB-22C9C4D63129}" destId="{102A68FA-C009-D44B-AB50-B87A358CA6B2}" srcOrd="1" destOrd="0" presId="urn:microsoft.com/office/officeart/2005/8/layout/cycle5"/>
    <dgm:cxn modelId="{57AFE011-9739-E64E-9011-30437235C4EF}" type="presParOf" srcId="{56C06A1F-0D2A-014A-AADB-22C9C4D63129}" destId="{6949469B-F00F-6C44-B66C-8BBA662600ED}" srcOrd="2" destOrd="0" presId="urn:microsoft.com/office/officeart/2005/8/layout/cycle5"/>
    <dgm:cxn modelId="{6B8A3C49-9A62-B24E-B596-1FADB05796A4}" type="presParOf" srcId="{56C06A1F-0D2A-014A-AADB-22C9C4D63129}" destId="{C9F7A7A8-29A2-5241-85BD-9DC74876ED58}" srcOrd="3" destOrd="0" presId="urn:microsoft.com/office/officeart/2005/8/layout/cycle5"/>
    <dgm:cxn modelId="{CBDBA2CA-AC7B-384F-8320-D686E8DD9242}" type="presParOf" srcId="{56C06A1F-0D2A-014A-AADB-22C9C4D63129}" destId="{C5565FA8-EFCC-D346-A9A1-02471EFEFDD3}" srcOrd="4" destOrd="0" presId="urn:microsoft.com/office/officeart/2005/8/layout/cycle5"/>
    <dgm:cxn modelId="{0913A776-F344-374B-8E85-E411D6E3E7B0}" type="presParOf" srcId="{56C06A1F-0D2A-014A-AADB-22C9C4D63129}" destId="{854B42CB-EEDB-CD4E-A1E6-E0DDD2E7FB2A}" srcOrd="5" destOrd="0" presId="urn:microsoft.com/office/officeart/2005/8/layout/cycle5"/>
    <dgm:cxn modelId="{16093B33-FAA4-9445-A860-EFA1764B3206}" type="presParOf" srcId="{56C06A1F-0D2A-014A-AADB-22C9C4D63129}" destId="{7ECCC255-8B4D-574F-AEA9-C76F7FF5719C}" srcOrd="6" destOrd="0" presId="urn:microsoft.com/office/officeart/2005/8/layout/cycle5"/>
    <dgm:cxn modelId="{94C10BAA-114A-334F-AE7C-173545D0391F}" type="presParOf" srcId="{56C06A1F-0D2A-014A-AADB-22C9C4D63129}" destId="{4B5CF924-3EB7-804C-86B0-690828D2DE4A}" srcOrd="7" destOrd="0" presId="urn:microsoft.com/office/officeart/2005/8/layout/cycle5"/>
    <dgm:cxn modelId="{BE591C39-FD93-3740-9C49-9F67897FF65E}" type="presParOf" srcId="{56C06A1F-0D2A-014A-AADB-22C9C4D63129}" destId="{0B38396A-A6D6-474F-8FD4-BFBB6D15F6BB}" srcOrd="8" destOrd="0" presId="urn:microsoft.com/office/officeart/2005/8/layout/cycle5"/>
    <dgm:cxn modelId="{20D1EEF3-8BF1-8C49-8B7D-57F6E8B80A76}" type="presParOf" srcId="{56C06A1F-0D2A-014A-AADB-22C9C4D63129}" destId="{7F8020CB-83FE-7249-87FC-EC2D98089069}" srcOrd="9" destOrd="0" presId="urn:microsoft.com/office/officeart/2005/8/layout/cycle5"/>
    <dgm:cxn modelId="{ACEDA559-FA4E-7F46-8603-035A56923B1A}" type="presParOf" srcId="{56C06A1F-0D2A-014A-AADB-22C9C4D63129}" destId="{2169F696-F94E-0C4C-AFD4-17269C2C6DFD}" srcOrd="10" destOrd="0" presId="urn:microsoft.com/office/officeart/2005/8/layout/cycle5"/>
    <dgm:cxn modelId="{D88B2962-7559-264A-BB7F-FC9F0EFEB142}" type="presParOf" srcId="{56C06A1F-0D2A-014A-AADB-22C9C4D63129}" destId="{70D1A6BA-5325-B846-98F1-7832CBF54763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E25162-B22C-AD45-9BB7-6B7A0E9CACB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1157D0-973B-A54A-AEEF-F8DC50C05318}">
      <dgm:prSet custT="1"/>
      <dgm:spPr/>
      <dgm:t>
        <a:bodyPr/>
        <a:lstStyle/>
        <a:p>
          <a:r>
            <a:rPr lang="en-US" sz="2800" dirty="0"/>
            <a:t>Intra-department and Inter-department use cases</a:t>
          </a:r>
        </a:p>
      </dgm:t>
    </dgm:pt>
    <dgm:pt modelId="{0ABB49A8-EF91-C848-BA50-AB7ADBDD105C}" type="parTrans" cxnId="{0C6CF86C-1CCA-354F-AFD4-E218EBED4D19}">
      <dgm:prSet/>
      <dgm:spPr/>
      <dgm:t>
        <a:bodyPr/>
        <a:lstStyle/>
        <a:p>
          <a:endParaRPr lang="en-US"/>
        </a:p>
      </dgm:t>
    </dgm:pt>
    <dgm:pt modelId="{A1416C11-8FD4-0E4D-87C2-BD0928E8FA1C}" type="sibTrans" cxnId="{0C6CF86C-1CCA-354F-AFD4-E218EBED4D19}">
      <dgm:prSet/>
      <dgm:spPr/>
      <dgm:t>
        <a:bodyPr/>
        <a:lstStyle/>
        <a:p>
          <a:endParaRPr lang="en-US"/>
        </a:p>
      </dgm:t>
    </dgm:pt>
    <dgm:pt modelId="{FCEC1A3C-0604-7646-BEAF-DD6C3532CDEE}">
      <dgm:prSet custT="1"/>
      <dgm:spPr/>
      <dgm:t>
        <a:bodyPr/>
        <a:lstStyle/>
        <a:p>
          <a:r>
            <a:rPr lang="en-US" sz="2800" dirty="0"/>
            <a:t>External applications</a:t>
          </a:r>
        </a:p>
      </dgm:t>
    </dgm:pt>
    <dgm:pt modelId="{37BED0C2-EEA4-D24F-A84D-55AC0F09A2AE}" type="parTrans" cxnId="{0CE4EA02-CA82-EC4C-879F-9176039201A9}">
      <dgm:prSet/>
      <dgm:spPr/>
      <dgm:t>
        <a:bodyPr/>
        <a:lstStyle/>
        <a:p>
          <a:endParaRPr lang="en-US"/>
        </a:p>
      </dgm:t>
    </dgm:pt>
    <dgm:pt modelId="{D2D084B6-E0B4-8148-937B-5B2916BB71F8}" type="sibTrans" cxnId="{0CE4EA02-CA82-EC4C-879F-9176039201A9}">
      <dgm:prSet/>
      <dgm:spPr/>
      <dgm:t>
        <a:bodyPr/>
        <a:lstStyle/>
        <a:p>
          <a:endParaRPr lang="en-US"/>
        </a:p>
      </dgm:t>
    </dgm:pt>
    <dgm:pt modelId="{66676B6B-EB85-B642-B639-FFBCC6EA406A}">
      <dgm:prSet custT="1"/>
      <dgm:spPr/>
      <dgm:t>
        <a:bodyPr/>
        <a:lstStyle/>
        <a:p>
          <a:r>
            <a:rPr lang="en-US" sz="2800" dirty="0"/>
            <a:t>Integrate</a:t>
          </a:r>
          <a:r>
            <a:rPr lang="en-US" sz="3200" dirty="0"/>
            <a:t> with other tools</a:t>
          </a:r>
        </a:p>
      </dgm:t>
    </dgm:pt>
    <dgm:pt modelId="{65ADFC8A-886A-5644-ABE3-69922C04DFCD}" type="parTrans" cxnId="{6282BF48-9D22-9841-979B-F06CDD8413EB}">
      <dgm:prSet/>
      <dgm:spPr/>
      <dgm:t>
        <a:bodyPr/>
        <a:lstStyle/>
        <a:p>
          <a:endParaRPr lang="en-US"/>
        </a:p>
      </dgm:t>
    </dgm:pt>
    <dgm:pt modelId="{3FA4B286-FC82-3E4E-8768-A5823C510A4E}" type="sibTrans" cxnId="{6282BF48-9D22-9841-979B-F06CDD8413EB}">
      <dgm:prSet/>
      <dgm:spPr/>
      <dgm:t>
        <a:bodyPr/>
        <a:lstStyle/>
        <a:p>
          <a:endParaRPr lang="en-US"/>
        </a:p>
      </dgm:t>
    </dgm:pt>
    <dgm:pt modelId="{1C302FF3-C0B4-7A43-BD46-6E5DF0E7DDBB}" type="pres">
      <dgm:prSet presAssocID="{F6E25162-B22C-AD45-9BB7-6B7A0E9CACB5}" presName="Name0" presStyleCnt="0">
        <dgm:presLayoutVars>
          <dgm:dir/>
          <dgm:animLvl val="lvl"/>
          <dgm:resizeHandles val="exact"/>
        </dgm:presLayoutVars>
      </dgm:prSet>
      <dgm:spPr/>
    </dgm:pt>
    <dgm:pt modelId="{1B53FD13-40BC-734B-A4BF-8CA93D8C37ED}" type="pres">
      <dgm:prSet presAssocID="{5F1157D0-973B-A54A-AEEF-F8DC50C05318}" presName="linNode" presStyleCnt="0"/>
      <dgm:spPr/>
    </dgm:pt>
    <dgm:pt modelId="{0686DDF3-546C-634C-8D89-0F2F4D4F85EC}" type="pres">
      <dgm:prSet presAssocID="{5F1157D0-973B-A54A-AEEF-F8DC50C05318}" presName="parentText" presStyleLbl="node1" presStyleIdx="0" presStyleCnt="3" custScaleY="58166" custLinFactNeighborX="-58882" custLinFactNeighborY="-352">
        <dgm:presLayoutVars>
          <dgm:chMax val="1"/>
          <dgm:bulletEnabled val="1"/>
        </dgm:presLayoutVars>
      </dgm:prSet>
      <dgm:spPr/>
    </dgm:pt>
    <dgm:pt modelId="{AA41DD51-9495-1745-9414-1AA353215C7D}" type="pres">
      <dgm:prSet presAssocID="{A1416C11-8FD4-0E4D-87C2-BD0928E8FA1C}" presName="sp" presStyleCnt="0"/>
      <dgm:spPr/>
    </dgm:pt>
    <dgm:pt modelId="{9C52F528-2C18-724C-9E4B-9080BB3A5330}" type="pres">
      <dgm:prSet presAssocID="{FCEC1A3C-0604-7646-BEAF-DD6C3532CDEE}" presName="linNode" presStyleCnt="0"/>
      <dgm:spPr/>
    </dgm:pt>
    <dgm:pt modelId="{79E9DED4-E99C-3749-BDDA-2248E8196B04}" type="pres">
      <dgm:prSet presAssocID="{FCEC1A3C-0604-7646-BEAF-DD6C3532CDEE}" presName="parentText" presStyleLbl="node1" presStyleIdx="1" presStyleCnt="3" custScaleY="60385" custLinFactNeighborX="-3858" custLinFactNeighborY="-2945">
        <dgm:presLayoutVars>
          <dgm:chMax val="1"/>
          <dgm:bulletEnabled val="1"/>
        </dgm:presLayoutVars>
      </dgm:prSet>
      <dgm:spPr/>
    </dgm:pt>
    <dgm:pt modelId="{2D638097-9E24-6142-9FC1-30AF735F7EF5}" type="pres">
      <dgm:prSet presAssocID="{D2D084B6-E0B4-8148-937B-5B2916BB71F8}" presName="sp" presStyleCnt="0"/>
      <dgm:spPr/>
    </dgm:pt>
    <dgm:pt modelId="{222A09F0-8951-2548-AB00-26323BAB3831}" type="pres">
      <dgm:prSet presAssocID="{66676B6B-EB85-B642-B639-FFBCC6EA406A}" presName="linNode" presStyleCnt="0"/>
      <dgm:spPr/>
    </dgm:pt>
    <dgm:pt modelId="{F3FBEBBF-041B-B94D-AEAA-B74B915841D5}" type="pres">
      <dgm:prSet presAssocID="{66676B6B-EB85-B642-B639-FFBCC6EA406A}" presName="parentText" presStyleLbl="node1" presStyleIdx="2" presStyleCnt="3" custScaleY="63331" custLinFactNeighborX="58882" custLinFactNeighborY="-6199">
        <dgm:presLayoutVars>
          <dgm:chMax val="1"/>
          <dgm:bulletEnabled val="1"/>
        </dgm:presLayoutVars>
      </dgm:prSet>
      <dgm:spPr/>
    </dgm:pt>
  </dgm:ptLst>
  <dgm:cxnLst>
    <dgm:cxn modelId="{0CE4EA02-CA82-EC4C-879F-9176039201A9}" srcId="{F6E25162-B22C-AD45-9BB7-6B7A0E9CACB5}" destId="{FCEC1A3C-0604-7646-BEAF-DD6C3532CDEE}" srcOrd="1" destOrd="0" parTransId="{37BED0C2-EEA4-D24F-A84D-55AC0F09A2AE}" sibTransId="{D2D084B6-E0B4-8148-937B-5B2916BB71F8}"/>
    <dgm:cxn modelId="{6282BF48-9D22-9841-979B-F06CDD8413EB}" srcId="{F6E25162-B22C-AD45-9BB7-6B7A0E9CACB5}" destId="{66676B6B-EB85-B642-B639-FFBCC6EA406A}" srcOrd="2" destOrd="0" parTransId="{65ADFC8A-886A-5644-ABE3-69922C04DFCD}" sibTransId="{3FA4B286-FC82-3E4E-8768-A5823C510A4E}"/>
    <dgm:cxn modelId="{0C6CF86C-1CCA-354F-AFD4-E218EBED4D19}" srcId="{F6E25162-B22C-AD45-9BB7-6B7A0E9CACB5}" destId="{5F1157D0-973B-A54A-AEEF-F8DC50C05318}" srcOrd="0" destOrd="0" parTransId="{0ABB49A8-EF91-C848-BA50-AB7ADBDD105C}" sibTransId="{A1416C11-8FD4-0E4D-87C2-BD0928E8FA1C}"/>
    <dgm:cxn modelId="{FDAED67E-5353-984D-8B8F-C7C1DE45337C}" type="presOf" srcId="{F6E25162-B22C-AD45-9BB7-6B7A0E9CACB5}" destId="{1C302FF3-C0B4-7A43-BD46-6E5DF0E7DDBB}" srcOrd="0" destOrd="0" presId="urn:microsoft.com/office/officeart/2005/8/layout/vList5"/>
    <dgm:cxn modelId="{B9BD6E8C-DCD3-A743-A206-4567EC5DC4FC}" type="presOf" srcId="{FCEC1A3C-0604-7646-BEAF-DD6C3532CDEE}" destId="{79E9DED4-E99C-3749-BDDA-2248E8196B04}" srcOrd="0" destOrd="0" presId="urn:microsoft.com/office/officeart/2005/8/layout/vList5"/>
    <dgm:cxn modelId="{0A0D0AAE-8B4F-3446-93F9-771F87D3C1E7}" type="presOf" srcId="{66676B6B-EB85-B642-B639-FFBCC6EA406A}" destId="{F3FBEBBF-041B-B94D-AEAA-B74B915841D5}" srcOrd="0" destOrd="0" presId="urn:microsoft.com/office/officeart/2005/8/layout/vList5"/>
    <dgm:cxn modelId="{DA3EADDB-9AC4-D049-8E56-7C2F1628E578}" type="presOf" srcId="{5F1157D0-973B-A54A-AEEF-F8DC50C05318}" destId="{0686DDF3-546C-634C-8D89-0F2F4D4F85EC}" srcOrd="0" destOrd="0" presId="urn:microsoft.com/office/officeart/2005/8/layout/vList5"/>
    <dgm:cxn modelId="{7D8CAA05-3D87-D442-ABFC-AB3929A85067}" type="presParOf" srcId="{1C302FF3-C0B4-7A43-BD46-6E5DF0E7DDBB}" destId="{1B53FD13-40BC-734B-A4BF-8CA93D8C37ED}" srcOrd="0" destOrd="0" presId="urn:microsoft.com/office/officeart/2005/8/layout/vList5"/>
    <dgm:cxn modelId="{C9C47121-AA61-1949-A150-8B56E288390A}" type="presParOf" srcId="{1B53FD13-40BC-734B-A4BF-8CA93D8C37ED}" destId="{0686DDF3-546C-634C-8D89-0F2F4D4F85EC}" srcOrd="0" destOrd="0" presId="urn:microsoft.com/office/officeart/2005/8/layout/vList5"/>
    <dgm:cxn modelId="{62C27969-BFD6-924E-BE6F-477A38DB91A4}" type="presParOf" srcId="{1C302FF3-C0B4-7A43-BD46-6E5DF0E7DDBB}" destId="{AA41DD51-9495-1745-9414-1AA353215C7D}" srcOrd="1" destOrd="0" presId="urn:microsoft.com/office/officeart/2005/8/layout/vList5"/>
    <dgm:cxn modelId="{1F311037-CE1F-694A-976B-6A0CBD7F836D}" type="presParOf" srcId="{1C302FF3-C0B4-7A43-BD46-6E5DF0E7DDBB}" destId="{9C52F528-2C18-724C-9E4B-9080BB3A5330}" srcOrd="2" destOrd="0" presId="urn:microsoft.com/office/officeart/2005/8/layout/vList5"/>
    <dgm:cxn modelId="{629115C1-9C2D-3945-BFF8-4BD4D5D68347}" type="presParOf" srcId="{9C52F528-2C18-724C-9E4B-9080BB3A5330}" destId="{79E9DED4-E99C-3749-BDDA-2248E8196B04}" srcOrd="0" destOrd="0" presId="urn:microsoft.com/office/officeart/2005/8/layout/vList5"/>
    <dgm:cxn modelId="{F045B6C1-DE9C-8B42-B71B-BEAEBF1F5AD4}" type="presParOf" srcId="{1C302FF3-C0B4-7A43-BD46-6E5DF0E7DDBB}" destId="{2D638097-9E24-6142-9FC1-30AF735F7EF5}" srcOrd="3" destOrd="0" presId="urn:microsoft.com/office/officeart/2005/8/layout/vList5"/>
    <dgm:cxn modelId="{B1B3C844-C435-8842-AD6D-881F4D0F8DD3}" type="presParOf" srcId="{1C302FF3-C0B4-7A43-BD46-6E5DF0E7DDBB}" destId="{222A09F0-8951-2548-AB00-26323BAB3831}" srcOrd="4" destOrd="0" presId="urn:microsoft.com/office/officeart/2005/8/layout/vList5"/>
    <dgm:cxn modelId="{EDC5F834-E41D-5846-887B-C3B529779AA5}" type="presParOf" srcId="{222A09F0-8951-2548-AB00-26323BAB3831}" destId="{F3FBEBBF-041B-B94D-AEAA-B74B915841D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F33A4-7ABB-224A-800E-246C6DB64BC8}">
      <dsp:nvSpPr>
        <dsp:cNvPr id="0" name=""/>
        <dsp:cNvSpPr/>
      </dsp:nvSpPr>
      <dsp:spPr>
        <a:xfrm rot="10800000">
          <a:off x="2438214" y="50798"/>
          <a:ext cx="7769859" cy="192457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8686" tIns="83820" rIns="156464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Goals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Bridge the gap</a:t>
          </a:r>
          <a:br>
            <a:rPr lang="en-US" sz="1700" kern="1200" dirty="0"/>
          </a:b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Manage expectations</a:t>
          </a:r>
          <a:br>
            <a:rPr lang="en-US" sz="1700" kern="1200" dirty="0"/>
          </a:br>
          <a:endParaRPr lang="en-US" sz="1700" kern="1200" dirty="0"/>
        </a:p>
      </dsp:txBody>
      <dsp:txXfrm rot="10800000">
        <a:off x="2919359" y="50798"/>
        <a:ext cx="7288714" cy="1924579"/>
      </dsp:txXfrm>
    </dsp:sp>
    <dsp:sp modelId="{8C4C442D-28EF-9E44-899D-52528E50807C}">
      <dsp:nvSpPr>
        <dsp:cNvPr id="0" name=""/>
        <dsp:cNvSpPr/>
      </dsp:nvSpPr>
      <dsp:spPr>
        <a:xfrm>
          <a:off x="1475924" y="1799"/>
          <a:ext cx="1924579" cy="192457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2BC087-4046-B84E-A2B1-16CE2E714EDF}">
      <dsp:nvSpPr>
        <dsp:cNvPr id="0" name=""/>
        <dsp:cNvSpPr/>
      </dsp:nvSpPr>
      <dsp:spPr>
        <a:xfrm rot="10800000">
          <a:off x="2438214" y="2466354"/>
          <a:ext cx="7769859" cy="192457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8686" tIns="83820" rIns="156464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Outcomes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Resolve overlapping and conflicting responsibilities</a:t>
          </a:r>
          <a:br>
            <a:rPr lang="en-US" sz="1700" kern="1200"/>
          </a:b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Foster greater collaboration</a:t>
          </a:r>
          <a:br>
            <a:rPr lang="en-US" sz="1700" kern="1200" dirty="0"/>
          </a:b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Show IT as a leader</a:t>
          </a:r>
        </a:p>
      </dsp:txBody>
      <dsp:txXfrm rot="10800000">
        <a:off x="2919359" y="2466354"/>
        <a:ext cx="7288714" cy="1924579"/>
      </dsp:txXfrm>
    </dsp:sp>
    <dsp:sp modelId="{5220173E-7E21-EB4B-B748-485A7AF4F731}">
      <dsp:nvSpPr>
        <dsp:cNvPr id="0" name=""/>
        <dsp:cNvSpPr/>
      </dsp:nvSpPr>
      <dsp:spPr>
        <a:xfrm>
          <a:off x="1475924" y="2466354"/>
          <a:ext cx="1924579" cy="1924579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l="-16000" r="-1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9FC574-34D1-CA4B-AA46-C79B49DC4301}">
      <dsp:nvSpPr>
        <dsp:cNvPr id="0" name=""/>
        <dsp:cNvSpPr/>
      </dsp:nvSpPr>
      <dsp:spPr>
        <a:xfrm>
          <a:off x="5101592" y="1374"/>
          <a:ext cx="1988816" cy="1127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Identify and </a:t>
          </a:r>
          <a:r>
            <a:rPr lang="en-US" sz="2000" b="1" kern="1200" dirty="0"/>
            <a:t>Scope</a:t>
          </a:r>
          <a:r>
            <a:rPr lang="en-US" sz="2000" kern="1200" dirty="0"/>
            <a:t> the </a:t>
          </a:r>
          <a:r>
            <a:rPr lang="en-US" sz="2000" b="0" kern="1200" dirty="0"/>
            <a:t>project</a:t>
          </a:r>
          <a:endParaRPr lang="en-US" sz="2000" kern="1200" dirty="0"/>
        </a:p>
      </dsp:txBody>
      <dsp:txXfrm>
        <a:off x="5156655" y="56437"/>
        <a:ext cx="1878690" cy="1017842"/>
      </dsp:txXfrm>
    </dsp:sp>
    <dsp:sp modelId="{6949469B-F00F-6C44-B66C-8BBA662600ED}">
      <dsp:nvSpPr>
        <dsp:cNvPr id="0" name=""/>
        <dsp:cNvSpPr/>
      </dsp:nvSpPr>
      <dsp:spPr>
        <a:xfrm>
          <a:off x="4232381" y="565358"/>
          <a:ext cx="3727238" cy="3727238"/>
        </a:xfrm>
        <a:custGeom>
          <a:avLst/>
          <a:gdLst/>
          <a:ahLst/>
          <a:cxnLst/>
          <a:rect l="0" t="0" r="0" b="0"/>
          <a:pathLst>
            <a:path>
              <a:moveTo>
                <a:pt x="3064329" y="438357"/>
              </a:moveTo>
              <a:arcTo wR="1863619" hR="1863619" stAng="18606746" swAng="146447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F7A7A8-29A2-5241-85BD-9DC74876ED58}">
      <dsp:nvSpPr>
        <dsp:cNvPr id="0" name=""/>
        <dsp:cNvSpPr/>
      </dsp:nvSpPr>
      <dsp:spPr>
        <a:xfrm>
          <a:off x="7091951" y="1864993"/>
          <a:ext cx="1735336" cy="1127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Break down the </a:t>
          </a:r>
          <a:r>
            <a:rPr lang="en-US" sz="2000" b="1" kern="1200" dirty="0"/>
            <a:t>work</a:t>
          </a:r>
          <a:r>
            <a:rPr lang="en-US" sz="2000" kern="1200" dirty="0"/>
            <a:t> (rows)</a:t>
          </a:r>
        </a:p>
      </dsp:txBody>
      <dsp:txXfrm>
        <a:off x="7147014" y="1920056"/>
        <a:ext cx="1625210" cy="1017842"/>
      </dsp:txXfrm>
    </dsp:sp>
    <dsp:sp modelId="{854B42CB-EEDB-CD4E-A1E6-E0DDD2E7FB2A}">
      <dsp:nvSpPr>
        <dsp:cNvPr id="0" name=""/>
        <dsp:cNvSpPr/>
      </dsp:nvSpPr>
      <dsp:spPr>
        <a:xfrm>
          <a:off x="4232381" y="565358"/>
          <a:ext cx="3727238" cy="3727238"/>
        </a:xfrm>
        <a:custGeom>
          <a:avLst/>
          <a:gdLst/>
          <a:ahLst/>
          <a:cxnLst/>
          <a:rect l="0" t="0" r="0" b="0"/>
          <a:pathLst>
            <a:path>
              <a:moveTo>
                <a:pt x="3534057" y="2689883"/>
              </a:moveTo>
              <a:arcTo wR="1863619" hR="1863619" stAng="1579128" swAng="163380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CC255-8B4D-574F-AEA9-C76F7FF5719C}">
      <dsp:nvSpPr>
        <dsp:cNvPr id="0" name=""/>
        <dsp:cNvSpPr/>
      </dsp:nvSpPr>
      <dsp:spPr>
        <a:xfrm>
          <a:off x="5228332" y="3728612"/>
          <a:ext cx="1735336" cy="1127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Assign </a:t>
          </a:r>
          <a:r>
            <a:rPr lang="en-US" sz="2200" b="1" kern="1200" dirty="0"/>
            <a:t>roles</a:t>
          </a:r>
          <a:r>
            <a:rPr lang="en-US" sz="2200" kern="1200" dirty="0"/>
            <a:t> (columns)</a:t>
          </a:r>
        </a:p>
      </dsp:txBody>
      <dsp:txXfrm>
        <a:off x="5283395" y="3783675"/>
        <a:ext cx="1625210" cy="1017842"/>
      </dsp:txXfrm>
    </dsp:sp>
    <dsp:sp modelId="{0B38396A-A6D6-474F-8FD4-BFBB6D15F6BB}">
      <dsp:nvSpPr>
        <dsp:cNvPr id="0" name=""/>
        <dsp:cNvSpPr/>
      </dsp:nvSpPr>
      <dsp:spPr>
        <a:xfrm>
          <a:off x="4232381" y="565358"/>
          <a:ext cx="3727238" cy="3727238"/>
        </a:xfrm>
        <a:custGeom>
          <a:avLst/>
          <a:gdLst/>
          <a:ahLst/>
          <a:cxnLst/>
          <a:rect l="0" t="0" r="0" b="0"/>
          <a:pathLst>
            <a:path>
              <a:moveTo>
                <a:pt x="756373" y="3362646"/>
              </a:moveTo>
              <a:arcTo wR="1863619" hR="1863619" stAng="7587070" swAng="163380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8020CB-83FE-7249-87FC-EC2D98089069}">
      <dsp:nvSpPr>
        <dsp:cNvPr id="0" name=""/>
        <dsp:cNvSpPr/>
      </dsp:nvSpPr>
      <dsp:spPr>
        <a:xfrm>
          <a:off x="3364713" y="1864993"/>
          <a:ext cx="1735336" cy="1127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Define </a:t>
          </a:r>
          <a:r>
            <a:rPr lang="en-US" sz="2200" b="1" kern="1200" dirty="0"/>
            <a:t>duties </a:t>
          </a:r>
          <a:r>
            <a:rPr lang="en-US" sz="2200" kern="1200" dirty="0"/>
            <a:t>(cells)</a:t>
          </a:r>
        </a:p>
      </dsp:txBody>
      <dsp:txXfrm>
        <a:off x="3419776" y="1920056"/>
        <a:ext cx="1625210" cy="1017842"/>
      </dsp:txXfrm>
    </dsp:sp>
    <dsp:sp modelId="{70D1A6BA-5325-B846-98F1-7832CBF54763}">
      <dsp:nvSpPr>
        <dsp:cNvPr id="0" name=""/>
        <dsp:cNvSpPr/>
      </dsp:nvSpPr>
      <dsp:spPr>
        <a:xfrm>
          <a:off x="4232381" y="565358"/>
          <a:ext cx="3727238" cy="3727238"/>
        </a:xfrm>
        <a:custGeom>
          <a:avLst/>
          <a:gdLst/>
          <a:ahLst/>
          <a:cxnLst/>
          <a:rect l="0" t="0" r="0" b="0"/>
          <a:pathLst>
            <a:path>
              <a:moveTo>
                <a:pt x="181259" y="1061907"/>
              </a:moveTo>
              <a:arcTo wR="1863619" hR="1863619" stAng="12328779" swAng="146447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86DDF3-546C-634C-8D89-0F2F4D4F85EC}">
      <dsp:nvSpPr>
        <dsp:cNvPr id="0" name=""/>
        <dsp:cNvSpPr/>
      </dsp:nvSpPr>
      <dsp:spPr>
        <a:xfrm>
          <a:off x="1317038" y="0"/>
          <a:ext cx="4389120" cy="14038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Intra-department and Inter-department use cases</a:t>
          </a:r>
        </a:p>
      </dsp:txBody>
      <dsp:txXfrm>
        <a:off x="1385570" y="68532"/>
        <a:ext cx="4252056" cy="1266818"/>
      </dsp:txXfrm>
    </dsp:sp>
    <dsp:sp modelId="{79E9DED4-E99C-3749-BDDA-2248E8196B04}">
      <dsp:nvSpPr>
        <dsp:cNvPr id="0" name=""/>
        <dsp:cNvSpPr/>
      </dsp:nvSpPr>
      <dsp:spPr>
        <a:xfrm>
          <a:off x="3732108" y="1456354"/>
          <a:ext cx="4389120" cy="14574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External applications</a:t>
          </a:r>
        </a:p>
      </dsp:txBody>
      <dsp:txXfrm>
        <a:off x="3803254" y="1527500"/>
        <a:ext cx="4246828" cy="1315147"/>
      </dsp:txXfrm>
    </dsp:sp>
    <dsp:sp modelId="{F3FBEBBF-041B-B94D-AEAA-B74B915841D5}">
      <dsp:nvSpPr>
        <dsp:cNvPr id="0" name=""/>
        <dsp:cNvSpPr/>
      </dsp:nvSpPr>
      <dsp:spPr>
        <a:xfrm>
          <a:off x="6485842" y="2955934"/>
          <a:ext cx="4389120" cy="15285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Integrate</a:t>
          </a:r>
          <a:r>
            <a:rPr lang="en-US" sz="3200" kern="1200" dirty="0"/>
            <a:t> with other tools</a:t>
          </a:r>
        </a:p>
      </dsp:txBody>
      <dsp:txXfrm>
        <a:off x="6560459" y="3030551"/>
        <a:ext cx="4239886" cy="13793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DD9E2-113E-4AE1-B456-FE163EC30770}" type="datetimeFigureOut">
              <a:rPr lang="en-US" smtClean="0"/>
              <a:t>5/1/25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7EF02-CA00-4995-B068-30F9CBBA3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75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Hello everyone, I’m Fion MacCrea with SUNY ITEC and my applied learning project discusses how RACI Responsibilities Matrices help us handle situations of shared responsibility.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RACI stands for Responsible, Accountable, Consulted, and Informed – it’s a tool originally developed by Project Management professionals.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2A6502-EEF5-4ABE-8183-4E59069798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2520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BA2B35-444A-A442-146A-90CEEC1C12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6F5D763-2538-D3D8-B5FB-3973384446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97F867F-38D0-5F21-C53E-A6F49A261B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aseline="0" dirty="0"/>
              <a:t>But you don’t need to be a project manager to appreciate RACI charts…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aseline="0" dirty="0"/>
              <a:t>We’ve all been there – jump in and get it done vs taking a few minutes to strategize!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en-US" sz="1800" baseline="0" dirty="0"/>
            </a:br>
            <a:r>
              <a:rPr lang="en-US" sz="1800" baseline="0" dirty="0"/>
              <a:t>I know my default is the former and I will often consciously do it the quick way even if it’s harder and yields inferior results!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aseline="0" dirty="0"/>
              <a:t>I like this cartoon, because we often struggle to prioritize small investments that can pay big dividends.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aseline="0" dirty="0"/>
              <a:t>Sometimes the best answer to a problem is the simplest.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aseline="0" dirty="0"/>
              <a:t>We all want to be on the same page!!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aseline="0" dirty="0"/>
              <a:t>I’d like to talk about how using RACI as a low-tech tool for technologists can yield serious efficiencies and alleviate frustration.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0CB3CF-7DCA-D876-F97E-FAA21DDA1D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2A6502-EEF5-4ABE-8183-4E59069798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8399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1800" dirty="0">
                <a:solidFill>
                  <a:srgbClr val="00529B"/>
                </a:solidFill>
              </a:rPr>
              <a:t>The number of parties involved in supporting any given IT function continues to grow rapidly.</a:t>
            </a:r>
          </a:p>
          <a:p>
            <a:endParaRPr lang="en-US" sz="1800" dirty="0">
              <a:solidFill>
                <a:srgbClr val="00529B"/>
              </a:solidFill>
            </a:endParaRPr>
          </a:p>
          <a:p>
            <a:r>
              <a:rPr lang="en-US" sz="1800" dirty="0"/>
              <a:t>More vendors = more stakeholders = more complexity</a:t>
            </a:r>
          </a:p>
          <a:p>
            <a:endParaRPr lang="en-US" sz="1800" dirty="0">
              <a:solidFill>
                <a:srgbClr val="00529B"/>
              </a:solidFill>
            </a:endParaRPr>
          </a:p>
          <a:p>
            <a:r>
              <a:rPr lang="en-US" sz="1800" dirty="0">
                <a:solidFill>
                  <a:srgbClr val="00529B"/>
                </a:solidFill>
              </a:rPr>
              <a:t>Often there is no single person, procedure, or entity whose role it is to manage these multi-faceted relationships.</a:t>
            </a:r>
          </a:p>
          <a:p>
            <a:endParaRPr lang="en-US" sz="1800" dirty="0">
              <a:solidFill>
                <a:srgbClr val="00529B"/>
              </a:solidFill>
            </a:endParaRPr>
          </a:p>
          <a:p>
            <a:endParaRPr lang="en-US" sz="1800" dirty="0">
              <a:solidFill>
                <a:srgbClr val="00529B"/>
              </a:solidFill>
            </a:endParaRPr>
          </a:p>
          <a:p>
            <a:r>
              <a:rPr lang="en-US" sz="1800" dirty="0">
                <a:solidFill>
                  <a:srgbClr val="00529B"/>
                </a:solidFill>
              </a:rPr>
              <a:t>IT organizations can benefit greatly from the relatively inexpensive application of RACI to </a:t>
            </a:r>
            <a:r>
              <a:rPr lang="en-US" sz="1800" dirty="0"/>
              <a:t>deliver efficient and effective solutions</a:t>
            </a:r>
            <a:endParaRPr lang="en-US" sz="1800" dirty="0">
              <a:solidFill>
                <a:srgbClr val="00529B"/>
              </a:solidFill>
            </a:endParaRPr>
          </a:p>
          <a:p>
            <a:endParaRPr lang="en-US" sz="1800" dirty="0">
              <a:solidFill>
                <a:srgbClr val="00529B"/>
              </a:solidFill>
            </a:endParaRPr>
          </a:p>
          <a:p>
            <a:r>
              <a:rPr lang="en-US" sz="1800" dirty="0">
                <a:solidFill>
                  <a:srgbClr val="00529B"/>
                </a:solidFill>
              </a:rPr>
              <a:t>At one campus I help support, we once dealt with a campus-wide network outage that lasted far longer than it should have due primarily to the lack of a unified troubleshooting effort with clearly defined duties among ITEC, Campus IT, and several outside support orgs. I’ll talk in a moment about how having a RACI chart could have made this event WAY less stressful, and probably much shorter!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2A6502-EEF5-4ABE-8183-4E59069798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7054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800" dirty="0">
                <a:solidFill>
                  <a:srgbClr val="212121"/>
                </a:solidFill>
                <a:latin typeface="Aptos" panose="020B0004020202020204" pitchFamily="34" charset="0"/>
              </a:rPr>
              <a:t>There may be others, but two goals I’ll note are </a:t>
            </a:r>
          </a:p>
          <a:p>
            <a:endParaRPr lang="en-US" sz="1800" dirty="0">
              <a:solidFill>
                <a:srgbClr val="212121"/>
              </a:solidFill>
              <a:latin typeface="Aptos" panose="020B0004020202020204" pitchFamily="34" charset="0"/>
            </a:endParaRPr>
          </a:p>
          <a:p>
            <a:r>
              <a:rPr lang="en-US" sz="1800" dirty="0">
                <a:solidFill>
                  <a:srgbClr val="212121"/>
                </a:solidFill>
                <a:latin typeface="Aptos" panose="020B0004020202020204" pitchFamily="34" charset="0"/>
              </a:rPr>
              <a:t>Bridging the gap – communicating key details between geek and non-geek</a:t>
            </a:r>
          </a:p>
          <a:p>
            <a:endParaRPr lang="en-US" sz="1800" dirty="0">
              <a:solidFill>
                <a:srgbClr val="212121"/>
              </a:solidFill>
              <a:latin typeface="Aptos" panose="020B0004020202020204" pitchFamily="34" charset="0"/>
            </a:endParaRPr>
          </a:p>
          <a:p>
            <a:r>
              <a:rPr lang="en-US" sz="1800" dirty="0">
                <a:solidFill>
                  <a:srgbClr val="212121"/>
                </a:solidFill>
                <a:latin typeface="Aptos" panose="020B0004020202020204" pitchFamily="34" charset="0"/>
              </a:rPr>
              <a:t>Aligning and managing expectations – no one likes surprises from IT.</a:t>
            </a:r>
          </a:p>
          <a:p>
            <a:endParaRPr lang="en-US" sz="1800" dirty="0">
              <a:solidFill>
                <a:srgbClr val="212121"/>
              </a:solidFill>
              <a:latin typeface="Aptos" panose="020B0004020202020204" pitchFamily="34" charset="0"/>
            </a:endParaRPr>
          </a:p>
          <a:p>
            <a:endParaRPr lang="en-US" sz="1800" dirty="0">
              <a:solidFill>
                <a:srgbClr val="212121"/>
              </a:solidFill>
              <a:latin typeface="Aptos" panose="020B0004020202020204" pitchFamily="34" charset="0"/>
            </a:endParaRPr>
          </a:p>
          <a:p>
            <a:endParaRPr lang="en-US" sz="1800" dirty="0">
              <a:solidFill>
                <a:srgbClr val="212121"/>
              </a:solidFill>
              <a:latin typeface="Aptos" panose="020B0004020202020204" pitchFamily="34" charset="0"/>
            </a:endParaRPr>
          </a:p>
          <a:p>
            <a:r>
              <a:rPr lang="en-US" sz="1800" dirty="0">
                <a:solidFill>
                  <a:srgbClr val="212121"/>
                </a:solidFill>
                <a:latin typeface="Aptos" panose="020B0004020202020204" pitchFamily="34" charset="0"/>
              </a:rPr>
              <a:t>Ultimately, we want all the people involved in the project to know the WHAT, the WHO, and the HOW </a:t>
            </a:r>
          </a:p>
          <a:p>
            <a:endParaRPr lang="en-US" sz="1800" dirty="0">
              <a:solidFill>
                <a:srgbClr val="212121"/>
              </a:solidFill>
              <a:latin typeface="Aptos" panose="020B0004020202020204" pitchFamily="34" charset="0"/>
            </a:endParaRPr>
          </a:p>
          <a:p>
            <a:r>
              <a:rPr lang="en-US" sz="1800" dirty="0">
                <a:solidFill>
                  <a:srgbClr val="212121"/>
                </a:solidFill>
                <a:latin typeface="Aptos" panose="020B0004020202020204" pitchFamily="34" charset="0"/>
              </a:rPr>
              <a:t>Outcomes include derivations of clarity, collaboration, and leadership - all of which are good for any project.</a:t>
            </a:r>
            <a:endParaRPr lang="en-US" sz="18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2A6502-EEF5-4ABE-8183-4E59069798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3042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rtl="0" fontAlgn="ctr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How does RACI work?</a:t>
            </a:r>
          </a:p>
          <a:p>
            <a:pPr rtl="0" fontAlgn="ctr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rtl="0" fontAlgn="ctr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Define the desired scope of work – Identify the problem, project, or process at hand.</a:t>
            </a:r>
          </a:p>
          <a:p>
            <a:pPr rtl="0" fontAlgn="ctr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rtl="0" fontAlgn="ctr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In the chart we’re building, the Rows are the WHAT:  Outline discrete functions/tasks – Break down the work into specific tasks or groups of tasks.</a:t>
            </a:r>
            <a:br>
              <a:rPr lang="en-US" sz="18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</a:br>
            <a:endParaRPr lang="en-US" sz="1800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rtl="0" fontAlgn="ctr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Columns in the chart are the WHO: Clearly designate who may be involved in each function/task.</a:t>
            </a:r>
          </a:p>
          <a:p>
            <a:pPr rtl="0" fontAlgn="ctr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rtl="0" fontAlgn="ctr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Cells in the chart are HOW people’s duties are defined: Responsible, Accountable, Consulted, and Informed</a:t>
            </a:r>
            <a:endParaRPr lang="en-US" sz="1800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2A6502-EEF5-4ABE-8183-4E59069798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8285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A4B30D-E29C-931B-3671-94D8ACB0FF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4880EBE-CFB5-D48E-5434-1F0C594A98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748D04C-647D-E02B-C091-C215B0F659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rtl="0" font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The tech for RACI is simple, cheap, and easy.</a:t>
            </a:r>
          </a:p>
          <a:p>
            <a:pPr lvl="1" rtl="0" font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Can be a whiteboard, an Excel sheet, or a wiki. Or a napkin and crayons!</a:t>
            </a:r>
          </a:p>
          <a:p>
            <a:pPr lvl="1" rtl="0" fontAlgn="ctr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lvl="0" rtl="0" font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Keep it </a:t>
            </a:r>
            <a:r>
              <a:rPr lang="en-US" sz="1600" b="1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simple</a:t>
            </a: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 and maintainable!</a:t>
            </a:r>
          </a:p>
          <a:p>
            <a:pPr lvl="0" rtl="0" fontAlgn="ctr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lvl="0" rtl="0" font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The example shown here includes a color-coded legend and speaks to the network outage I noted a moment ago.</a:t>
            </a:r>
          </a:p>
          <a:p>
            <a:pPr lvl="0" rtl="0" fontAlgn="ctr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lvl="0" rtl="0" font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The WHO here are ITEC Network Admins, Campus System Admins, and multiple external support orgs… Oh, and the CIO breathing down everyone’s necks!</a:t>
            </a:r>
          </a:p>
          <a:p>
            <a:pPr lvl="0" rtl="0" font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The WHAT here is Network connection support from the Internet Service Provider – downstream to the campus</a:t>
            </a:r>
          </a:p>
          <a:p>
            <a:pPr lvl="0" rtl="0" font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The HOW is what each cell defines at that person-action combination’s role.</a:t>
            </a:r>
          </a:p>
          <a:p>
            <a:pPr lvl="0" rtl="0" fontAlgn="ctr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lvl="0" rtl="0" fontAlgn="ctr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lvl="0" rtl="0" font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In that tense production-down scenario, the CIO and the campus IT admins could have begun triage with this dialogue:</a:t>
            </a:r>
          </a:p>
          <a:p>
            <a:pPr lvl="0" rtl="0" fontAlgn="ctr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lvl="0" rtl="0" font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Q: “Is the Network down across the entire campus, or in a particular area?”</a:t>
            </a:r>
          </a:p>
          <a:p>
            <a:pPr lvl="0" rtl="0" font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A: “Helpdesk says it appears that it’s across the whole main campus!”</a:t>
            </a:r>
          </a:p>
          <a:p>
            <a:pPr lvl="0" rtl="0" fontAlgn="ctr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lvl="0" rtl="0" font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Q: “Ok, who’s our ISP for the main campus internet connection?”</a:t>
            </a:r>
          </a:p>
          <a:p>
            <a:pPr lvl="0" rtl="0" font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A: “RACI chart says it’s </a:t>
            </a:r>
            <a:r>
              <a:rPr lang="en-US" sz="1600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FirstLight</a:t>
            </a: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, but it’s brokered through </a:t>
            </a:r>
            <a:r>
              <a:rPr lang="en-US" sz="1600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ComSource</a:t>
            </a: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, so they’re RESPONSIBLE, let’s call them first.”</a:t>
            </a:r>
          </a:p>
          <a:p>
            <a:pPr lvl="0" rtl="0" fontAlgn="ctr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lvl="0" rtl="0" font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&lt;Call to </a:t>
            </a:r>
            <a:r>
              <a:rPr lang="en-US" sz="1600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ComSource</a:t>
            </a: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 support – your circuit is up… must be something downstream.&gt;</a:t>
            </a:r>
          </a:p>
          <a:p>
            <a:pPr lvl="0" rtl="0" fontAlgn="ctr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lvl="0" rtl="0" font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Q: “Ok, what about the edge firewall - and don’t we pay </a:t>
            </a:r>
            <a:r>
              <a:rPr lang="en-US" sz="1600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ComSource</a:t>
            </a: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 to manage that thing too?”</a:t>
            </a:r>
          </a:p>
          <a:p>
            <a:pPr lvl="0" rtl="0" font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A: “Nope, that’s our Cisco Firepower and according to the RACI, </a:t>
            </a:r>
            <a:r>
              <a:rPr lang="en-US" sz="1600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SUNYNet</a:t>
            </a: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 handles that. I’ll put a ticket in with them.”</a:t>
            </a:r>
            <a:b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</a:b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And BTW, did the support get renewed on those devices?!</a:t>
            </a:r>
            <a:b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</a:b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Since </a:t>
            </a:r>
            <a:r>
              <a:rPr lang="en-US" sz="1600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ComSource</a:t>
            </a: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 is Accountable for the firewall operations too, I’ll loop them in on call with </a:t>
            </a:r>
            <a:r>
              <a:rPr lang="en-US" sz="1600" dirty="0" err="1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SUNYNet</a:t>
            </a: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.</a:t>
            </a:r>
          </a:p>
          <a:p>
            <a:pPr lvl="0" rtl="0" fontAlgn="ctr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lvl="0" rtl="0" font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In this example the RACI helped in several ways:</a:t>
            </a:r>
          </a:p>
          <a:p>
            <a:pPr lvl="1" rtl="0" font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It put the situation in terms the CIO could understand</a:t>
            </a:r>
          </a:p>
          <a:p>
            <a:pPr lvl="1" rtl="0" font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It framed the troubleshooting workflow to minimize time consuming missteps, and finger pointing.</a:t>
            </a:r>
          </a:p>
          <a:p>
            <a:pPr lvl="0" rtl="0" fontAlgn="ctr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AND… I could tell you how it went WITHOUT a RACI, but I’d need at least another hour…!</a:t>
            </a:r>
          </a:p>
          <a:p>
            <a:pPr lvl="0" rtl="0" fontAlgn="ctr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lvl="0" rtl="0" fontAlgn="ctr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37674-C06D-4E0F-AF29-0B71385956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2A6502-EEF5-4ABE-8183-4E59069798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4648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AA089B-21F7-7C72-E41B-82FEF29079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C726C3B-563F-548E-D753-C0F57CD026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66EC7C4-324C-F824-3228-8BA94FF3C4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aseline="0" dirty="0"/>
              <a:t>It shouldn’t be too hard to decide if a RACI is worth the effort…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aseline="0" dirty="0"/>
              <a:t>It’s not as weighty as your strategic plan.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aseline="0" dirty="0"/>
              <a:t>But it’s more work than just jumping in and “seeing what happens”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aseline="0" dirty="0"/>
              <a:t>It’s an exercise that’s almost always a force multiplier.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aseline="0" dirty="0"/>
              <a:t>Rule of thumb – if there are 4 or more people or groups involved, it’s probably worth a RACI!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6FAB28-C22A-1CEE-1454-9C16BD900F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2A6502-EEF5-4ABE-8183-4E59069798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618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3AA023-7535-923E-0CF5-3A70C0B96E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F4AD51B-4BFF-0152-D4F6-BE7A8FD6192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9369E21-65F4-A5B5-2561-D1F1C2F052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rtl="0" fontAlgn="ctr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12121"/>
                </a:solidFill>
                <a:latin typeface="Calibri" panose="020F0502020204030204" pitchFamily="34" charset="0"/>
              </a:rPr>
              <a:t>RACI’s need not be one and done documents.</a:t>
            </a:r>
          </a:p>
          <a:p>
            <a:pPr rtl="0" fontAlgn="ctr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12121"/>
                </a:solidFill>
                <a:latin typeface="Calibri" panose="020F0502020204030204" pitchFamily="34" charset="0"/>
              </a:rPr>
              <a:t>They’re dynamic, evolving, and connected to other processes and procedures.</a:t>
            </a:r>
          </a:p>
          <a:p>
            <a:pPr rtl="0" fontAlgn="ctr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212121"/>
              </a:solidFill>
              <a:latin typeface="Calibri" panose="020F0502020204030204" pitchFamily="34" charset="0"/>
            </a:endParaRPr>
          </a:p>
          <a:p>
            <a:pPr rtl="0" fontAlgn="ctr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12121"/>
                </a:solidFill>
                <a:latin typeface="Calibri" panose="020F0502020204030204" pitchFamily="34" charset="0"/>
              </a:rPr>
              <a:t>RACI is a tool for any organization</a:t>
            </a:r>
          </a:p>
          <a:p>
            <a:pPr rtl="0" fontAlgn="ctr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212121"/>
              </a:solidFill>
              <a:latin typeface="Calibri" panose="020F0502020204030204" pitchFamily="34" charset="0"/>
            </a:endParaRPr>
          </a:p>
          <a:p>
            <a:pPr rtl="0" fontAlgn="ctr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12121"/>
                </a:solidFill>
                <a:latin typeface="Calibri" panose="020F0502020204030204" pitchFamily="34" charset="0"/>
              </a:rPr>
              <a:t>Examples:</a:t>
            </a:r>
          </a:p>
          <a:p>
            <a:pPr rtl="0" fontAlgn="ctr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12121"/>
                </a:solidFill>
                <a:latin typeface="Calibri" panose="020F0502020204030204" pitchFamily="34" charset="0"/>
              </a:rPr>
              <a:t>Between IT and business and functional offices</a:t>
            </a:r>
          </a:p>
          <a:p>
            <a:pPr rtl="0" fontAlgn="ctr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12121"/>
                </a:solidFill>
                <a:latin typeface="Calibri" panose="020F0502020204030204" pitchFamily="34" charset="0"/>
              </a:rPr>
              <a:t>Externally between Vendors, SUNY-wide programs, campus auxiliary services, </a:t>
            </a:r>
            <a:r>
              <a:rPr lang="en-US" sz="1800" dirty="0" err="1">
                <a:solidFill>
                  <a:srgbClr val="212121"/>
                </a:solidFill>
                <a:latin typeface="Calibri" panose="020F0502020204030204" pitchFamily="34" charset="0"/>
              </a:rPr>
              <a:t>etc</a:t>
            </a:r>
            <a:r>
              <a:rPr lang="en-US" sz="1800" dirty="0">
                <a:solidFill>
                  <a:srgbClr val="212121"/>
                </a:solidFill>
                <a:latin typeface="Calibri" panose="020F0502020204030204" pitchFamily="34" charset="0"/>
              </a:rPr>
              <a:t> </a:t>
            </a:r>
          </a:p>
          <a:p>
            <a:pPr rtl="0" fontAlgn="ctr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12121"/>
                </a:solidFill>
                <a:latin typeface="Calibri" panose="020F0502020204030204" pitchFamily="34" charset="0"/>
              </a:rPr>
              <a:t>And finally - RACI can feed and be fed by other tools and processes:</a:t>
            </a:r>
          </a:p>
          <a:p>
            <a:pPr marL="457200" marR="0" lvl="1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kern="1200" dirty="0">
                <a:solidFill>
                  <a:srgbClr val="212121"/>
                </a:solidFill>
                <a:latin typeface="Calibri" panose="020F0502020204030204" pitchFamily="34" charset="0"/>
                <a:ea typeface="+mn-ea"/>
                <a:cs typeface="+mn-cs"/>
              </a:rPr>
              <a:t>We leverage this tool and associated processes to bolster IT Service Management capabilities.</a:t>
            </a:r>
          </a:p>
          <a:p>
            <a:pPr marL="457200" marR="0" lvl="1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kern="1200" dirty="0">
                <a:solidFill>
                  <a:srgbClr val="212121"/>
                </a:solidFill>
                <a:latin typeface="Calibri" panose="020F0502020204030204" pitchFamily="34" charset="0"/>
                <a:ea typeface="+mn-ea"/>
                <a:cs typeface="+mn-cs"/>
              </a:rPr>
              <a:t>Agile PMO, Six Sigma, ITIL/ITSM </a:t>
            </a:r>
            <a:r>
              <a:rPr lang="en-US" sz="1800" kern="1200" dirty="0" err="1">
                <a:solidFill>
                  <a:srgbClr val="212121"/>
                </a:solidFill>
                <a:latin typeface="Calibri" panose="020F0502020204030204" pitchFamily="34" charset="0"/>
                <a:ea typeface="+mn-ea"/>
                <a:cs typeface="+mn-cs"/>
              </a:rPr>
              <a:t>etc</a:t>
            </a:r>
            <a:endParaRPr lang="en-US" sz="1800" kern="1200" dirty="0">
              <a:solidFill>
                <a:srgbClr val="212121"/>
              </a:solidFill>
              <a:latin typeface="Calibri" panose="020F050202020403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800" kern="1200" dirty="0">
              <a:solidFill>
                <a:srgbClr val="212121"/>
              </a:solidFill>
              <a:latin typeface="Calibri" panose="020F050202020403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800" dirty="0">
              <a:solidFill>
                <a:srgbClr val="21212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458AB3-C556-B7B3-4933-1DD56049BC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2A6502-EEF5-4ABE-8183-4E59069798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04242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solidFill>
                  <a:srgbClr val="212121"/>
                </a:solidFill>
                <a:latin typeface="Calibri" panose="020F0502020204030204" pitchFamily="34" charset="0"/>
              </a:rPr>
              <a:t>The more I learn about leadership, the more I learn about People! … The more I can appreciate a tool like RACI. 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solidFill>
                  <a:srgbClr val="212121"/>
                </a:solidFill>
                <a:latin typeface="Calibri" panose="020F0502020204030204" pitchFamily="34" charset="0"/>
              </a:rPr>
              <a:t>I like technology as much as any IT nerd, but especially in light of what we’ve talked so much about throughout the Leadership Academy – the person to person interface is often under appreciated.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solidFill>
                  <a:srgbClr val="212121"/>
                </a:solidFill>
                <a:latin typeface="Calibri" panose="020F0502020204030204" pitchFamily="34" charset="0"/>
              </a:rPr>
              <a:t>RACI’ bridge the geek – non-geek gap and align expectations. </a:t>
            </a:r>
            <a:br>
              <a:rPr lang="en-US" sz="1800" dirty="0">
                <a:solidFill>
                  <a:srgbClr val="212121"/>
                </a:solidFill>
                <a:latin typeface="Calibri" panose="020F0502020204030204" pitchFamily="34" charset="0"/>
              </a:rPr>
            </a:br>
            <a:r>
              <a:rPr lang="en-US" sz="1800" dirty="0">
                <a:solidFill>
                  <a:srgbClr val="212121"/>
                </a:solidFill>
                <a:latin typeface="Calibri" panose="020F0502020204030204" pitchFamily="34" charset="0"/>
              </a:rPr>
              <a:t>And If you can do that, the tech will be the easy part!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i="1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i="1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So, Can you think of ways you’d use a RACI to make life better?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i="1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i="1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-My wife says we could use it all the time!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i="1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2A6502-EEF5-4ABE-8183-4E59069798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0615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581C-DD5F-488F-A447-CF188CD9D603}" type="datetimeFigureOut">
              <a:rPr lang="en-US" smtClean="0"/>
              <a:t>5/1/25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563E-322C-433D-AA2F-A8B21428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348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581C-DD5F-488F-A447-CF188CD9D603}" type="datetimeFigureOut">
              <a:rPr lang="en-US" smtClean="0"/>
              <a:t>5/1/25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563E-322C-433D-AA2F-A8B21428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325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581C-DD5F-488F-A447-CF188CD9D603}" type="datetimeFigureOut">
              <a:rPr lang="en-US" smtClean="0"/>
              <a:t>5/1/25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563E-322C-433D-AA2F-A8B21428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36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581C-DD5F-488F-A447-CF188CD9D603}" type="datetimeFigureOut">
              <a:rPr lang="en-US" smtClean="0"/>
              <a:t>5/1/25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563E-322C-433D-AA2F-A8B21428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72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581C-DD5F-488F-A447-CF188CD9D603}" type="datetimeFigureOut">
              <a:rPr lang="en-US" smtClean="0"/>
              <a:t>5/1/25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563E-322C-433D-AA2F-A8B21428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91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581C-DD5F-488F-A447-CF188CD9D603}" type="datetimeFigureOut">
              <a:rPr lang="en-US" smtClean="0"/>
              <a:t>5/1/25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563E-322C-433D-AA2F-A8B21428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7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581C-DD5F-488F-A447-CF188CD9D603}" type="datetimeFigureOut">
              <a:rPr lang="en-US" smtClean="0"/>
              <a:t>5/1/25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563E-322C-433D-AA2F-A8B21428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89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581C-DD5F-488F-A447-CF188CD9D603}" type="datetimeFigureOut">
              <a:rPr lang="en-US" smtClean="0"/>
              <a:t>5/1/25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563E-322C-433D-AA2F-A8B21428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8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581C-DD5F-488F-A447-CF188CD9D603}" type="datetimeFigureOut">
              <a:rPr lang="en-US" smtClean="0"/>
              <a:t>5/1/25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563E-322C-433D-AA2F-A8B21428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54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581C-DD5F-488F-A447-CF188CD9D603}" type="datetimeFigureOut">
              <a:rPr lang="en-US" smtClean="0"/>
              <a:t>5/1/25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563E-322C-433D-AA2F-A8B21428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84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581C-DD5F-488F-A447-CF188CD9D603}" type="datetimeFigureOut">
              <a:rPr lang="en-US" smtClean="0"/>
              <a:t>5/1/25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563E-322C-433D-AA2F-A8B21428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35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7581C-DD5F-488F-A447-CF188CD9D603}" type="datetimeFigureOut">
              <a:rPr lang="en-US" smtClean="0"/>
              <a:t>5/1/25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1563E-322C-433D-AA2F-A8B21428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42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6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6.jp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6.jp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OLD LOGO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920" y="1823589"/>
            <a:ext cx="8677840" cy="3029763"/>
          </a:xfrm>
          <a:prstGeom prst="rect">
            <a:avLst/>
          </a:prstGeom>
        </p:spPr>
      </p:pic>
      <p:pic>
        <p:nvPicPr>
          <p:cNvPr id="2" name="Picture 1" descr="Background 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3647" y="4262013"/>
            <a:ext cx="6243746" cy="182358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979035" algn="l"/>
              </a:tabLst>
              <a:defRPr/>
            </a:pPr>
            <a:endParaRPr kumimoji="0" lang="en-US" sz="6667" b="0" i="0" u="none" strike="noStrike" kern="1200" cap="none" spc="0" normalizeH="0" baseline="3000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979035" algn="l"/>
              </a:tabLst>
              <a:defRPr/>
            </a:pPr>
            <a:r>
              <a:rPr kumimoji="0" lang="en-US" sz="36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2025 CIO Leadership Academy </a:t>
            </a:r>
            <a:br>
              <a:rPr kumimoji="0" lang="en-US" sz="36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r>
              <a:rPr kumimoji="0" lang="en-US" sz="36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Applied Learning Project</a:t>
            </a:r>
            <a:endParaRPr kumimoji="0" lang="en-US" sz="2800" b="0" i="0" u="none" strike="noStrike" kern="1200" cap="none" spc="0" normalizeH="0" baseline="3000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393" y="2747132"/>
            <a:ext cx="5005860" cy="165069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2EBD022-5D8A-E8C6-C36F-060B442F57D6}"/>
              </a:ext>
            </a:extLst>
          </p:cNvPr>
          <p:cNvSpPr/>
          <p:nvPr/>
        </p:nvSpPr>
        <p:spPr>
          <a:xfrm>
            <a:off x="480786" y="689533"/>
            <a:ext cx="6243746" cy="370829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979035" algn="l"/>
              </a:tabLst>
              <a:defRPr/>
            </a:pPr>
            <a:endParaRPr kumimoji="0" lang="en-US" sz="6667" b="0" i="0" u="none" strike="noStrike" kern="1200" cap="none" spc="0" normalizeH="0" baseline="3000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979035" algn="l"/>
              </a:tabLst>
              <a:defRPr/>
            </a:pPr>
            <a:endParaRPr kumimoji="0" lang="en-US" sz="6667" b="0" i="0" u="none" strike="noStrike" kern="1200" cap="none" spc="0" normalizeH="0" baseline="3000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algn="ctr"/>
            <a:r>
              <a:rPr lang="en-US" sz="3600" baseline="30000" dirty="0">
                <a:solidFill>
                  <a:prstClr val="white"/>
                </a:solidFill>
                <a:latin typeface="Arial"/>
                <a:cs typeface="Arial"/>
              </a:rPr>
              <a:t>Problem Solving with RACI</a:t>
            </a:r>
          </a:p>
          <a:p>
            <a:pPr marL="0" marR="0" algn="ctr"/>
            <a:br>
              <a:rPr lang="en-US" sz="3600" baseline="30000" dirty="0">
                <a:solidFill>
                  <a:prstClr val="white"/>
                </a:solidFill>
                <a:latin typeface="Arial"/>
                <a:cs typeface="Arial"/>
              </a:rPr>
            </a:br>
            <a:r>
              <a:rPr lang="en-US" sz="3600" baseline="30000" dirty="0">
                <a:solidFill>
                  <a:prstClr val="white"/>
                </a:solidFill>
                <a:latin typeface="Arial"/>
                <a:cs typeface="Arial"/>
              </a:rPr>
              <a:t> Using Responsibilities Matrices to Bridge the Gap</a:t>
            </a:r>
          </a:p>
          <a:p>
            <a:pPr marL="0" marR="0" algn="ctr"/>
            <a:endParaRPr lang="en-US" sz="3600" baseline="30000" dirty="0">
              <a:solidFill>
                <a:prstClr val="white"/>
              </a:solidFill>
              <a:latin typeface="Arial"/>
              <a:cs typeface="Arial"/>
            </a:endParaRPr>
          </a:p>
          <a:p>
            <a:pPr marL="0" marR="0" algn="ctr"/>
            <a:r>
              <a:rPr lang="en-US" sz="2800" i="1" baseline="30000" dirty="0">
                <a:solidFill>
                  <a:prstClr val="white"/>
                </a:solidFill>
                <a:latin typeface="Arial"/>
                <a:cs typeface="Arial"/>
              </a:rPr>
              <a:t>Fion MacCrea</a:t>
            </a:r>
          </a:p>
        </p:txBody>
      </p:sp>
    </p:spTree>
    <p:extLst>
      <p:ext uri="{BB962C8B-B14F-4D97-AF65-F5344CB8AC3E}">
        <p14:creationId xmlns:p14="http://schemas.microsoft.com/office/powerpoint/2010/main" val="2521721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D679B2-7BE2-5400-AEDB-C09A426426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OLD LOGO.eps">
            <a:extLst>
              <a:ext uri="{FF2B5EF4-FFF2-40B4-BE49-F238E27FC236}">
                <a16:creationId xmlns:a16="http://schemas.microsoft.com/office/drawing/2014/main" id="{AA17ED27-ABBD-5BB6-C587-504203878E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920" y="1823589"/>
            <a:ext cx="8677840" cy="3029763"/>
          </a:xfrm>
          <a:prstGeom prst="rect">
            <a:avLst/>
          </a:prstGeom>
        </p:spPr>
      </p:pic>
      <p:pic>
        <p:nvPicPr>
          <p:cNvPr id="2" name="Picture 1" descr="Background 1.jpg">
            <a:extLst>
              <a:ext uri="{FF2B5EF4-FFF2-40B4-BE49-F238E27FC236}">
                <a16:creationId xmlns:a16="http://schemas.microsoft.com/office/drawing/2014/main" id="{70B75D48-5465-F42B-DE8D-4986C96D06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F726081-7F82-BDB9-C627-20E19E44C5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8740" y="5838670"/>
            <a:ext cx="3081011" cy="1015972"/>
          </a:xfrm>
          <a:prstGeom prst="rect">
            <a:avLst/>
          </a:prstGeom>
        </p:spPr>
      </p:pic>
      <p:pic>
        <p:nvPicPr>
          <p:cNvPr id="11" name="Picture 10" descr="Cartoon of men pulling a cart of coins&#10;&#10;AI-generated content may be incorrect.">
            <a:extLst>
              <a:ext uri="{FF2B5EF4-FFF2-40B4-BE49-F238E27FC236}">
                <a16:creationId xmlns:a16="http://schemas.microsoft.com/office/drawing/2014/main" id="{D3617792-A95E-6880-558C-E3790DFC83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588" y="1471690"/>
            <a:ext cx="7432823" cy="3914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28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2" y="1116107"/>
            <a:ext cx="12192001" cy="485795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00" b="1" i="1" u="none" strike="noStrike" kern="1200" cap="none" spc="0" normalizeH="0" baseline="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000" b="1" i="1" dirty="0">
              <a:solidFill>
                <a:srgbClr val="00529B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rgbClr val="00529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00" b="1" i="1" u="none" strike="noStrike" kern="1200" cap="none" spc="0" normalizeH="0" baseline="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529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en-US" sz="2400" b="0" i="0" u="none" strike="noStrike" kern="1200" cap="none" spc="0" normalizeH="0" baseline="3000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17038" y="1881648"/>
            <a:ext cx="5269577" cy="120398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979035" algn="l"/>
              </a:tabLst>
              <a:defRPr/>
            </a:pPr>
            <a:endParaRPr kumimoji="0" lang="en-US" sz="533" b="0" i="0" u="none" strike="noStrike" kern="1200" cap="none" spc="0" normalizeH="0" baseline="3000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275" y="5804804"/>
            <a:ext cx="3081011" cy="101597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820830" y="1429568"/>
            <a:ext cx="8550341" cy="43927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979035" algn="l"/>
              </a:tabLst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3F56B9-CA02-A086-C854-9CAC20A88A81}"/>
              </a:ext>
            </a:extLst>
          </p:cNvPr>
          <p:cNvSpPr txBox="1"/>
          <p:nvPr/>
        </p:nvSpPr>
        <p:spPr>
          <a:xfrm>
            <a:off x="2980267" y="314873"/>
            <a:ext cx="623146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Familiar Tale</a:t>
            </a: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481E20-17F8-9D11-A831-36CED1D66C3A}"/>
              </a:ext>
            </a:extLst>
          </p:cNvPr>
          <p:cNvSpPr txBox="1"/>
          <p:nvPr/>
        </p:nvSpPr>
        <p:spPr>
          <a:xfrm>
            <a:off x="1820828" y="1652609"/>
            <a:ext cx="855034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529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“The network is down, and I can’t get a straight answer from any one of the SIX organizations involved!”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Picture 12" descr="A group of hands pointing at each other&#10;&#10;AI-generated content may be incorrect.">
            <a:extLst>
              <a:ext uri="{FF2B5EF4-FFF2-40B4-BE49-F238E27FC236}">
                <a16:creationId xmlns:a16="http://schemas.microsoft.com/office/drawing/2014/main" id="{36E21B96-4AAB-3AD6-3BCE-46A6FA003A5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63" y="2829757"/>
            <a:ext cx="3784273" cy="264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903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7A64FD8-B0DE-DD01-F20D-0943D518B6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4372264"/>
              </p:ext>
            </p:extLst>
          </p:nvPr>
        </p:nvGraphicFramePr>
        <p:xfrm>
          <a:off x="508001" y="1334575"/>
          <a:ext cx="11683999" cy="4392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angle 7"/>
          <p:cNvSpPr/>
          <p:nvPr/>
        </p:nvSpPr>
        <p:spPr>
          <a:xfrm>
            <a:off x="1317038" y="1881648"/>
            <a:ext cx="5269577" cy="120398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979035" algn="l"/>
              </a:tabLst>
              <a:defRPr/>
            </a:pPr>
            <a:endParaRPr kumimoji="0" lang="en-US" sz="533" b="0" i="0" u="none" strike="noStrike" kern="1200" cap="none" spc="0" normalizeH="0" baseline="3000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275" y="5787871"/>
            <a:ext cx="3081011" cy="101597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820830" y="1429568"/>
            <a:ext cx="8550341" cy="43927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979035" algn="l"/>
              </a:tabLst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F8FC7D-C15E-9FF2-59CD-0CDF05D17F87}"/>
              </a:ext>
            </a:extLst>
          </p:cNvPr>
          <p:cNvSpPr txBox="1"/>
          <p:nvPr/>
        </p:nvSpPr>
        <p:spPr>
          <a:xfrm>
            <a:off x="2980267" y="314877"/>
            <a:ext cx="623146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RACI to the rescue</a:t>
            </a: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A12FEA-750B-F331-4043-93EBA7F7E150}"/>
              </a:ext>
            </a:extLst>
          </p:cNvPr>
          <p:cNvSpPr txBox="1"/>
          <p:nvPr/>
        </p:nvSpPr>
        <p:spPr>
          <a:xfrm>
            <a:off x="1471990" y="799429"/>
            <a:ext cx="92480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RACI – Responsible, Accountable, Consulted, Informed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3124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5755"/>
            <a:ext cx="12192000" cy="6858000"/>
          </a:xfrm>
          <a:prstGeom prst="rect">
            <a:avLst/>
          </a:prstGeom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8A89DBF-90AE-E17E-EBB2-BD597F3BE6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4167823"/>
              </p:ext>
            </p:extLst>
          </p:nvPr>
        </p:nvGraphicFramePr>
        <p:xfrm>
          <a:off x="0" y="1000022"/>
          <a:ext cx="12192001" cy="4857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angle 7"/>
          <p:cNvSpPr/>
          <p:nvPr/>
        </p:nvSpPr>
        <p:spPr>
          <a:xfrm>
            <a:off x="1317038" y="1881648"/>
            <a:ext cx="5269577" cy="120398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979035" algn="l"/>
              </a:tabLst>
              <a:defRPr/>
            </a:pPr>
            <a:endParaRPr kumimoji="0" lang="en-US" sz="533" b="0" i="0" u="none" strike="noStrike" kern="1200" cap="none" spc="0" normalizeH="0" baseline="3000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275" y="5686273"/>
            <a:ext cx="3081011" cy="101597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820830" y="1429568"/>
            <a:ext cx="8550341" cy="43927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979035" algn="l"/>
              </a:tabLst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309106-6E54-DDFC-0CFA-8FD0A0ADC528}"/>
              </a:ext>
            </a:extLst>
          </p:cNvPr>
          <p:cNvSpPr txBox="1"/>
          <p:nvPr/>
        </p:nvSpPr>
        <p:spPr>
          <a:xfrm>
            <a:off x="2980267" y="145547"/>
            <a:ext cx="623146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Simple Strategy</a:t>
            </a: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4672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CC58F5-C4C8-9B59-2D3E-0D844A6483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2.jpg">
            <a:extLst>
              <a:ext uri="{FF2B5EF4-FFF2-40B4-BE49-F238E27FC236}">
                <a16:creationId xmlns:a16="http://schemas.microsoft.com/office/drawing/2014/main" id="{D046D87F-8FD7-8C8F-7005-EF9E24C6B9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2192000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72236AF-8920-E2ED-20AD-1274B6BD5CF3}"/>
              </a:ext>
            </a:extLst>
          </p:cNvPr>
          <p:cNvSpPr/>
          <p:nvPr/>
        </p:nvSpPr>
        <p:spPr>
          <a:xfrm>
            <a:off x="-2" y="-116888"/>
            <a:ext cx="12192001" cy="101597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00" b="1" i="1" u="none" strike="noStrike" kern="1200" cap="none" spc="0" normalizeH="0" baseline="0" noProof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Technology &amp; Tools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00" b="1" i="1" u="none" strike="noStrike" kern="1200" cap="none" spc="0" normalizeH="0" baseline="0" noProof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rtl="0" fontAlgn="ctr"/>
            <a:endParaRPr lang="en-US" sz="180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F27C2E-16B5-AAFD-DADF-D14EE7787DB1}"/>
              </a:ext>
            </a:extLst>
          </p:cNvPr>
          <p:cNvSpPr/>
          <p:nvPr/>
        </p:nvSpPr>
        <p:spPr>
          <a:xfrm>
            <a:off x="1317038" y="1881648"/>
            <a:ext cx="5269577" cy="120398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979035" algn="l"/>
              </a:tabLst>
              <a:defRPr/>
            </a:pPr>
            <a:endParaRPr kumimoji="0" lang="en-US" sz="533" b="0" i="0" u="none" strike="noStrike" kern="1200" cap="none" spc="0" normalizeH="0" baseline="3000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69810CB-AED7-CD6A-9C03-8F026452A1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275" y="5804804"/>
            <a:ext cx="3081011" cy="101597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A51E99D-585F-BB95-8799-305466CA77FB}"/>
              </a:ext>
            </a:extLst>
          </p:cNvPr>
          <p:cNvSpPr/>
          <p:nvPr/>
        </p:nvSpPr>
        <p:spPr>
          <a:xfrm>
            <a:off x="1820830" y="1429568"/>
            <a:ext cx="8550341" cy="43927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979035" algn="l"/>
              </a:tabLst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7" name="Picture 6" descr="A screenshot of a phone&#10;&#10;AI-generated content may be incorrect.">
            <a:extLst>
              <a:ext uri="{FF2B5EF4-FFF2-40B4-BE49-F238E27FC236}">
                <a16:creationId xmlns:a16="http://schemas.microsoft.com/office/drawing/2014/main" id="{769A6135-1969-702C-F0C0-B84EB7E841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750" y="1445684"/>
            <a:ext cx="4254500" cy="1460500"/>
          </a:xfrm>
          <a:prstGeom prst="rect">
            <a:avLst/>
          </a:prstGeom>
        </p:spPr>
      </p:pic>
      <p:pic>
        <p:nvPicPr>
          <p:cNvPr id="15" name="Picture 14" descr="A screenshot of a computer screen&#10;&#10;AI-generated content may be incorrect.">
            <a:extLst>
              <a:ext uri="{FF2B5EF4-FFF2-40B4-BE49-F238E27FC236}">
                <a16:creationId xmlns:a16="http://schemas.microsoft.com/office/drawing/2014/main" id="{2B6368D5-343E-687F-0152-A8EB9C2B45C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5" y="3233612"/>
            <a:ext cx="11974286" cy="217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692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EBD06-85BE-BAA3-FB59-0EFC9E9E23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OLD LOGO.eps">
            <a:extLst>
              <a:ext uri="{FF2B5EF4-FFF2-40B4-BE49-F238E27FC236}">
                <a16:creationId xmlns:a16="http://schemas.microsoft.com/office/drawing/2014/main" id="{C8FDF988-C7F1-5547-991C-8A69C165B6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920" y="1823589"/>
            <a:ext cx="8677840" cy="3029763"/>
          </a:xfrm>
          <a:prstGeom prst="rect">
            <a:avLst/>
          </a:prstGeom>
        </p:spPr>
      </p:pic>
      <p:pic>
        <p:nvPicPr>
          <p:cNvPr id="2" name="Picture 1" descr="Background 1.jpg">
            <a:extLst>
              <a:ext uri="{FF2B5EF4-FFF2-40B4-BE49-F238E27FC236}">
                <a16:creationId xmlns:a16="http://schemas.microsoft.com/office/drawing/2014/main" id="{AC14EFA0-B6A8-5504-6540-76EBD2A455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DDF288D-EE60-76EA-6D00-DB8DB89E095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8740" y="5838670"/>
            <a:ext cx="3081011" cy="101597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DE32F8C-6E2D-52E7-C413-5BED9BA90602}"/>
              </a:ext>
            </a:extLst>
          </p:cNvPr>
          <p:cNvSpPr/>
          <p:nvPr/>
        </p:nvSpPr>
        <p:spPr>
          <a:xfrm>
            <a:off x="-2" y="-218488"/>
            <a:ext cx="12192001" cy="101597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00" b="1" i="1" u="none" strike="noStrike" kern="1200" cap="none" spc="0" normalizeH="0" baseline="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RACI or not to RACI…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00" b="1" i="1" u="none" strike="noStrike" kern="1200" cap="none" spc="0" normalizeH="0" baseline="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rtl="0" fontAlgn="ctr"/>
            <a:endParaRPr lang="en-US" sz="1800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A diagram of a flowchart&#10;&#10;AI-generated content may be incorrect.">
            <a:extLst>
              <a:ext uri="{FF2B5EF4-FFF2-40B4-BE49-F238E27FC236}">
                <a16:creationId xmlns:a16="http://schemas.microsoft.com/office/drawing/2014/main" id="{9B7BD839-01B2-3C21-9B77-81B8858F87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089" y="-3358"/>
            <a:ext cx="52315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308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436E1-F53D-438E-5BCB-4A906FC8B3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2.jpg">
            <a:extLst>
              <a:ext uri="{FF2B5EF4-FFF2-40B4-BE49-F238E27FC236}">
                <a16:creationId xmlns:a16="http://schemas.microsoft.com/office/drawing/2014/main" id="{26D4D8D9-C379-DEA3-C4A6-FEBB45FAEF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18531"/>
            <a:ext cx="12192000" cy="6858000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0FC69C9-AD99-92A0-D401-3644A8B36F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3714998"/>
              </p:ext>
            </p:extLst>
          </p:nvPr>
        </p:nvGraphicFramePr>
        <p:xfrm>
          <a:off x="-2" y="1185332"/>
          <a:ext cx="12192001" cy="4636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756503A8-0E97-C4A3-5ACC-6EBC8948B33E}"/>
              </a:ext>
            </a:extLst>
          </p:cNvPr>
          <p:cNvSpPr/>
          <p:nvPr/>
        </p:nvSpPr>
        <p:spPr>
          <a:xfrm>
            <a:off x="1317038" y="1881648"/>
            <a:ext cx="5269577" cy="120398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979035" algn="l"/>
              </a:tabLst>
              <a:defRPr/>
            </a:pPr>
            <a:endParaRPr kumimoji="0" lang="en-US" sz="533" b="0" i="0" u="none" strike="noStrike" kern="1200" cap="none" spc="0" normalizeH="0" baseline="3000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F4543C1-B108-5657-C568-7372386860A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275" y="5686273"/>
            <a:ext cx="3081011" cy="101597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702BC90-75CA-F4D5-4CAB-EC76A4B8835C}"/>
              </a:ext>
            </a:extLst>
          </p:cNvPr>
          <p:cNvSpPr/>
          <p:nvPr/>
        </p:nvSpPr>
        <p:spPr>
          <a:xfrm>
            <a:off x="1820830" y="1429568"/>
            <a:ext cx="8550341" cy="43927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979035" algn="l"/>
              </a:tabLst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53B694-1279-0460-CA48-80D118BAF333}"/>
              </a:ext>
            </a:extLst>
          </p:cNvPr>
          <p:cNvSpPr/>
          <p:nvPr/>
        </p:nvSpPr>
        <p:spPr>
          <a:xfrm>
            <a:off x="-2" y="-116888"/>
            <a:ext cx="12192001" cy="101597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00" b="1" i="1" u="none" strike="noStrike" kern="1200" cap="none" spc="0" normalizeH="0" baseline="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Other applications?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00" b="1" i="1" u="none" strike="noStrike" kern="1200" cap="none" spc="0" normalizeH="0" baseline="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rtl="0" fontAlgn="ctr"/>
            <a:endParaRPr lang="en-US" sz="1800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6415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2" y="1290918"/>
            <a:ext cx="12192001" cy="485795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srgbClr val="00529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Final Thoughts and Reflections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17038" y="1881648"/>
            <a:ext cx="5269577" cy="120398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979035" algn="l"/>
              </a:tabLst>
              <a:defRPr/>
            </a:pPr>
            <a:endParaRPr kumimoji="0" lang="en-US" sz="533" b="0" i="0" u="none" strike="noStrike" kern="1200" cap="none" spc="0" normalizeH="0" baseline="3000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275" y="5982604"/>
            <a:ext cx="3081011" cy="101597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820830" y="1429568"/>
            <a:ext cx="8550341" cy="43927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979035" algn="l"/>
              </a:tabLst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529B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7" name="Picture 6" descr="A person wearing glasses and a tie&#10;&#10;AI-generated content may be incorrect.">
            <a:extLst>
              <a:ext uri="{FF2B5EF4-FFF2-40B4-BE49-F238E27FC236}">
                <a16:creationId xmlns:a16="http://schemas.microsoft.com/office/drawing/2014/main" id="{30906462-316E-3D5A-7AAE-1B7FEF13FD2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664" y="2583968"/>
            <a:ext cx="4474671" cy="2983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971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E4D3165A5BB840B2499A65744FABDF" ma:contentTypeVersion="13" ma:contentTypeDescription="Create a new document." ma:contentTypeScope="" ma:versionID="7f8627cf2da6d4abdfd7a4c39af4fd58">
  <xsd:schema xmlns:xsd="http://www.w3.org/2001/XMLSchema" xmlns:xs="http://www.w3.org/2001/XMLSchema" xmlns:p="http://schemas.microsoft.com/office/2006/metadata/properties" xmlns:ns3="7026c271-1313-452e-a57f-90a875a43503" xmlns:ns4="488285d6-3875-4509-b2fb-703f10ffbcf1" targetNamespace="http://schemas.microsoft.com/office/2006/metadata/properties" ma:root="true" ma:fieldsID="671e098b0e68fde34a86993191eaa243" ns3:_="" ns4:_="">
    <xsd:import namespace="7026c271-1313-452e-a57f-90a875a43503"/>
    <xsd:import namespace="488285d6-3875-4509-b2fb-703f10ffbcf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26c271-1313-452e-a57f-90a875a435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285d6-3875-4509-b2fb-703f10ffbcf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2D335A-66B0-465F-93A8-0849327A7E3C}">
  <ds:schemaRefs>
    <ds:schemaRef ds:uri="488285d6-3875-4509-b2fb-703f10ffbcf1"/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7026c271-1313-452e-a57f-90a875a43503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1A19448-B7BF-4AD8-A82B-CB4D0162A5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C3FFA5-83EF-4536-9467-56ED3AD2B4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26c271-1313-452e-a57f-90a875a43503"/>
    <ds:schemaRef ds:uri="488285d6-3875-4509-b2fb-703f10ffbc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12997</TotalTime>
  <Words>1262</Words>
  <Application>Microsoft Macintosh PowerPoint</Application>
  <PresentationFormat>Widescreen</PresentationFormat>
  <Paragraphs>153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SUNY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McKasty, Merissa</dc:creator>
  <cp:lastModifiedBy>MacCrea, Fion</cp:lastModifiedBy>
  <cp:revision>155</cp:revision>
  <cp:lastPrinted>2025-05-08T01:59:45Z</cp:lastPrinted>
  <dcterms:created xsi:type="dcterms:W3CDTF">2019-03-28T13:59:09Z</dcterms:created>
  <dcterms:modified xsi:type="dcterms:W3CDTF">2025-05-08T02:00:09Z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0x010100E5E4D3165A5BB840B2499A65744FABDF</vt:lpwstr>
  </property>
</Properties>
</file>