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mV+EuPvz0opsmgctrpCdaINmt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INTRODUCTION- Background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Convincing</a:t>
            </a:r>
            <a:r>
              <a:rPr lang="en-US"/>
              <a:t> the campus this will </a:t>
            </a:r>
            <a:r>
              <a:rPr lang="en-US"/>
              <a:t>benefit</a:t>
            </a:r>
            <a:r>
              <a:rPr lang="en-US"/>
              <a:t> them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Timing the project to happen around the academic </a:t>
            </a:r>
            <a:r>
              <a:rPr lang="en-US"/>
              <a:t>calendar</a:t>
            </a:r>
            <a:r>
              <a:rPr lang="en-US"/>
              <a:t>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Providing documentation of the environments workflow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Completing all of those together</a:t>
            </a:r>
            <a:endParaRPr/>
          </a:p>
        </p:txBody>
      </p:sp>
      <p:sp>
        <p:nvSpPr>
          <p:cNvPr id="161" name="Google Shape;161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Talk about plan over all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529B"/>
                </a:solidFill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417cc45136_0_10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3417cc45136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Looking to provide a improved high end computing solution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529B"/>
                </a:solidFill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3" name="Google Shape;113;g3417cc45136_0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417cc45136_0_18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3417cc45136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Keep it simple - Don’t go into the weeds</a:t>
            </a:r>
            <a:endParaRPr>
              <a:solidFill>
                <a:srgbClr val="00529B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Char char="●"/>
            </a:pPr>
            <a:r>
              <a:rPr lang="en-US">
                <a:solidFill>
                  <a:srgbClr val="00529B"/>
                </a:solidFill>
              </a:rPr>
              <a:t>Before we start, we need to know what users need</a:t>
            </a:r>
            <a:endParaRPr>
              <a:solidFill>
                <a:srgbClr val="00529B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Char char="●"/>
            </a:pPr>
            <a:r>
              <a:rPr lang="en-US">
                <a:solidFill>
                  <a:srgbClr val="00529B"/>
                </a:solidFill>
              </a:rPr>
              <a:t>Once we know what they need, we can standardize on </a:t>
            </a:r>
            <a:r>
              <a:rPr lang="en-US">
                <a:solidFill>
                  <a:srgbClr val="00529B"/>
                </a:solidFill>
              </a:rPr>
              <a:t>equipment</a:t>
            </a:r>
            <a:r>
              <a:rPr lang="en-US">
                <a:solidFill>
                  <a:srgbClr val="00529B"/>
                </a:solidFill>
              </a:rPr>
              <a:t> that can provide it</a:t>
            </a:r>
            <a:endParaRPr>
              <a:solidFill>
                <a:srgbClr val="00529B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Char char="●"/>
            </a:pPr>
            <a:r>
              <a:rPr lang="en-US">
                <a:solidFill>
                  <a:srgbClr val="00529B"/>
                </a:solidFill>
              </a:rPr>
              <a:t>Now plan how to migrate off our current environment</a:t>
            </a:r>
            <a:endParaRPr>
              <a:solidFill>
                <a:srgbClr val="00529B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Char char="●"/>
            </a:pPr>
            <a:r>
              <a:rPr lang="en-US">
                <a:solidFill>
                  <a:srgbClr val="00529B"/>
                </a:solidFill>
              </a:rPr>
              <a:t>With a new datacenter we have a </a:t>
            </a:r>
            <a:r>
              <a:rPr lang="en-US">
                <a:solidFill>
                  <a:srgbClr val="00529B"/>
                </a:solidFill>
              </a:rPr>
              <a:t>chance</a:t>
            </a:r>
            <a:r>
              <a:rPr lang="en-US">
                <a:solidFill>
                  <a:srgbClr val="00529B"/>
                </a:solidFill>
              </a:rPr>
              <a:t> to  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suny 6900 </a:t>
            </a:r>
            <a:r>
              <a:rPr lang="en-US">
                <a:solidFill>
                  <a:srgbClr val="00529B"/>
                </a:solidFill>
              </a:rPr>
              <a:t>security</a:t>
            </a:r>
            <a:r>
              <a:rPr lang="en-US">
                <a:solidFill>
                  <a:srgbClr val="00529B"/>
                </a:solidFill>
              </a:rPr>
              <a:t> doc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1" name="Google Shape;121;g3417cc45136_0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417cc45136_0_26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3417cc45136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We </a:t>
            </a:r>
            <a:r>
              <a:rPr lang="en-US">
                <a:solidFill>
                  <a:srgbClr val="00529B"/>
                </a:solidFill>
              </a:rPr>
              <a:t>don't</a:t>
            </a:r>
            <a:r>
              <a:rPr lang="en-US">
                <a:solidFill>
                  <a:srgbClr val="00529B"/>
                </a:solidFill>
              </a:rPr>
              <a:t> need any!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529B"/>
                </a:solidFill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9" name="Google Shape;129;g3417cc45136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22428d41a_0_0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3522428d41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We might need some….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529B"/>
                </a:solidFill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7" name="Google Shape;137;g3522428d41a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417cc45136_0_33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g3417cc45136_0_3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User buy in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and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How will people use it?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529B"/>
                </a:solidFill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5" name="Google Shape;145;g3417cc45136_0_3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417cc45136_0_40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3417cc45136_0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Depends… 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Low end is minimal costs as we have it already and do it already. </a:t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529B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529B"/>
                </a:solidFill>
              </a:rPr>
              <a:t>High end, Millions if we are </a:t>
            </a:r>
            <a:r>
              <a:rPr lang="en-US">
                <a:solidFill>
                  <a:srgbClr val="00529B"/>
                </a:solidFill>
              </a:rPr>
              <a:t>retrofitting</a:t>
            </a:r>
            <a:r>
              <a:rPr lang="en-US">
                <a:solidFill>
                  <a:srgbClr val="00529B"/>
                </a:solidFill>
              </a:rPr>
              <a:t> the current datacenter and building a new </a:t>
            </a:r>
            <a:r>
              <a:rPr lang="en-US">
                <a:solidFill>
                  <a:srgbClr val="00529B"/>
                </a:solidFill>
              </a:rPr>
              <a:t>cluster</a:t>
            </a:r>
            <a:endParaRPr>
              <a:solidFill>
                <a:srgbClr val="00529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3" name="Google Shape;153;g3417cc45136_0_4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LD LOGO.eps"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7920" y="1823589"/>
            <a:ext cx="8677840" cy="30297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1.jpg"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153647" y="1823589"/>
            <a:ext cx="6243746" cy="3159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67"/>
              <a:buFont typeface="Calibri"/>
              <a:buNone/>
            </a:pPr>
            <a:r>
              <a:t/>
            </a:r>
            <a:endParaRPr b="0" baseline="30000" i="0" sz="6667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67"/>
              <a:buFont typeface="Calibri"/>
              <a:buNone/>
            </a:pPr>
            <a:r>
              <a:t/>
            </a:r>
            <a:endParaRPr b="0" baseline="30000" i="0" sz="6667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67"/>
              <a:buFont typeface="Arial"/>
              <a:buNone/>
            </a:pPr>
            <a:r>
              <a:rPr b="0" baseline="30000" i="0" lang="en-US" sz="6667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CIO Leadership Academy Applied Learning Project</a:t>
            </a:r>
            <a:endParaRPr b="0" baseline="30000" i="0" sz="5867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97393" y="2747132"/>
            <a:ext cx="5005860" cy="1650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63" name="Google Shape;16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7"/>
          <p:cNvSpPr/>
          <p:nvPr/>
        </p:nvSpPr>
        <p:spPr>
          <a:xfrm>
            <a:off x="-2" y="1290918"/>
            <a:ext cx="12192001" cy="4857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None/>
            </a:pPr>
            <a:r>
              <a:rPr b="1" i="1"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r>
              <a:rPr b="1" i="1"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1"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None/>
            </a:pPr>
            <a:r>
              <a:rPr b="1" i="1" lang="en-US" sz="36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Final Thoughts and Reflections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300"/>
              <a:buFont typeface="Calibri"/>
              <a:buChar char="●"/>
            </a:pPr>
            <a:r>
              <a:rPr lang="en-US" sz="33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Comprehensive community</a:t>
            </a:r>
            <a:r>
              <a:rPr lang="en-US" sz="33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buy in is </a:t>
            </a:r>
            <a:r>
              <a:rPr lang="en-US" sz="33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critical for success</a:t>
            </a:r>
            <a:endParaRPr sz="33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300"/>
              <a:buFont typeface="Calibri"/>
              <a:buChar char="●"/>
            </a:pPr>
            <a:r>
              <a:rPr lang="en-US" sz="33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Proper timing for project implementation is important</a:t>
            </a:r>
            <a:endParaRPr sz="33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300"/>
              <a:buFont typeface="Calibri"/>
              <a:buChar char="●"/>
            </a:pPr>
            <a:r>
              <a:rPr lang="en-US" sz="33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Current work flows must be reimaged to fit the new environment </a:t>
            </a:r>
            <a:endParaRPr sz="33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300"/>
              <a:buFont typeface="Calibri"/>
              <a:buChar char="●"/>
            </a:pPr>
            <a:r>
              <a:rPr lang="en-US" sz="33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Project planning and execution is key to ensuring customer satisfaction</a:t>
            </a:r>
            <a:endParaRPr sz="33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/>
          <p:nvPr/>
        </p:nvSpPr>
        <p:spPr>
          <a:xfrm>
            <a:off x="-2" y="1290918"/>
            <a:ext cx="12192001" cy="4857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t/>
            </a:r>
            <a:endParaRPr b="1" i="1" sz="40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Applied Learning Project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rPr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Creating Binghamton’s Center of Research Computing</a:t>
            </a:r>
            <a:r>
              <a:rPr b="0" i="0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Ethan Wright</a:t>
            </a:r>
            <a:r>
              <a:rPr b="0" i="0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Binghamton </a:t>
            </a:r>
            <a:r>
              <a:rPr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University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3"/>
              <a:buFont typeface="Calibri"/>
              <a:buNone/>
            </a:pPr>
            <a:r>
              <a:t/>
            </a:r>
            <a:endParaRPr b="0" baseline="30000" i="0" sz="533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1" name="Google Shape;10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07" name="Google Shape;10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4"/>
          <p:cNvSpPr/>
          <p:nvPr/>
        </p:nvSpPr>
        <p:spPr>
          <a:xfrm>
            <a:off x="-2" y="1290918"/>
            <a:ext cx="12192001" cy="48579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Consolidation of the University’s Research Data Centers into a Single, Unified Computing Facility will optimize resource utilization, enhance computational capabilities, improve data security, and foster interdisciplinary collaboration to support cutting-edge research initiatives.</a:t>
            </a:r>
            <a:endParaRPr i="0" sz="36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15" name="Google Shape;115;g3417cc45136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3417cc45136_0_10"/>
          <p:cNvSpPr/>
          <p:nvPr/>
        </p:nvSpPr>
        <p:spPr>
          <a:xfrm>
            <a:off x="-2" y="1290918"/>
            <a:ext cx="12192000" cy="4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Goals</a:t>
            </a: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4191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529B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Align computing environments with academic initiatives.</a:t>
            </a:r>
            <a:endParaRPr sz="30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Foster interdisciplinary collaboration within a centralized environment.</a:t>
            </a:r>
            <a:endParaRPr sz="30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Reduce redundant infrastructure and lower operation costs.</a:t>
            </a:r>
            <a:endParaRPr sz="30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00529B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Deliver scalable computing resources to support diverse research initiatives.</a:t>
            </a:r>
            <a:endParaRPr sz="3000">
              <a:solidFill>
                <a:srgbClr val="00529B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00529B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Enhance data security and compliance.</a:t>
            </a:r>
            <a:endParaRPr sz="30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g3417cc45136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23" name="Google Shape;123;g3417cc45136_0_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3417cc45136_0_18"/>
          <p:cNvSpPr/>
          <p:nvPr/>
        </p:nvSpPr>
        <p:spPr>
          <a:xfrm>
            <a:off x="-2" y="1290918"/>
            <a:ext cx="12192000" cy="4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Strategy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Conduct a Comprehensive Needs Assessment</a:t>
            </a:r>
            <a:r>
              <a:rPr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– Engage stakeholders across departments to identify computing requirements, research priorities, and security needs to ensure the new unified facility aligns with academic and research initiatives.</a:t>
            </a:r>
            <a:endParaRPr sz="15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Build a Standardized / Optimize Infrastructure</a:t>
            </a:r>
            <a:r>
              <a:rPr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– Conceptualize a comprehensive environment that is scalable and streamlined to handle the needs of the various constituents.</a:t>
            </a:r>
            <a:endParaRPr sz="15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Develop a Phased Migration Plan</a:t>
            </a:r>
            <a:r>
              <a:rPr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– Implement a step-by-step approach for consolidating existing data centers, minimizing disruptions, and ensuring a smooth transition with backup and recovery measures in place.</a:t>
            </a:r>
            <a:endParaRPr sz="15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Implement a Security &amp; Compliance Framework</a:t>
            </a:r>
            <a:r>
              <a:rPr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– Establish robust cybersecurity protocols, data access controls, and compliance frameworks to protect sensitive research data and meet regulatory requirements within a share environment.</a:t>
            </a:r>
            <a:endParaRPr sz="15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Promote Collaboration and Support Services</a:t>
            </a:r>
            <a:r>
              <a:rPr lang="en-US" sz="15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– Create centralized research computing support teams, provide training programs, and develop an accessible platform for interdisciplinary collaboration and knowledge sharing.</a:t>
            </a:r>
            <a:endParaRPr sz="15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g3417cc45136_0_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31" name="Google Shape;131;g3417cc45136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3417cc45136_0_26"/>
          <p:cNvSpPr/>
          <p:nvPr/>
        </p:nvSpPr>
        <p:spPr>
          <a:xfrm>
            <a:off x="-2" y="1290918"/>
            <a:ext cx="12192000" cy="4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Technology 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Requirements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None, we are doing it already.  Just in three locations.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g3417cc45136_0_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39" name="Google Shape;139;g3522428d41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3522428d41a_0_0"/>
          <p:cNvSpPr/>
          <p:nvPr/>
        </p:nvSpPr>
        <p:spPr>
          <a:xfrm>
            <a:off x="-2" y="1290918"/>
            <a:ext cx="12192000" cy="4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38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</a:t>
            </a:r>
            <a:r>
              <a:rPr b="1" i="1" lang="en-US" sz="38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Technology Requirements, Again</a:t>
            </a:r>
            <a:endParaRPr sz="12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New Cluster 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Head node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2" marL="1828800" rtl="0" algn="l"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■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Processing Nodes	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Networking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Storage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Increased Power supply, backup power and cooling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g3522428d41a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47" name="Google Shape;147;g3417cc45136_0_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g3417cc45136_0_33"/>
          <p:cNvSpPr/>
          <p:nvPr/>
        </p:nvSpPr>
        <p:spPr>
          <a:xfrm>
            <a:off x="-2" y="1290918"/>
            <a:ext cx="12192000" cy="4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Non 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Technology Requirements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btain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Department/Researcher buy in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Personnel reassignment 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opportunities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Capture 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researcher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requirements and 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special use</a:t>
            </a: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 cases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4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Document new work flows within the current environment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g3417cc45136_0_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2.jpg" id="155" name="Google Shape;155;g3417cc45136_0_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3417cc45136_0_40"/>
          <p:cNvSpPr/>
          <p:nvPr/>
        </p:nvSpPr>
        <p:spPr>
          <a:xfrm>
            <a:off x="-2" y="1290918"/>
            <a:ext cx="12192000" cy="48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t/>
            </a:r>
            <a:endParaRPr b="1" i="1" sz="2300" u="none" cap="none" strike="noStrike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4000"/>
              <a:buFont typeface="Calibri"/>
              <a:buNone/>
            </a:pPr>
            <a:r>
              <a:rPr b="1" i="1" lang="en-US" sz="4000" u="none" cap="none" strike="noStrike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Explanation of the Cost</a:t>
            </a:r>
            <a:r>
              <a:rPr b="1" i="1" lang="en-US" sz="4000">
                <a:solidFill>
                  <a:srgbClr val="00529B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Personnel Reassignments - </a:t>
            </a: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Minimal</a:t>
            </a: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New Personnel assignments - 2-3 Full time </a:t>
            </a: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Employees</a:t>
            </a: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Installation/Configuration of New Equipment - $100K-$2M</a:t>
            </a:r>
            <a:endParaRPr sz="36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Removal of Old Equipment - $5-10K</a:t>
            </a:r>
            <a:endParaRPr sz="36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0052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Consulting Costs - </a:t>
            </a:r>
            <a:r>
              <a:rPr lang="en-US" sz="3600">
                <a:solidFill>
                  <a:srgbClr val="00529B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$10-15K</a:t>
            </a:r>
            <a:endParaRPr sz="3600">
              <a:solidFill>
                <a:srgbClr val="00529B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3600"/>
              <a:buFont typeface="Calibri"/>
              <a:buChar char="●"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Calibri"/>
              <a:buNone/>
            </a:pPr>
            <a:r>
              <a:t/>
            </a:r>
            <a:endParaRPr sz="3600">
              <a:solidFill>
                <a:srgbClr val="00529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b="0" baseline="30000" i="0" sz="2400" u="none" cap="none" strike="noStrike">
              <a:solidFill>
                <a:srgbClr val="0052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g3417cc45136_0_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93275" y="5686273"/>
            <a:ext cx="3081011" cy="1015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2019-03-28T13:59:09Z</dcterms:created>
  <dc:creator>McKasty, Merissa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0x010100E5E4D3165A5BB840B2499A65744FABDF</vt:lpwstr>
  </property>
</Properties>
</file>