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10"/>
  </p:notesMasterIdLst>
  <p:sldIdLst>
    <p:sldId id="256" r:id="rId2"/>
    <p:sldId id="265" r:id="rId3"/>
    <p:sldId id="259" r:id="rId4"/>
    <p:sldId id="266" r:id="rId5"/>
    <p:sldId id="267" r:id="rId6"/>
    <p:sldId id="262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20" autoAdjust="0"/>
  </p:normalViewPr>
  <p:slideViewPr>
    <p:cSldViewPr snapToGrid="0">
      <p:cViewPr>
        <p:scale>
          <a:sx n="70" d="100"/>
          <a:sy n="70" d="100"/>
        </p:scale>
        <p:origin x="11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31194-128F-468B-9B58-4076E051002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27C9E-F072-4F02-B430-46C44CA5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Golden Era of Telecom </a:t>
            </a:r>
          </a:p>
          <a:p>
            <a:r>
              <a:rPr lang="en-US" dirty="0"/>
              <a:t>    * Toll Charge Income</a:t>
            </a:r>
          </a:p>
          <a:p>
            <a:r>
              <a:rPr lang="en-US" dirty="0"/>
              <a:t>    * Directory Ad sales</a:t>
            </a:r>
          </a:p>
          <a:p>
            <a:r>
              <a:rPr lang="en-US" dirty="0"/>
              <a:t>Blue Bus Story</a:t>
            </a:r>
          </a:p>
          <a:p>
            <a:r>
              <a:rPr lang="en-US" dirty="0"/>
              <a:t>    * $350,000</a:t>
            </a:r>
          </a:p>
          <a:p>
            <a:r>
              <a:rPr lang="en-US" dirty="0"/>
              <a:t>Still Used to Subsidize</a:t>
            </a:r>
          </a:p>
          <a:p>
            <a:r>
              <a:rPr lang="en-US" dirty="0"/>
              <a:t>   *  Staff and Services and Equipment (Panics, Billing, Vans)</a:t>
            </a:r>
          </a:p>
          <a:p>
            <a:r>
              <a:rPr lang="en-US" dirty="0"/>
              <a:t>   * Push rates higher. That with technology has services decreasing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- Toll Charges, Audio Bridges, Directory Advertisements.</a:t>
            </a:r>
          </a:p>
          <a:p>
            <a:r>
              <a:rPr lang="en-US" dirty="0"/>
              <a:t>Org Chart – 7 Admins, 4 IT Staff, 9 Techs, 20+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2005 – Telecom was Nortel Analog and Digital Phone sets</a:t>
            </a:r>
          </a:p>
          <a:p>
            <a:r>
              <a:rPr lang="en-US" dirty="0"/>
              <a:t>2015 – Shortel/Mitel VoIP </a:t>
            </a:r>
          </a:p>
          <a:p>
            <a:r>
              <a:rPr lang="en-US" dirty="0"/>
              <a:t>202 – Softphones, Cell Phones, UCASS</a:t>
            </a:r>
          </a:p>
          <a:p>
            <a:endParaRPr lang="en-US" dirty="0"/>
          </a:p>
          <a:p>
            <a:r>
              <a:rPr lang="en-US" dirty="0"/>
              <a:t>Changing Landscape – MACDs used to take two guys an hour or so to tone out pathways. Now an employee moves their own equipment.</a:t>
            </a:r>
          </a:p>
          <a:p>
            <a:r>
              <a:rPr lang="en-US" dirty="0"/>
              <a:t>Change in Tech Skills – From 66 blocks to Patch panels. TN/DN to VLAN/DHCP Options</a:t>
            </a:r>
          </a:p>
          <a:p>
            <a:r>
              <a:rPr lang="en-US" dirty="0"/>
              <a:t>I had 4 meetings last week. All were either via Zoom or on Teams.  How many used to be a conference call? </a:t>
            </a:r>
          </a:p>
          <a:p>
            <a:r>
              <a:rPr lang="en-US" dirty="0"/>
              <a:t>This Academy, up </a:t>
            </a:r>
            <a:r>
              <a:rPr lang="en-US" dirty="0" err="1"/>
              <a:t>til</a:t>
            </a:r>
            <a:r>
              <a:rPr lang="en-US" dirty="0"/>
              <a:t> today, was all on Zoom.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7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2024 – Budget 1.3 Million</a:t>
            </a:r>
          </a:p>
          <a:p>
            <a:r>
              <a:rPr lang="en-US" dirty="0"/>
              <a:t>Telecom – 5 staff members</a:t>
            </a:r>
          </a:p>
          <a:p>
            <a:r>
              <a:rPr lang="en-US" dirty="0"/>
              <a:t>Subsidizing – 2 office staff members, 1 installer, and 1 network tech</a:t>
            </a:r>
          </a:p>
          <a:p>
            <a:r>
              <a:rPr lang="en-US" dirty="0"/>
              <a:t>Subsidizing – Service </a:t>
            </a:r>
            <a:r>
              <a:rPr lang="en-US" dirty="0" err="1"/>
              <a:t>Mgmt</a:t>
            </a:r>
            <a:r>
              <a:rPr lang="en-US" dirty="0"/>
              <a:t> System, equipment and licensing</a:t>
            </a:r>
          </a:p>
          <a:p>
            <a:endParaRPr lang="en-US" dirty="0"/>
          </a:p>
          <a:p>
            <a:r>
              <a:rPr lang="en-US" dirty="0"/>
              <a:t>CSEA office staff can handle a lot of the tickets for MACD.  Setup the AD Sync in the system and with pre-existing equipment or softphone it is all done.</a:t>
            </a:r>
          </a:p>
          <a:p>
            <a:r>
              <a:rPr lang="en-US" dirty="0"/>
              <a:t>Tech is now responsible for ACD, more detailed call routing options, and in-depth troubleshooting.</a:t>
            </a:r>
          </a:p>
          <a:p>
            <a:r>
              <a:rPr lang="en-US" dirty="0"/>
              <a:t>We can not handle all of our own installs and outsource all OSP work and, at times, construction projects.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Removing services from Dorms will, at some point, result in the loss of large DIFR allocation.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Hoping this Academy pays off.</a:t>
            </a:r>
          </a:p>
          <a:p>
            <a:r>
              <a:rPr lang="en-US" dirty="0"/>
              <a:t>Creating a presentation to address your own position is probably not the most personally and financially feasible idea I would suggest.</a:t>
            </a:r>
          </a:p>
          <a:p>
            <a:r>
              <a:rPr lang="en-US" dirty="0"/>
              <a:t>No other SUNY has an AD of telecom. It is a joint role under networking.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54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4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Hoping this Academy pays off.</a:t>
            </a:r>
          </a:p>
          <a:p>
            <a:r>
              <a:rPr lang="en-US" dirty="0"/>
              <a:t>Creating a presentation to address your own position is probably not the most personally and financially feasible idea I would suggest.</a:t>
            </a:r>
          </a:p>
          <a:p>
            <a:r>
              <a:rPr lang="en-US" dirty="0"/>
              <a:t>No other SUNY has an AD of telecom. It is a joint role under networking.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8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Hoping this Academy pays off.</a:t>
            </a:r>
          </a:p>
          <a:p>
            <a:r>
              <a:rPr lang="en-US" dirty="0"/>
              <a:t>Creating a presentation to address your own position is probably not the most personally and financially feasible idea I would suggest.</a:t>
            </a:r>
          </a:p>
          <a:p>
            <a:r>
              <a:rPr lang="en-US" dirty="0"/>
              <a:t>No other SUNY has an AD of telecom. It is a joint role under networking.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27C9E-F072-4F02-B430-46C44CA54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462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432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8126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633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747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435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12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2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9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2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6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8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94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inghamton University blue bus parked on campus.">
            <a:extLst>
              <a:ext uri="{FF2B5EF4-FFF2-40B4-BE49-F238E27FC236}">
                <a16:creationId xmlns:a16="http://schemas.microsoft.com/office/drawing/2014/main" id="{C22B501B-1900-3B85-839A-52E6289B4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"/>
          <a:stretch/>
        </p:blipFill>
        <p:spPr>
          <a:xfrm>
            <a:off x="20" y="1385"/>
            <a:ext cx="12908162" cy="72593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6CC868-78CE-F2C2-A5EB-6DBD0BF79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09" y="581494"/>
            <a:ext cx="11484078" cy="142781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Amasis MT Pro Black" panose="020F0502020204030204" pitchFamily="18" charset="0"/>
              </a:rPr>
              <a:t>Strategic Shifts: </a:t>
            </a:r>
            <a:br>
              <a:rPr lang="en-US" sz="3600" b="1" u="sng" dirty="0">
                <a:latin typeface="Amasis MT Pro Black" panose="020F0502020204030204" pitchFamily="18" charset="0"/>
              </a:rPr>
            </a:br>
            <a:r>
              <a:rPr lang="en-US" sz="3600" b="1" u="sng" dirty="0">
                <a:latin typeface="Amasis MT Pro Black" panose="020F0502020204030204" pitchFamily="18" charset="0"/>
              </a:rPr>
              <a:t>The Case for Reorganizing Campus Telecom </a:t>
            </a:r>
            <a:endParaRPr lang="en-US" sz="3600" u="sng" dirty="0">
              <a:latin typeface="Amasis MT Pro Black" panose="020F0502020204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CE7C1-7431-FCAD-FDE3-31B7E7D8F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5716" y="5997676"/>
            <a:ext cx="7384026" cy="866381"/>
          </a:xfrm>
        </p:spPr>
        <p:txBody>
          <a:bodyPr>
            <a:normAutofit/>
          </a:bodyPr>
          <a:lstStyle/>
          <a:p>
            <a:r>
              <a:rPr lang="en-US" sz="2400" b="1" dirty="0"/>
              <a:t>Past Profits and Present Priorities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051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9523-02D1-5645-A22A-2E19348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464"/>
            <a:ext cx="12192000" cy="957767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/>
              <a:t>Ghost of Telecom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C4E2-B5E3-FFC4-BE97-AB9BBBA997AF}"/>
              </a:ext>
            </a:extLst>
          </p:cNvPr>
          <p:cNvSpPr>
            <a:spLocks/>
          </p:cNvSpPr>
          <p:nvPr/>
        </p:nvSpPr>
        <p:spPr>
          <a:xfrm>
            <a:off x="7327389" y="2409583"/>
            <a:ext cx="3287486" cy="3680763"/>
          </a:xfrm>
          <a:prstGeom prst="rect">
            <a:avLst/>
          </a:prstGeom>
          <a:noFill/>
          <a:ln w="25400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defTabSz="370332">
              <a:spcAft>
                <a:spcPts val="600"/>
              </a:spcAft>
            </a:pP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</a:t>
            </a:r>
          </a:p>
          <a:p>
            <a:pPr defTabSz="370332">
              <a:spcAft>
                <a:spcPts val="600"/>
              </a:spcAft>
            </a:pPr>
            <a:r>
              <a:rPr lang="en-US" sz="2400" dirty="0"/>
              <a:t> 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$3.5 - $4 Million</a:t>
            </a:r>
          </a:p>
          <a:p>
            <a:pPr marL="370332" lvl="1" defTabSz="370332">
              <a:spcAft>
                <a:spcPts val="600"/>
              </a:spcAft>
            </a:pPr>
            <a:endParaRPr lang="en-US" sz="2400" dirty="0"/>
          </a:p>
          <a:p>
            <a:pPr defTabSz="370332">
              <a:spcAft>
                <a:spcPts val="600"/>
              </a:spcAft>
            </a:pPr>
            <a:r>
              <a:rPr lang="en-US" sz="2400" u="sng" dirty="0"/>
              <a:t>Staff</a:t>
            </a:r>
            <a:endParaRPr lang="en-US" sz="24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70332" lvl="1" defTabSz="370332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7 Admin</a:t>
            </a:r>
          </a:p>
          <a:p>
            <a:pPr marL="370332" lvl="1" defTabSz="370332">
              <a:spcAft>
                <a:spcPts val="600"/>
              </a:spcAft>
            </a:pPr>
            <a:r>
              <a:rPr lang="en-US" sz="2400" dirty="0"/>
              <a:t>  4 IT Staff</a:t>
            </a:r>
          </a:p>
          <a:p>
            <a:pPr marL="370332" lvl="1" defTabSz="370332">
              <a:spcAft>
                <a:spcPts val="600"/>
              </a:spcAft>
            </a:pPr>
            <a:r>
              <a:rPr lang="en-US" sz="2400" dirty="0"/>
              <a:t>10 Techs</a:t>
            </a:r>
          </a:p>
          <a:p>
            <a:pPr marL="370332" lvl="1" defTabSz="370332">
              <a:spcAft>
                <a:spcPts val="600"/>
              </a:spcAft>
            </a:pPr>
            <a:r>
              <a:rPr lang="en-US" sz="2400" dirty="0"/>
              <a:t>20 Students</a:t>
            </a:r>
          </a:p>
          <a:p>
            <a:pPr marL="370332" lvl="1" defTabSz="370332">
              <a:spcAft>
                <a:spcPts val="600"/>
              </a:spcAft>
            </a:pPr>
            <a:endParaRPr lang="en-US" sz="2400" dirty="0"/>
          </a:p>
          <a:p>
            <a:pPr marL="370332" lvl="1" defTabSz="370332"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B648D8-D7AB-F392-500B-8CAFFA79D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69" y="2168966"/>
            <a:ext cx="4181417" cy="41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1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telephone&#10;&#10;Description automatically generated">
            <a:extLst>
              <a:ext uri="{FF2B5EF4-FFF2-40B4-BE49-F238E27FC236}">
                <a16:creationId xmlns:a16="http://schemas.microsoft.com/office/drawing/2014/main" id="{A2008A65-7F46-5277-2C2C-2C9D058A8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5" y="2082689"/>
            <a:ext cx="2700877" cy="2929764"/>
          </a:xfrm>
          <a:prstGeom prst="rect">
            <a:avLst/>
          </a:prstGeom>
          <a:gradFill>
            <a:gsLst>
              <a:gs pos="47540">
                <a:srgbClr val="F6AAA9"/>
              </a:gs>
              <a:gs pos="39000">
                <a:srgbClr val="F7B7B6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srgbClr val="FF0000"/>
            </a:innerShdw>
          </a:effectLst>
        </p:spPr>
      </p:pic>
      <p:pic>
        <p:nvPicPr>
          <p:cNvPr id="24" name="Picture 23" descr="A close-up of a telephone&#10;&#10;Description automatically generated">
            <a:extLst>
              <a:ext uri="{FF2B5EF4-FFF2-40B4-BE49-F238E27FC236}">
                <a16:creationId xmlns:a16="http://schemas.microsoft.com/office/drawing/2014/main" id="{4644E52B-3F83-7692-4099-2A1BD2244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81" y="2201260"/>
            <a:ext cx="3423283" cy="2692622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26" name="Picture 25" descr="A group of electronic devices&#10;&#10;Description automatically generated">
            <a:extLst>
              <a:ext uri="{FF2B5EF4-FFF2-40B4-BE49-F238E27FC236}">
                <a16:creationId xmlns:a16="http://schemas.microsoft.com/office/drawing/2014/main" id="{773D3A27-F76E-0C05-4AE5-EB86E1921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87" y="2529179"/>
            <a:ext cx="4548815" cy="2036783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09523-02D1-5645-A22A-2E19348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464"/>
            <a:ext cx="12192000" cy="95776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      2005                  2015                    2025</a:t>
            </a:r>
          </a:p>
        </p:txBody>
      </p:sp>
    </p:spTree>
    <p:extLst>
      <p:ext uri="{BB962C8B-B14F-4D97-AF65-F5344CB8AC3E}">
        <p14:creationId xmlns:p14="http://schemas.microsoft.com/office/powerpoint/2010/main" val="62243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9523-02D1-5645-A22A-2E19348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464"/>
            <a:ext cx="12192000" cy="95776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Telecom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C4E2-B5E3-FFC4-BE97-AB9BBBA997AF}"/>
              </a:ext>
            </a:extLst>
          </p:cNvPr>
          <p:cNvSpPr>
            <a:spLocks/>
          </p:cNvSpPr>
          <p:nvPr/>
        </p:nvSpPr>
        <p:spPr>
          <a:xfrm>
            <a:off x="7131447" y="2083011"/>
            <a:ext cx="3287486" cy="4078303"/>
          </a:xfrm>
          <a:prstGeom prst="rect">
            <a:avLst/>
          </a:prstGeom>
          <a:noFill/>
          <a:ln w="25400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defTabSz="370332">
              <a:spcAft>
                <a:spcPts val="600"/>
              </a:spcAft>
            </a:pP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</a:t>
            </a:r>
          </a:p>
          <a:p>
            <a:pPr defTabSz="370332">
              <a:spcAft>
                <a:spcPts val="600"/>
              </a:spcAft>
            </a:pPr>
            <a:r>
              <a:rPr lang="en-US" sz="2400" dirty="0"/>
              <a:t> 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$1.3 Million </a:t>
            </a:r>
          </a:p>
          <a:p>
            <a:pPr marL="370332" lvl="1" defTabSz="370332">
              <a:spcAft>
                <a:spcPts val="600"/>
              </a:spcAft>
            </a:pPr>
            <a:endParaRPr lang="en-US" sz="2400" dirty="0"/>
          </a:p>
          <a:p>
            <a:pPr defTabSz="370332">
              <a:spcAft>
                <a:spcPts val="600"/>
              </a:spcAft>
            </a:pPr>
            <a:r>
              <a:rPr lang="en-US" sz="2400" u="sng" dirty="0"/>
              <a:t>Staff</a:t>
            </a:r>
            <a:endParaRPr lang="en-US" sz="24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70332" lvl="1" defTabSz="370332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400" dirty="0"/>
              <a:t>2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Admin</a:t>
            </a:r>
            <a:r>
              <a:rPr lang="en-US" sz="2400" dirty="0"/>
              <a:t>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70332" lvl="1" defTabSz="370332">
              <a:spcAft>
                <a:spcPts val="600"/>
              </a:spcAft>
            </a:pPr>
            <a:r>
              <a:rPr lang="en-US" sz="2400" dirty="0"/>
              <a:t>  4 Techs</a:t>
            </a:r>
          </a:p>
          <a:p>
            <a:pPr marL="370332" lvl="1" defTabSz="370332">
              <a:spcAft>
                <a:spcPts val="600"/>
              </a:spcAft>
            </a:pPr>
            <a:r>
              <a:rPr lang="en-US" sz="2400" dirty="0"/>
              <a:t>  2 Students</a:t>
            </a:r>
          </a:p>
          <a:p>
            <a:pPr marL="370332" lvl="1" defTabSz="370332">
              <a:spcAft>
                <a:spcPts val="600"/>
              </a:spcAft>
            </a:pPr>
            <a:endParaRPr lang="en-US" sz="2400" dirty="0"/>
          </a:p>
          <a:p>
            <a:pPr marL="370332" lvl="1" defTabSz="370332"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2399DE-ECDC-0BE4-017D-49258A6C0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24" y="2083011"/>
            <a:ext cx="3741130" cy="42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4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9523-02D1-5645-A22A-2E19348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464"/>
            <a:ext cx="12192000" cy="95776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What I Purpose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58772D-AC95-3A4D-81A3-177BDF1C1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42" y="1490154"/>
            <a:ext cx="4073636" cy="4073636"/>
          </a:xfrm>
          <a:prstGeom prst="rect">
            <a:avLst/>
          </a:prstGeom>
          <a:effectLst>
            <a:innerShdw blurRad="215900">
              <a:srgbClr val="FF0000"/>
            </a:innerShdw>
          </a:effectLst>
        </p:spPr>
      </p:pic>
      <p:pic>
        <p:nvPicPr>
          <p:cNvPr id="13" name="Picture 12" descr="A cartoon of a person pointing at something">
            <a:extLst>
              <a:ext uri="{FF2B5EF4-FFF2-40B4-BE49-F238E27FC236}">
                <a16:creationId xmlns:a16="http://schemas.microsoft.com/office/drawing/2014/main" id="{835DCD45-0FB1-CB0A-CCD6-E69A9ED35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52" y="2721429"/>
            <a:ext cx="3912193" cy="3912193"/>
          </a:xfrm>
          <a:prstGeom prst="rect">
            <a:avLst/>
          </a:prstGeom>
          <a:effectLst>
            <a:innerShdw blurRad="2159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698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AA9-0C7E-C219-B807-D22A8EC09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464"/>
            <a:ext cx="12192000" cy="95776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Telecom Future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92FEF75-522C-823C-D392-CB197EBC2AAD}"/>
              </a:ext>
            </a:extLst>
          </p:cNvPr>
          <p:cNvSpPr txBox="1">
            <a:spLocks/>
          </p:cNvSpPr>
          <p:nvPr/>
        </p:nvSpPr>
        <p:spPr>
          <a:xfrm>
            <a:off x="458694" y="1926923"/>
            <a:ext cx="108951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931C5-A56C-A872-AA96-8FF22B75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38" y="1569305"/>
            <a:ext cx="3832618" cy="5044900"/>
          </a:xfrm>
          <a:prstGeom prst="rect">
            <a:avLst/>
          </a:prstGeom>
          <a:solidFill>
            <a:schemeClr val="tx1"/>
          </a:solidFill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713E2-FD6E-134F-224C-88E3A0B19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52" y="1569305"/>
            <a:ext cx="5132334" cy="50449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172CC28F-BEE7-AD96-D3C0-DA380359B0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9065" y="3247896"/>
            <a:ext cx="2552700" cy="2552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962F26E-7E36-2782-3642-41CB5C39DDAE}"/>
              </a:ext>
            </a:extLst>
          </p:cNvPr>
          <p:cNvSpPr/>
          <p:nvPr/>
        </p:nvSpPr>
        <p:spPr>
          <a:xfrm>
            <a:off x="3405922" y="5799668"/>
            <a:ext cx="759677" cy="74686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BF90EA-FC86-3187-57BC-32C2BF0E1CD1}"/>
              </a:ext>
            </a:extLst>
          </p:cNvPr>
          <p:cNvSpPr/>
          <p:nvPr/>
        </p:nvSpPr>
        <p:spPr>
          <a:xfrm>
            <a:off x="1354667" y="3335867"/>
            <a:ext cx="990600" cy="711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24C2E8-D511-463C-B7D4-54F38026D823}"/>
              </a:ext>
            </a:extLst>
          </p:cNvPr>
          <p:cNvSpPr/>
          <p:nvPr/>
        </p:nvSpPr>
        <p:spPr>
          <a:xfrm>
            <a:off x="4309533" y="5833503"/>
            <a:ext cx="684211" cy="651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FAC5ED-9563-309F-2382-B2FCDC4AB8D5}"/>
              </a:ext>
            </a:extLst>
          </p:cNvPr>
          <p:cNvSpPr/>
          <p:nvPr/>
        </p:nvSpPr>
        <p:spPr>
          <a:xfrm>
            <a:off x="3405923" y="4902763"/>
            <a:ext cx="759677" cy="6852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F2A96F-E7A4-0C55-98EA-49F34C21DF40}"/>
              </a:ext>
            </a:extLst>
          </p:cNvPr>
          <p:cNvSpPr/>
          <p:nvPr/>
        </p:nvSpPr>
        <p:spPr>
          <a:xfrm>
            <a:off x="6435651" y="3610104"/>
            <a:ext cx="904949" cy="716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C52FF-7E47-BC5C-EF4C-CE2CB2E45A75}"/>
              </a:ext>
            </a:extLst>
          </p:cNvPr>
          <p:cNvSpPr/>
          <p:nvPr/>
        </p:nvSpPr>
        <p:spPr>
          <a:xfrm>
            <a:off x="6454909" y="4544581"/>
            <a:ext cx="904949" cy="716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CC0ACE-86FA-BAA0-A08A-069D6B1CCF1E}"/>
              </a:ext>
            </a:extLst>
          </p:cNvPr>
          <p:cNvSpPr/>
          <p:nvPr/>
        </p:nvSpPr>
        <p:spPr>
          <a:xfrm>
            <a:off x="9001818" y="3552560"/>
            <a:ext cx="904949" cy="716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A2CF43-4E5D-C1EB-37C3-41ADB5DFDA1A}"/>
              </a:ext>
            </a:extLst>
          </p:cNvPr>
          <p:cNvSpPr/>
          <p:nvPr/>
        </p:nvSpPr>
        <p:spPr>
          <a:xfrm>
            <a:off x="8993350" y="4568998"/>
            <a:ext cx="904949" cy="716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3E709E-13E6-EF2A-464A-3233B26FE868}"/>
              </a:ext>
            </a:extLst>
          </p:cNvPr>
          <p:cNvSpPr/>
          <p:nvPr/>
        </p:nvSpPr>
        <p:spPr>
          <a:xfrm>
            <a:off x="9001817" y="5441486"/>
            <a:ext cx="904949" cy="71636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Summing Junction 65">
            <a:extLst>
              <a:ext uri="{FF2B5EF4-FFF2-40B4-BE49-F238E27FC236}">
                <a16:creationId xmlns:a16="http://schemas.microsoft.com/office/drawing/2014/main" id="{909B924B-19AE-53BE-1F5C-A632702FCA5F}"/>
              </a:ext>
            </a:extLst>
          </p:cNvPr>
          <p:cNvSpPr/>
          <p:nvPr/>
        </p:nvSpPr>
        <p:spPr>
          <a:xfrm>
            <a:off x="1439332" y="2599267"/>
            <a:ext cx="982135" cy="536556"/>
          </a:xfrm>
          <a:prstGeom prst="flowChartSummingJunc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29F1B9-B7B0-CDEF-AB40-D72B86713EC8}"/>
              </a:ext>
            </a:extLst>
          </p:cNvPr>
          <p:cNvSpPr/>
          <p:nvPr/>
        </p:nvSpPr>
        <p:spPr>
          <a:xfrm>
            <a:off x="7477125" y="2771776"/>
            <a:ext cx="1048394" cy="364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F3AFA78-6842-BD66-4511-C10C3CD19378}"/>
              </a:ext>
            </a:extLst>
          </p:cNvPr>
          <p:cNvSpPr txBox="1"/>
          <p:nvPr/>
        </p:nvSpPr>
        <p:spPr>
          <a:xfrm>
            <a:off x="7477125" y="2737971"/>
            <a:ext cx="104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Assistant Director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IT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06461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9523-02D1-5645-A22A-2E19348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464"/>
            <a:ext cx="12192000" cy="95776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Plan &amp; Benefits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FCE27D-22D2-4CDB-D1F6-63CAA7B32403}"/>
              </a:ext>
            </a:extLst>
          </p:cNvPr>
          <p:cNvSpPr>
            <a:spLocks/>
          </p:cNvSpPr>
          <p:nvPr/>
        </p:nvSpPr>
        <p:spPr>
          <a:xfrm>
            <a:off x="1164770" y="2170096"/>
            <a:ext cx="3624943" cy="1890276"/>
          </a:xfrm>
          <a:prstGeom prst="rect">
            <a:avLst/>
          </a:prstGeom>
          <a:noFill/>
          <a:ln w="25400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defTabSz="370332">
              <a:spcAft>
                <a:spcPts val="600"/>
              </a:spcAft>
            </a:pPr>
            <a:r>
              <a:rPr 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</a:p>
          <a:p>
            <a:pPr defTabSz="370332">
              <a:spcAft>
                <a:spcPts val="600"/>
              </a:spcAft>
            </a:pPr>
            <a:r>
              <a:rPr lang="en-US" sz="2400" dirty="0"/>
              <a:t>  	Project </a:t>
            </a:r>
            <a:r>
              <a:rPr lang="en-US" sz="2400" dirty="0" err="1"/>
              <a:t>Mgmt</a:t>
            </a:r>
            <a:endParaRPr lang="en-US" sz="2400" dirty="0"/>
          </a:p>
          <a:p>
            <a:pPr defTabSz="370332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Work Alignment</a:t>
            </a:r>
          </a:p>
          <a:p>
            <a:pPr defTabSz="370332">
              <a:spcAft>
                <a:spcPts val="600"/>
              </a:spcAft>
            </a:pPr>
            <a:r>
              <a:rPr lang="en-US" sz="2400" dirty="0"/>
              <a:t>	Budget Allocations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ABC547-E011-8084-E923-BC21B9286670}"/>
              </a:ext>
            </a:extLst>
          </p:cNvPr>
          <p:cNvSpPr>
            <a:spLocks/>
          </p:cNvSpPr>
          <p:nvPr/>
        </p:nvSpPr>
        <p:spPr>
          <a:xfrm>
            <a:off x="5976257" y="2246296"/>
            <a:ext cx="3287486" cy="1509276"/>
          </a:xfrm>
          <a:prstGeom prst="rect">
            <a:avLst/>
          </a:prstGeom>
          <a:noFill/>
          <a:ln w="25400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defTabSz="370332">
              <a:spcAft>
                <a:spcPts val="600"/>
              </a:spcAft>
            </a:pPr>
            <a:r>
              <a:rPr lang="en-US" sz="2400" u="sng" dirty="0"/>
              <a:t>Process</a:t>
            </a:r>
            <a:endParaRPr lang="en-US" sz="24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70332">
              <a:spcAft>
                <a:spcPts val="600"/>
              </a:spcAft>
            </a:pPr>
            <a:r>
              <a:rPr lang="en-US" sz="2400" dirty="0"/>
              <a:t> 	ADKAR</a:t>
            </a:r>
          </a:p>
          <a:p>
            <a:pPr defTabSz="370332">
              <a:spcAft>
                <a:spcPts val="600"/>
              </a:spcAft>
            </a:pPr>
            <a:r>
              <a:rPr lang="en-US" sz="2400" dirty="0"/>
              <a:t>	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9178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9523-02D1-5645-A22A-2E19348F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464"/>
            <a:ext cx="12192000" cy="957767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355AC5-3836-DAE3-D0EC-A583066CE2E4}"/>
              </a:ext>
            </a:extLst>
          </p:cNvPr>
          <p:cNvSpPr>
            <a:spLocks/>
          </p:cNvSpPr>
          <p:nvPr/>
        </p:nvSpPr>
        <p:spPr>
          <a:xfrm>
            <a:off x="3645410" y="2986524"/>
            <a:ext cx="6108189" cy="1890276"/>
          </a:xfrm>
          <a:prstGeom prst="rect">
            <a:avLst/>
          </a:prstGeom>
          <a:noFill/>
          <a:ln w="25400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 defTabSz="370332">
              <a:spcAft>
                <a:spcPts val="600"/>
              </a:spcAft>
            </a:pPr>
            <a:r>
              <a:rPr lang="en-US" sz="2400" u="sng" dirty="0"/>
              <a:t>Question, Comments, or Observations </a:t>
            </a:r>
            <a:endParaRPr lang="en-US" sz="24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70332">
              <a:spcAft>
                <a:spcPts val="600"/>
              </a:spcAft>
            </a:pPr>
            <a:r>
              <a:rPr lang="en-US" sz="2400" dirty="0"/>
              <a:t>  	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69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781</TotalTime>
  <Words>552</Words>
  <Application>Microsoft Office PowerPoint</Application>
  <PresentationFormat>Widescreen</PresentationFormat>
  <Paragraphs>83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Amasis MT Pro Black</vt:lpstr>
      <vt:lpstr>Aptos</vt:lpstr>
      <vt:lpstr>Century Gothic</vt:lpstr>
      <vt:lpstr>Wingdings 3</vt:lpstr>
      <vt:lpstr>Ion</vt:lpstr>
      <vt:lpstr>Strategic Shifts:  The Case for Reorganizing Campus Telecom </vt:lpstr>
      <vt:lpstr>Ghost of Telecom Past</vt:lpstr>
      <vt:lpstr>      2005                  2015                    2025</vt:lpstr>
      <vt:lpstr>Telecom Present</vt:lpstr>
      <vt:lpstr>What I Purpose</vt:lpstr>
      <vt:lpstr>Telecom Future</vt:lpstr>
      <vt:lpstr>Plan &amp; Benefits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Shifts:  The Case for Reorganizing Campus Telecom </dc:title>
  <dc:creator>Zachary Jones</dc:creator>
  <cp:lastModifiedBy>Zachary Jones</cp:lastModifiedBy>
  <cp:revision>15</cp:revision>
  <dcterms:created xsi:type="dcterms:W3CDTF">2024-04-22T12:30:49Z</dcterms:created>
  <dcterms:modified xsi:type="dcterms:W3CDTF">2024-05-07T23:43:25Z</dcterms:modified>
</cp:coreProperties>
</file>