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342" r:id="rId5"/>
    <p:sldId id="373" r:id="rId6"/>
    <p:sldId id="359" r:id="rId7"/>
    <p:sldId id="374" r:id="rId8"/>
    <p:sldId id="375" r:id="rId9"/>
    <p:sldId id="376" r:id="rId10"/>
    <p:sldId id="383" r:id="rId11"/>
    <p:sldId id="377" r:id="rId12"/>
    <p:sldId id="380" r:id="rId13"/>
    <p:sldId id="384" r:id="rId14"/>
    <p:sldId id="3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D21143-DA73-46D3-8A4B-B54BEADB4A8B}" v="1" dt="2024-05-09T11:19:25.599"/>
  </p1510:revLst>
</p1510:revInfo>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2991" autoAdjust="0"/>
  </p:normalViewPr>
  <p:slideViewPr>
    <p:cSldViewPr snapToGrid="0" snapToObjects="1" showGuides="1">
      <p:cViewPr varScale="1">
        <p:scale>
          <a:sx n="30" d="100"/>
          <a:sy n="30" d="100"/>
        </p:scale>
        <p:origin x="1988" y="28"/>
      </p:cViewPr>
      <p:guideLst>
        <p:guide orient="horz" pos="2160"/>
        <p:guide pos="3840"/>
      </p:guideLst>
    </p:cSldViewPr>
  </p:slideViewPr>
  <p:outlineViewPr>
    <p:cViewPr>
      <p:scale>
        <a:sx n="33" d="100"/>
        <a:sy n="33" d="100"/>
      </p:scale>
      <p:origin x="0" y="0"/>
    </p:cViewPr>
  </p:outlineViewPr>
  <p:notesTextViewPr>
    <p:cViewPr>
      <p:scale>
        <a:sx n="1" d="1"/>
        <a:sy n="1" d="1"/>
      </p:scale>
      <p:origin x="0" y="-512"/>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mes, William" userId="06dee379-3ad9-4f4f-931b-f0c90b05c262" providerId="ADAL" clId="{08D21143-DA73-46D3-8A4B-B54BEADB4A8B}"/>
    <pc:docChg chg="custSel modSld">
      <pc:chgData name="Holmes, William" userId="06dee379-3ad9-4f4f-931b-f0c90b05c262" providerId="ADAL" clId="{08D21143-DA73-46D3-8A4B-B54BEADB4A8B}" dt="2024-05-09T11:31:57.699" v="4032" actId="20577"/>
      <pc:docMkLst>
        <pc:docMk/>
      </pc:docMkLst>
      <pc:sldChg chg="modNotesTx">
        <pc:chgData name="Holmes, William" userId="06dee379-3ad9-4f4f-931b-f0c90b05c262" providerId="ADAL" clId="{08D21143-DA73-46D3-8A4B-B54BEADB4A8B}" dt="2024-05-09T11:22:56.983" v="1974" actId="20577"/>
        <pc:sldMkLst>
          <pc:docMk/>
          <pc:sldMk cId="1460159330" sldId="359"/>
        </pc:sldMkLst>
      </pc:sldChg>
      <pc:sldChg chg="modNotesTx">
        <pc:chgData name="Holmes, William" userId="06dee379-3ad9-4f4f-931b-f0c90b05c262" providerId="ADAL" clId="{08D21143-DA73-46D3-8A4B-B54BEADB4A8B}" dt="2024-05-09T11:24:02.578" v="2090" actId="20577"/>
        <pc:sldMkLst>
          <pc:docMk/>
          <pc:sldMk cId="1962637282" sldId="375"/>
        </pc:sldMkLst>
      </pc:sldChg>
      <pc:sldChg chg="modNotesTx">
        <pc:chgData name="Holmes, William" userId="06dee379-3ad9-4f4f-931b-f0c90b05c262" providerId="ADAL" clId="{08D21143-DA73-46D3-8A4B-B54BEADB4A8B}" dt="2024-05-09T11:28:01.607" v="2787" actId="20577"/>
        <pc:sldMkLst>
          <pc:docMk/>
          <pc:sldMk cId="2728059627" sldId="377"/>
        </pc:sldMkLst>
      </pc:sldChg>
      <pc:sldChg chg="modSp mod modNotesTx">
        <pc:chgData name="Holmes, William" userId="06dee379-3ad9-4f4f-931b-f0c90b05c262" providerId="ADAL" clId="{08D21143-DA73-46D3-8A4B-B54BEADB4A8B}" dt="2024-05-09T11:31:57.699" v="4032" actId="20577"/>
        <pc:sldMkLst>
          <pc:docMk/>
          <pc:sldMk cId="79695288" sldId="380"/>
        </pc:sldMkLst>
        <pc:spChg chg="mod">
          <ac:chgData name="Holmes, William" userId="06dee379-3ad9-4f4f-931b-f0c90b05c262" providerId="ADAL" clId="{08D21143-DA73-46D3-8A4B-B54BEADB4A8B}" dt="2024-05-09T11:06:20.472" v="624" actId="313"/>
          <ac:spMkLst>
            <pc:docMk/>
            <pc:sldMk cId="79695288" sldId="380"/>
            <ac:spMk id="3" creationId="{7D7CECA3-144C-CD4B-9246-81B4F2E65466}"/>
          </ac:spMkLst>
        </pc:spChg>
      </pc:sldChg>
      <pc:sldChg chg="modNotesTx">
        <pc:chgData name="Holmes, William" userId="06dee379-3ad9-4f4f-931b-f0c90b05c262" providerId="ADAL" clId="{08D21143-DA73-46D3-8A4B-B54BEADB4A8B}" dt="2024-05-09T11:26:10.524" v="2529" actId="20577"/>
        <pc:sldMkLst>
          <pc:docMk/>
          <pc:sldMk cId="3989026342" sldId="3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5/9/2024</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5/9/2024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Tree>
    <p:extLst>
      <p:ext uri="{BB962C8B-B14F-4D97-AF65-F5344CB8AC3E}">
        <p14:creationId xmlns:p14="http://schemas.microsoft.com/office/powerpoint/2010/main" val="1575999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 Guidelines and Workflows</a:t>
            </a:r>
            <a:br>
              <a:rPr lang="en-US" dirty="0"/>
            </a:br>
            <a:r>
              <a:rPr lang="en-US" dirty="0"/>
              <a:t>Establishing clear communication protocols about the where and the how is step one. With the hiring of our communication coordinator we have someone that can spend time on this issue in an objective role. Typically the managers of each time would try to dictate and rally for their preferred method, and my team is not innocent of that as well. Having a third party to say this is how we do things based on input is important. </a:t>
            </a:r>
          </a:p>
          <a:p>
            <a:endParaRPr lang="en-US" dirty="0"/>
          </a:p>
          <a:p>
            <a:r>
              <a:rPr lang="en-US" dirty="0"/>
              <a:t>No more siloing communication. If something is requested via email, a teams post is created or a ticket is opened automatically. These are examples but taking advantage of automation through </a:t>
            </a:r>
            <a:r>
              <a:rPr lang="en-US" dirty="0" err="1"/>
              <a:t>iPaas</a:t>
            </a:r>
            <a:r>
              <a:rPr lang="en-US" dirty="0"/>
              <a:t> will be key.</a:t>
            </a:r>
          </a:p>
          <a:p>
            <a:endParaRPr lang="en-US" dirty="0"/>
          </a:p>
          <a:p>
            <a:r>
              <a:rPr lang="en-US" dirty="0"/>
              <a:t>Finally, we need standards and they need to enforced. Again I think there is more carrot than stick to be used here. We need to encourage people that this will be better and actually *make* it better. </a:t>
            </a:r>
          </a:p>
        </p:txBody>
      </p:sp>
      <p:sp>
        <p:nvSpPr>
          <p:cNvPr id="4" name="Slide Number Placeholder 3"/>
          <p:cNvSpPr>
            <a:spLocks noGrp="1"/>
          </p:cNvSpPr>
          <p:nvPr>
            <p:ph type="sldNum" sz="quarter" idx="5"/>
          </p:nvPr>
        </p:nvSpPr>
        <p:spPr/>
        <p:txBody>
          <a:bodyPr/>
          <a:lstStyle/>
          <a:p>
            <a:fld id="{DEF75CB5-5666-5049-9AE0-38EFD385C21E}" type="slidenum">
              <a:rPr lang="en-US" smtClean="0"/>
              <a:t>10</a:t>
            </a:fld>
            <a:endParaRPr lang="en-US" dirty="0"/>
          </a:p>
        </p:txBody>
      </p:sp>
    </p:spTree>
    <p:extLst>
      <p:ext uri="{BB962C8B-B14F-4D97-AF65-F5344CB8AC3E}">
        <p14:creationId xmlns:p14="http://schemas.microsoft.com/office/powerpoint/2010/main" val="271930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11</a:t>
            </a:fld>
            <a:endParaRPr lang="en-US" dirty="0"/>
          </a:p>
        </p:txBody>
      </p:sp>
    </p:spTree>
    <p:extLst>
      <p:ext uri="{BB962C8B-B14F-4D97-AF65-F5344CB8AC3E}">
        <p14:creationId xmlns:p14="http://schemas.microsoft.com/office/powerpoint/2010/main" val="416789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2</a:t>
            </a:fld>
            <a:endParaRPr lang="en-US" dirty="0"/>
          </a:p>
        </p:txBody>
      </p:sp>
    </p:spTree>
    <p:extLst>
      <p:ext uri="{BB962C8B-B14F-4D97-AF65-F5344CB8AC3E}">
        <p14:creationId xmlns:p14="http://schemas.microsoft.com/office/powerpoint/2010/main" val="186016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I go any further I just wanted to introduce myself and talk about my agenda for this presentation. My name is William Holmes, I work as a Senior Programmer Analyst (Technical Solution Specialist on the ground) for the SUNY SICAS Technology team, reporting to the Chief Technology Officer William </a:t>
            </a:r>
            <a:r>
              <a:rPr lang="en-US" dirty="0" err="1"/>
              <a:t>Weir.I</a:t>
            </a:r>
            <a:r>
              <a:rPr lang="en-US" dirty="0"/>
              <a:t> have also been an adjunct for SUNY Oneonta since 2017, teaching basic computer science to undergrads. </a:t>
            </a:r>
          </a:p>
          <a:p>
            <a:endParaRPr lang="en-US" dirty="0"/>
          </a:p>
          <a:p>
            <a:r>
              <a:rPr lang="en-US" dirty="0"/>
              <a:t>And just for the record, yes, my supervisors name is also Will, and his supervisors name is Bill. I had my choice of junior (I was 22) or new guy when I joined. I’m currently an aspirant, without any direct reports, and am looking to move into a leadership role in SICAS as we grow with the ultimate goal of CTO/director. </a:t>
            </a:r>
          </a:p>
          <a:p>
            <a:endParaRPr lang="en-US" dirty="0"/>
          </a:p>
          <a:p>
            <a:r>
              <a:rPr lang="en-US" dirty="0"/>
              <a:t>I will talk a little bit about who we are and what we do at SICAS, a little bit about my perspective of the organization, and the current growing pains we are going through and what we, and myself in particular, are doing to manage it.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F75CB5-5666-5049-9AE0-38EFD385C21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673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4</a:t>
            </a:fld>
            <a:endParaRPr lang="en-US" dirty="0"/>
          </a:p>
        </p:txBody>
      </p:sp>
    </p:spTree>
    <p:extLst>
      <p:ext uri="{BB962C8B-B14F-4D97-AF65-F5344CB8AC3E}">
        <p14:creationId xmlns:p14="http://schemas.microsoft.com/office/powerpoint/2010/main" val="935072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this mean exactly? The SICAS center is a customer service organization </a:t>
            </a:r>
            <a:r>
              <a:rPr lang="en-US" dirty="0" err="1"/>
              <a:t>whos</a:t>
            </a:r>
            <a:r>
              <a:rPr lang="en-US" dirty="0"/>
              <a:t> goal it is to provide the best software, document, services and customer service to our campuses. </a:t>
            </a:r>
          </a:p>
          <a:p>
            <a:endParaRPr lang="en-US" dirty="0"/>
          </a:p>
          <a:p>
            <a:r>
              <a:rPr lang="en-US" dirty="0"/>
              <a:t>SICAS is the software administrator for Ellucians suite of products across SUNY while our sister organization ITEC is in charge of the SUNY data center where a great deal of this software is housed. SICAS resides on the SUNY Oneonta campus in Lee Hall. We report to </a:t>
            </a:r>
            <a:r>
              <a:rPr lang="en-US" dirty="0" err="1"/>
              <a:t>Sysdamin</a:t>
            </a:r>
            <a:r>
              <a:rPr lang="en-US" dirty="0"/>
              <a:t> and by extension the chancellors office for a good deal of our high-level organization goals and approvals. We have an interesting setup because SICAS also lives under the administration and finance department at SUNY Oneonta. We essentially have a tenant relationship with Oneonta and we have worked out an annual cost for the use of their offices and support services for employees. All SICAS employees have Oneonta.edu emails for example, and we source our IT to Oneonta ITS. </a:t>
            </a:r>
          </a:p>
        </p:txBody>
      </p:sp>
      <p:sp>
        <p:nvSpPr>
          <p:cNvPr id="4" name="Slide Number Placeholder 3"/>
          <p:cNvSpPr>
            <a:spLocks noGrp="1"/>
          </p:cNvSpPr>
          <p:nvPr>
            <p:ph type="sldNum" sz="quarter" idx="5"/>
          </p:nvPr>
        </p:nvSpPr>
        <p:spPr/>
        <p:txBody>
          <a:bodyPr/>
          <a:lstStyle/>
          <a:p>
            <a:fld id="{DEF75CB5-5666-5049-9AE0-38EFD385C21E}" type="slidenum">
              <a:rPr lang="en-US" smtClean="0"/>
              <a:t>5</a:t>
            </a:fld>
            <a:endParaRPr lang="en-US" dirty="0"/>
          </a:p>
        </p:txBody>
      </p:sp>
    </p:spTree>
    <p:extLst>
      <p:ext uri="{BB962C8B-B14F-4D97-AF65-F5344CB8AC3E}">
        <p14:creationId xmlns:p14="http://schemas.microsoft.com/office/powerpoint/2010/main" val="2982522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SICAS started in 1990 it was just programmers and administrative staff for the programmers. Everything was developer driven. Now that’s important to remember, this organization is in my option a perennial putting together of the plane as it was taking off and I think that’s something we can all resonate with. </a:t>
            </a:r>
          </a:p>
          <a:p>
            <a:endParaRPr lang="en-US" dirty="0"/>
          </a:p>
          <a:p>
            <a:r>
              <a:rPr lang="en-US" dirty="0"/>
              <a:t>We sit at over 50 employees. To include DBA’s, programmers, functional/training support, documentation and communication. Since 2020 we have added a remote programming and remote functional support group for our member campuses. </a:t>
            </a:r>
          </a:p>
          <a:p>
            <a:endParaRPr lang="en-US" dirty="0"/>
          </a:p>
          <a:p>
            <a:r>
              <a:rPr lang="en-US" dirty="0"/>
              <a:t>Again, the plane is still being put together and changed while its in the air. Technology changes all the time, so does the money and time we get to put into those changes. Our goal remains the same, to create an efficient and equitable support service for our campuses. How we accomplish that is something we are constantly evolving with. </a:t>
            </a:r>
          </a:p>
        </p:txBody>
      </p:sp>
      <p:sp>
        <p:nvSpPr>
          <p:cNvPr id="4" name="Slide Number Placeholder 3"/>
          <p:cNvSpPr>
            <a:spLocks noGrp="1"/>
          </p:cNvSpPr>
          <p:nvPr>
            <p:ph type="sldNum" sz="quarter" idx="5"/>
          </p:nvPr>
        </p:nvSpPr>
        <p:spPr/>
        <p:txBody>
          <a:bodyPr/>
          <a:lstStyle/>
          <a:p>
            <a:fld id="{DEF75CB5-5666-5049-9AE0-38EFD385C21E}" type="slidenum">
              <a:rPr lang="en-US" smtClean="0"/>
              <a:t>6</a:t>
            </a:fld>
            <a:endParaRPr lang="en-US" dirty="0"/>
          </a:p>
        </p:txBody>
      </p:sp>
    </p:spTree>
    <p:extLst>
      <p:ext uri="{BB962C8B-B14F-4D97-AF65-F5344CB8AC3E}">
        <p14:creationId xmlns:p14="http://schemas.microsoft.com/office/powerpoint/2010/main" val="249302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where I’d like to take a second and talk about my perspective. Just for some context when I started in 2016 we were using AOL instant messenger and still retained several employees from the organization's creation. With so much growth and change in a short time we have had a great deal of the old guard and the new guard who have very different mindsets. For instance trying to fold new developers into old, bad habits does not go well and forces us to reconsider our systems and realize how *bad* they are.</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 do you encourage people who are comfortable in the way they communicate to follow new and improved standards? Inside a state and union shop, we need to think more carrot and less stick. For the sake of this presentation, we’re going to look at strictly internal communication with SICAS and not how we communicate with the outside world. In particular the technology team, the remote database application administrator team, and the development team. </a:t>
            </a:r>
          </a:p>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7</a:t>
            </a:fld>
            <a:endParaRPr lang="en-US" dirty="0"/>
          </a:p>
        </p:txBody>
      </p:sp>
    </p:spTree>
    <p:extLst>
      <p:ext uri="{BB962C8B-B14F-4D97-AF65-F5344CB8AC3E}">
        <p14:creationId xmlns:p14="http://schemas.microsoft.com/office/powerpoint/2010/main" val="1206963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Different teams use different methods of communication inside SICAS. We use email, teams, and team </a:t>
            </a:r>
            <a:r>
              <a:rPr lang="en-US" dirty="0" err="1"/>
              <a:t>dynamix</a:t>
            </a:r>
            <a:r>
              <a:rPr lang="en-US" dirty="0"/>
              <a:t> and all three are used for different reasons for internal communication. Teams is used for releases, email is used for patches, and defects thereof can wind up in team </a:t>
            </a:r>
            <a:r>
              <a:rPr lang="en-US" dirty="0" err="1"/>
              <a:t>dynamix</a:t>
            </a:r>
            <a:r>
              <a:rPr lang="en-US" dirty="0"/>
              <a:t>, email, or teams depending who discovers the problem and when. People can often get left out, aren't checking specific locations, or are underutilizing one or more of these three resources. </a:t>
            </a:r>
          </a:p>
          <a:p>
            <a:endParaRPr lang="en-US" dirty="0"/>
          </a:p>
          <a:p>
            <a:r>
              <a:rPr lang="en-US" dirty="0"/>
              <a:t>In my experience this is how our teams interact; </a:t>
            </a:r>
          </a:p>
          <a:p>
            <a:endParaRPr lang="en-US" dirty="0"/>
          </a:p>
          <a:p>
            <a:r>
              <a:rPr lang="en-US" dirty="0"/>
              <a:t>Our remote database application administrator team uses Team Dynamix more than anyone. They often like to put internal communication in team </a:t>
            </a:r>
            <a:r>
              <a:rPr lang="en-US" dirty="0" err="1"/>
              <a:t>dynamix</a:t>
            </a:r>
            <a:r>
              <a:rPr lang="en-US" dirty="0"/>
              <a:t> which is not the case with our other teams. </a:t>
            </a:r>
          </a:p>
          <a:p>
            <a:r>
              <a:rPr lang="en-US" dirty="0"/>
              <a:t>Our development team is keener on Microsoft teams and team </a:t>
            </a:r>
            <a:r>
              <a:rPr lang="en-US" dirty="0" err="1"/>
              <a:t>dynamix</a:t>
            </a:r>
            <a:r>
              <a:rPr lang="en-US" dirty="0"/>
              <a:t> than anything. They don’t like to use email or the programs that generate them for patches which creates an issue for our patch notifications. </a:t>
            </a:r>
          </a:p>
          <a:p>
            <a:r>
              <a:rPr lang="en-US" dirty="0"/>
              <a:t>My team, technology, prefers to use Microsoft Teams and email whenever we can. A good deal of our work is internal support so naturally we wind up in the team </a:t>
            </a:r>
            <a:r>
              <a:rPr lang="en-US" dirty="0" err="1"/>
              <a:t>dynamix</a:t>
            </a:r>
            <a:r>
              <a:rPr lang="en-US" dirty="0"/>
              <a:t> environment less than the other teams. </a:t>
            </a:r>
          </a:p>
          <a:p>
            <a:endParaRPr lang="en-US" dirty="0"/>
          </a:p>
          <a:p>
            <a:r>
              <a:rPr lang="en-US" dirty="0"/>
              <a:t>You can see where the cracks are and how things can easily fall through them. </a:t>
            </a:r>
          </a:p>
        </p:txBody>
      </p:sp>
      <p:sp>
        <p:nvSpPr>
          <p:cNvPr id="4" name="Slide Number Placeholder 3"/>
          <p:cNvSpPr>
            <a:spLocks noGrp="1"/>
          </p:cNvSpPr>
          <p:nvPr>
            <p:ph type="sldNum" sz="quarter" idx="5"/>
          </p:nvPr>
        </p:nvSpPr>
        <p:spPr/>
        <p:txBody>
          <a:bodyPr/>
          <a:lstStyle/>
          <a:p>
            <a:fld id="{DEF75CB5-5666-5049-9AE0-38EFD385C21E}" type="slidenum">
              <a:rPr lang="en-US" smtClean="0"/>
              <a:t>8</a:t>
            </a:fld>
            <a:endParaRPr lang="en-US" dirty="0"/>
          </a:p>
        </p:txBody>
      </p:sp>
    </p:spTree>
    <p:extLst>
      <p:ext uri="{BB962C8B-B14F-4D97-AF65-F5344CB8AC3E}">
        <p14:creationId xmlns:p14="http://schemas.microsoft.com/office/powerpoint/2010/main" val="712487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Development team, headed by Dawn </a:t>
            </a:r>
            <a:r>
              <a:rPr lang="en-US" dirty="0" err="1"/>
              <a:t>Bookhout</a:t>
            </a:r>
            <a:r>
              <a:rPr lang="en-US" dirty="0"/>
              <a:t> (a graduate last year) has established a new set of standards for communication including mandatory inclusion of functional, development, and technology for our software related communication which was what her presentation was on last year. She spent time managing the internal communications between her own time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a long time we got in the habit of “lets get the work done and worry about the communication later.” So if someone would use an incorrect avenue we would just sort of “make due” and that’s a habit we are all breaking out of. In particular we have had to start responding to questions and input if they are in the wrong place and encourage others to use the correct avenues which is often where I find myself being useful. This is where “carrot versus stick” comes in. Its easy to just scold someone and say “this is in the wrong place” but honestly that doesn’t really stick for some people, and at worst, they get combative because some people just don’t like to be told no. Especially not someone who has been working here before I was born. I take careful aim at phrasing when enforcing. “This is really good to know, but, I think we might be missing some people on this. Could you keep these communications in email for the group so nothing is missed? Just trying to make sure everyone is on the same page.”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Appealing to sensibility, not scolding the person, and making the focus the organizations efficiency. There will maybe come a time and place where perhaps swatting the hand is appropriate but starting positive and with the carrots I think is more important. The same goes for our new integrations for communication. We need to focus on the positives. That brings me to my </a:t>
            </a:r>
            <a:r>
              <a:rPr lang="en-US"/>
              <a:t>next topic-</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have established a SICAS IPaaS team, headed by our functional services director and staffed with members from each team. </a:t>
            </a:r>
            <a:r>
              <a:rPr lang="en-US" b="0" i="0" dirty="0">
                <a:solidFill>
                  <a:srgbClr val="BFBFBF"/>
                </a:solidFill>
                <a:effectLst/>
                <a:latin typeface="Google Sans"/>
              </a:rPr>
              <a:t>Integration Platform as a Service (iPaaS) is a suite of cloud services enabling development, execution and governance of integration flows connecting any combination of on premises and cloud-based processes, services, applications and data within individual or across multiple organizations. Giving you the institutional </a:t>
            </a:r>
            <a:r>
              <a:rPr lang="en-US" b="0" i="0" dirty="0" err="1">
                <a:solidFill>
                  <a:srgbClr val="BFBFBF"/>
                </a:solidFill>
                <a:effectLst/>
                <a:latin typeface="Google Sans"/>
              </a:rPr>
              <a:t>defininiton</a:t>
            </a:r>
            <a:r>
              <a:rPr lang="en-US" b="0" i="0" dirty="0">
                <a:solidFill>
                  <a:srgbClr val="BFBFBF"/>
                </a:solidFill>
                <a:effectLst/>
                <a:latin typeface="Google Sans"/>
              </a:rPr>
              <a:t> of what that is, is my way of saying I’m still learning about iPaaS. </a:t>
            </a:r>
            <a:r>
              <a:rPr lang="en-US" dirty="0"/>
              <a:t>Instead of trying to re-write the wheel we are trying to automate our services to pass information between things like team </a:t>
            </a:r>
            <a:r>
              <a:rPr lang="en-US" dirty="0" err="1"/>
              <a:t>dynamix</a:t>
            </a:r>
            <a:r>
              <a:rPr lang="en-US" dirty="0"/>
              <a:t> and Microsoft teams. Currently our lead iPaaS developer is working on setting up internal permissions to bridge these gaps and we are looking for a proof of concept very soon. </a:t>
            </a:r>
          </a:p>
          <a:p>
            <a:endParaRPr lang="en-US" dirty="0"/>
          </a:p>
          <a:p>
            <a:endParaRPr lang="en-US" dirty="0"/>
          </a:p>
          <a:p>
            <a:r>
              <a:rPr lang="en-US" dirty="0"/>
              <a:t>As of last year (Dawns presentation):</a:t>
            </a:r>
          </a:p>
          <a:p>
            <a:r>
              <a:rPr lang="en-US" dirty="0"/>
              <a:t>Newly established Project Governance Committee</a:t>
            </a:r>
          </a:p>
          <a:p>
            <a:pPr marL="702900" lvl="1" indent="-342900">
              <a:buFont typeface="Courier New" panose="02070309020205020404" pitchFamily="49" charset="0"/>
              <a:buChar char="o"/>
            </a:pPr>
            <a:r>
              <a:rPr lang="en-US" dirty="0"/>
              <a:t>Selects projects, sets priorities, and deadlines</a:t>
            </a:r>
          </a:p>
          <a:p>
            <a:r>
              <a:rPr lang="en-US" dirty="0"/>
              <a:t>New Project Coordinator position</a:t>
            </a:r>
          </a:p>
          <a:p>
            <a:pPr marL="702900" lvl="1" indent="-342900">
              <a:buFont typeface="Courier New" panose="02070309020205020404" pitchFamily="49" charset="0"/>
              <a:buChar char="o"/>
            </a:pPr>
            <a:r>
              <a:rPr lang="en-US" dirty="0"/>
              <a:t>Runs scrum meetings involving functional, developers, and documentation specialists</a:t>
            </a:r>
          </a:p>
          <a:p>
            <a:r>
              <a:rPr lang="en-US" dirty="0"/>
              <a:t>Testing new project tools to help with tracking and communication</a:t>
            </a:r>
          </a:p>
          <a:p>
            <a:endParaRPr lang="en-US" dirty="0"/>
          </a:p>
          <a:p>
            <a:r>
              <a:rPr lang="en-US" dirty="0"/>
              <a:t>We are wrapping up an organization wide survey to get an idea of who uses what and why to give us some idea of exactly what people want to see from our internal tools including the SICAS website. Now that we have hired for and had people move into the roles of project coordinator, service desk coordinator, and business and comms coordinator we have people dedicated to this problem instead of the tug of war between teams over which method is superior which we have not been without. </a:t>
            </a:r>
          </a:p>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9</a:t>
            </a:fld>
            <a:endParaRPr lang="en-US" dirty="0"/>
          </a:p>
        </p:txBody>
      </p:sp>
    </p:spTree>
    <p:extLst>
      <p:ext uri="{BB962C8B-B14F-4D97-AF65-F5344CB8AC3E}">
        <p14:creationId xmlns:p14="http://schemas.microsoft.com/office/powerpoint/2010/main" val="839213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a:t>Click icon to add picture</a:t>
            </a:r>
            <a:endParaRPr lang="en-US" dirty="0"/>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a:t>Click icon to add table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a:t>Click icon to add table</a:t>
            </a:r>
            <a:endParaRPr lang="en-US" dirty="0"/>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a:t>Click icon to add picture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Lst>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97874EA-2F67-60CD-631F-5A787057F8CE}"/>
              </a:ext>
            </a:extLst>
          </p:cNvPr>
          <p:cNvSpPr>
            <a:spLocks noGrp="1"/>
          </p:cNvSpPr>
          <p:nvPr>
            <p:ph type="title"/>
          </p:nvPr>
        </p:nvSpPr>
        <p:spPr>
          <a:xfrm>
            <a:off x="0" y="304799"/>
            <a:ext cx="12191998" cy="3215641"/>
          </a:xfrm>
        </p:spPr>
        <p:txBody>
          <a:bodyPr anchor="b"/>
          <a:lstStyle/>
          <a:p>
            <a:r>
              <a:rPr lang="en-US" dirty="0"/>
              <a:t>SUNY SICAS</a:t>
            </a:r>
          </a:p>
        </p:txBody>
      </p:sp>
      <p:sp>
        <p:nvSpPr>
          <p:cNvPr id="9" name="Subtitle 3">
            <a:extLst>
              <a:ext uri="{FF2B5EF4-FFF2-40B4-BE49-F238E27FC236}">
                <a16:creationId xmlns:a16="http://schemas.microsoft.com/office/drawing/2014/main" id="{2981AB9E-AF0F-CAD0-2DD2-D640FB871E66}"/>
              </a:ext>
            </a:extLst>
          </p:cNvPr>
          <p:cNvSpPr>
            <a:spLocks noGrp="1"/>
          </p:cNvSpPr>
          <p:nvPr>
            <p:ph type="subTitle" idx="1"/>
          </p:nvPr>
        </p:nvSpPr>
        <p:spPr>
          <a:xfrm>
            <a:off x="3" y="3670628"/>
            <a:ext cx="12191997" cy="2577772"/>
          </a:xfrm>
        </p:spPr>
        <p:txBody>
          <a:bodyPr/>
          <a:lstStyle/>
          <a:p>
            <a:r>
              <a:rPr lang="en-US" dirty="0"/>
              <a:t>William Holmes</a:t>
            </a:r>
          </a:p>
        </p:txBody>
      </p:sp>
    </p:spTree>
    <p:extLst>
      <p:ext uri="{BB962C8B-B14F-4D97-AF65-F5344CB8AC3E}">
        <p14:creationId xmlns:p14="http://schemas.microsoft.com/office/powerpoint/2010/main" val="249803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810E-8E37-1D8A-245B-020E4E4C0B9F}"/>
              </a:ext>
            </a:extLst>
          </p:cNvPr>
          <p:cNvSpPr>
            <a:spLocks noGrp="1"/>
          </p:cNvSpPr>
          <p:nvPr>
            <p:ph type="title"/>
          </p:nvPr>
        </p:nvSpPr>
        <p:spPr>
          <a:xfrm>
            <a:off x="733562" y="433906"/>
            <a:ext cx="10515601" cy="1327464"/>
          </a:xfrm>
        </p:spPr>
        <p:txBody>
          <a:bodyPr/>
          <a:lstStyle/>
          <a:p>
            <a:r>
              <a:rPr lang="en-US" dirty="0"/>
              <a:t>Where we are going</a:t>
            </a:r>
          </a:p>
        </p:txBody>
      </p:sp>
      <p:sp>
        <p:nvSpPr>
          <p:cNvPr id="3" name="Content Placeholder 2">
            <a:extLst>
              <a:ext uri="{FF2B5EF4-FFF2-40B4-BE49-F238E27FC236}">
                <a16:creationId xmlns:a16="http://schemas.microsoft.com/office/drawing/2014/main" id="{7D7CECA3-144C-CD4B-9246-81B4F2E65466}"/>
              </a:ext>
            </a:extLst>
          </p:cNvPr>
          <p:cNvSpPr>
            <a:spLocks noGrp="1"/>
          </p:cNvSpPr>
          <p:nvPr>
            <p:ph sz="quarter" idx="36"/>
          </p:nvPr>
        </p:nvSpPr>
        <p:spPr>
          <a:xfrm>
            <a:off x="814301" y="2465535"/>
            <a:ext cx="10434861" cy="3427265"/>
          </a:xfrm>
        </p:spPr>
        <p:txBody>
          <a:bodyPr/>
          <a:lstStyle/>
          <a:p>
            <a:r>
              <a:rPr lang="en-US" dirty="0"/>
              <a:t>Clear Guidelines and Workflows</a:t>
            </a:r>
          </a:p>
          <a:p>
            <a:r>
              <a:rPr lang="en-US" dirty="0"/>
              <a:t>Developing project processes to help with tracking and communication</a:t>
            </a:r>
          </a:p>
          <a:p>
            <a:r>
              <a:rPr lang="en-US" dirty="0"/>
              <a:t>Bridge the gaps between moving pieces</a:t>
            </a:r>
          </a:p>
          <a:p>
            <a:r>
              <a:rPr lang="en-US" dirty="0"/>
              <a:t>Move away from older technology and embrace newer</a:t>
            </a:r>
          </a:p>
          <a:p>
            <a:endParaRPr lang="en-US" dirty="0"/>
          </a:p>
        </p:txBody>
      </p:sp>
      <p:sp>
        <p:nvSpPr>
          <p:cNvPr id="4" name="Slide Number Placeholder 3">
            <a:extLst>
              <a:ext uri="{FF2B5EF4-FFF2-40B4-BE49-F238E27FC236}">
                <a16:creationId xmlns:a16="http://schemas.microsoft.com/office/drawing/2014/main" id="{FD1E69EA-A9E8-C521-7C62-DA1F24879918}"/>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10</a:t>
            </a:fld>
            <a:endParaRPr lang="en-US" dirty="0"/>
          </a:p>
        </p:txBody>
      </p:sp>
    </p:spTree>
    <p:extLst>
      <p:ext uri="{BB962C8B-B14F-4D97-AF65-F5344CB8AC3E}">
        <p14:creationId xmlns:p14="http://schemas.microsoft.com/office/powerpoint/2010/main" val="297166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78000">
              <a:schemeClr val="accent6">
                <a:lumMod val="50000"/>
              </a:schemeClr>
            </a:gs>
            <a:gs pos="35040">
              <a:srgbClr val="020B11"/>
            </a:gs>
            <a:gs pos="11979">
              <a:schemeClr val="accent4">
                <a:lumMod val="50000"/>
              </a:schemeClr>
            </a:gs>
            <a:gs pos="0">
              <a:schemeClr val="accent4"/>
            </a:gs>
            <a:gs pos="99000">
              <a:schemeClr val="tx2">
                <a:lumMod val="50000"/>
              </a:schemeClr>
            </a:gs>
          </a:gsLst>
          <a:lin ang="7800000" scaled="0"/>
        </a:gradFill>
        <a:effectLst/>
      </p:bgPr>
    </p:bg>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CE1ABEC8-43FD-4F21-A7D2-70200D86263C}"/>
              </a:ext>
            </a:extLst>
          </p:cNvPr>
          <p:cNvSpPr>
            <a:spLocks noGrp="1"/>
          </p:cNvSpPr>
          <p:nvPr>
            <p:ph type="title"/>
          </p:nvPr>
        </p:nvSpPr>
        <p:spPr>
          <a:xfrm>
            <a:off x="835831" y="173735"/>
            <a:ext cx="4409514" cy="2203704"/>
          </a:xfrm>
        </p:spPr>
        <p:txBody>
          <a:bodyPr/>
          <a:lstStyle/>
          <a:p>
            <a:r>
              <a:rPr lang="en-US" dirty="0"/>
              <a:t>THANK YOU</a:t>
            </a:r>
          </a:p>
        </p:txBody>
      </p:sp>
      <p:sp>
        <p:nvSpPr>
          <p:cNvPr id="14" name="Text Placeholder 2">
            <a:extLst>
              <a:ext uri="{FF2B5EF4-FFF2-40B4-BE49-F238E27FC236}">
                <a16:creationId xmlns:a16="http://schemas.microsoft.com/office/drawing/2014/main" id="{AE5F2E56-9F77-E1C2-EC04-EA959822CA61}"/>
              </a:ext>
            </a:extLst>
          </p:cNvPr>
          <p:cNvSpPr>
            <a:spLocks noGrp="1"/>
          </p:cNvSpPr>
          <p:nvPr>
            <p:ph sz="quarter" idx="14"/>
          </p:nvPr>
        </p:nvSpPr>
        <p:spPr>
          <a:xfrm>
            <a:off x="831850" y="3079119"/>
            <a:ext cx="4413250" cy="2752725"/>
          </a:xfrm>
        </p:spPr>
        <p:txBody>
          <a:bodyPr/>
          <a:lstStyle/>
          <a:p>
            <a:r>
              <a:rPr lang="en-US" dirty="0"/>
              <a:t>William Holmes​</a:t>
            </a:r>
          </a:p>
          <a:p>
            <a:r>
              <a:rPr lang="en-US" dirty="0"/>
              <a:t>Technical Solution Specialist</a:t>
            </a:r>
          </a:p>
          <a:p>
            <a:r>
              <a:rPr lang="en-US" dirty="0"/>
              <a:t>William.holmes@oneonta.edu</a:t>
            </a:r>
          </a:p>
        </p:txBody>
      </p:sp>
    </p:spTree>
    <p:extLst>
      <p:ext uri="{BB962C8B-B14F-4D97-AF65-F5344CB8AC3E}">
        <p14:creationId xmlns:p14="http://schemas.microsoft.com/office/powerpoint/2010/main" val="239546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7F7C5-CBA2-9823-0CBA-5BD773998046}"/>
              </a:ext>
            </a:extLst>
          </p:cNvPr>
          <p:cNvSpPr>
            <a:spLocks noGrp="1"/>
          </p:cNvSpPr>
          <p:nvPr>
            <p:ph type="title"/>
          </p:nvPr>
        </p:nvSpPr>
        <p:spPr>
          <a:xfrm>
            <a:off x="321869" y="579120"/>
            <a:ext cx="11548261" cy="2733306"/>
          </a:xfrm>
        </p:spPr>
        <p:txBody>
          <a:bodyPr/>
          <a:lstStyle/>
          <a:p>
            <a:r>
              <a:rPr lang="en-US" dirty="0"/>
              <a:t>The Power of</a:t>
            </a:r>
          </a:p>
        </p:txBody>
      </p:sp>
      <p:sp>
        <p:nvSpPr>
          <p:cNvPr id="4" name="Subtitle 3">
            <a:extLst>
              <a:ext uri="{FF2B5EF4-FFF2-40B4-BE49-F238E27FC236}">
                <a16:creationId xmlns:a16="http://schemas.microsoft.com/office/drawing/2014/main" id="{260D053B-A40A-3228-B6D5-3371B9EE2E56}"/>
              </a:ext>
            </a:extLst>
          </p:cNvPr>
          <p:cNvSpPr>
            <a:spLocks noGrp="1"/>
          </p:cNvSpPr>
          <p:nvPr>
            <p:ph type="subTitle" idx="1"/>
          </p:nvPr>
        </p:nvSpPr>
        <p:spPr>
          <a:xfrm>
            <a:off x="321868" y="3484615"/>
            <a:ext cx="11562303" cy="2387865"/>
          </a:xfrm>
        </p:spPr>
        <p:txBody>
          <a:bodyPr/>
          <a:lstStyle/>
          <a:p>
            <a:r>
              <a:rPr lang="en-US" dirty="0"/>
              <a:t>Communication</a:t>
            </a:r>
          </a:p>
        </p:txBody>
      </p:sp>
      <p:sp>
        <p:nvSpPr>
          <p:cNvPr id="3" name="Slide Number Placeholder 2">
            <a:extLst>
              <a:ext uri="{FF2B5EF4-FFF2-40B4-BE49-F238E27FC236}">
                <a16:creationId xmlns:a16="http://schemas.microsoft.com/office/drawing/2014/main" id="{A6A971A9-0C5C-DDFC-67F9-2E5A55F12F67}"/>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2</a:t>
            </a:fld>
            <a:endParaRPr lang="en-US" dirty="0"/>
          </a:p>
        </p:txBody>
      </p:sp>
    </p:spTree>
    <p:extLst>
      <p:ext uri="{BB962C8B-B14F-4D97-AF65-F5344CB8AC3E}">
        <p14:creationId xmlns:p14="http://schemas.microsoft.com/office/powerpoint/2010/main" val="1397193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tx2"/>
            </a:gs>
            <a:gs pos="81000">
              <a:schemeClr val="accent6"/>
            </a:gs>
            <a:gs pos="55000">
              <a:srgbClr val="02090E"/>
            </a:gs>
            <a:gs pos="14000">
              <a:schemeClr val="accent4">
                <a:lumMod val="75000"/>
              </a:schemeClr>
            </a:gs>
            <a:gs pos="0">
              <a:schemeClr val="accent4"/>
            </a:gs>
          </a:gsLst>
          <a:lin ang="2700000" scaled="1"/>
          <a:tileRect/>
        </a:gra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58FF-0D0C-4ACC-C6FB-103BC0BADCCD}"/>
              </a:ext>
            </a:extLst>
          </p:cNvPr>
          <p:cNvSpPr>
            <a:spLocks noGrp="1"/>
          </p:cNvSpPr>
          <p:nvPr>
            <p:ph type="title"/>
          </p:nvPr>
        </p:nvSpPr>
        <p:spPr>
          <a:xfrm>
            <a:off x="838201" y="365125"/>
            <a:ext cx="4466502" cy="1936866"/>
          </a:xfrm>
        </p:spPr>
        <p:txBody>
          <a:bodyPr/>
          <a:lstStyle/>
          <a:p>
            <a:r>
              <a:rPr lang="en-US" dirty="0"/>
              <a:t>Agenda</a:t>
            </a:r>
          </a:p>
        </p:txBody>
      </p:sp>
      <p:sp>
        <p:nvSpPr>
          <p:cNvPr id="31" name="Text Placeholder 3">
            <a:extLst>
              <a:ext uri="{FF2B5EF4-FFF2-40B4-BE49-F238E27FC236}">
                <a16:creationId xmlns:a16="http://schemas.microsoft.com/office/drawing/2014/main" id="{F1239C0E-3F39-787D-0FC3-6B7C9BA37E8F}"/>
              </a:ext>
            </a:extLst>
          </p:cNvPr>
          <p:cNvSpPr>
            <a:spLocks noGrp="1"/>
          </p:cNvSpPr>
          <p:nvPr>
            <p:ph sz="quarter" idx="10"/>
          </p:nvPr>
        </p:nvSpPr>
        <p:spPr>
          <a:xfrm>
            <a:off x="838201" y="3097848"/>
            <a:ext cx="4466504" cy="3405187"/>
          </a:xfrm>
        </p:spPr>
        <p:txBody>
          <a:bodyPr anchor="t"/>
          <a:lstStyle/>
          <a:p>
            <a:r>
              <a:rPr lang="en-US" dirty="0"/>
              <a:t>SICAS: who and what are we? </a:t>
            </a:r>
          </a:p>
          <a:p>
            <a:r>
              <a:rPr lang="en-US" dirty="0"/>
              <a:t>My Perspective</a:t>
            </a:r>
          </a:p>
          <a:p>
            <a:r>
              <a:rPr lang="en-US" dirty="0"/>
              <a:t>The Communication Problem</a:t>
            </a:r>
          </a:p>
          <a:p>
            <a:r>
              <a:rPr lang="en-US" dirty="0"/>
              <a:t>How do we solve this problem?</a:t>
            </a:r>
          </a:p>
          <a:p>
            <a:r>
              <a:rPr lang="en-US" dirty="0"/>
              <a:t>Where we are and where we want to be</a:t>
            </a:r>
          </a:p>
          <a:p>
            <a:r>
              <a:rPr lang="en-US" dirty="0"/>
              <a:t>Closing Summary</a:t>
            </a:r>
          </a:p>
        </p:txBody>
      </p:sp>
    </p:spTree>
    <p:extLst>
      <p:ext uri="{BB962C8B-B14F-4D97-AF65-F5344CB8AC3E}">
        <p14:creationId xmlns:p14="http://schemas.microsoft.com/office/powerpoint/2010/main" val="146015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EFE388-CD0B-9671-4D4E-D6D8004C8851}"/>
              </a:ext>
            </a:extLst>
          </p:cNvPr>
          <p:cNvSpPr>
            <a:spLocks noGrp="1"/>
          </p:cNvSpPr>
          <p:nvPr>
            <p:ph type="title"/>
          </p:nvPr>
        </p:nvSpPr>
        <p:spPr>
          <a:xfrm>
            <a:off x="799891" y="511762"/>
            <a:ext cx="4960830" cy="2785158"/>
          </a:xfrm>
        </p:spPr>
        <p:txBody>
          <a:bodyPr/>
          <a:lstStyle/>
          <a:p>
            <a:r>
              <a:rPr lang="en-US" dirty="0"/>
              <a:t>SICAS</a:t>
            </a:r>
          </a:p>
        </p:txBody>
      </p:sp>
      <p:sp>
        <p:nvSpPr>
          <p:cNvPr id="5" name="Subtitle 4">
            <a:extLst>
              <a:ext uri="{FF2B5EF4-FFF2-40B4-BE49-F238E27FC236}">
                <a16:creationId xmlns:a16="http://schemas.microsoft.com/office/drawing/2014/main" id="{BE4E0F37-0AD5-833C-CBE5-EAE02EC46069}"/>
              </a:ext>
            </a:extLst>
          </p:cNvPr>
          <p:cNvSpPr>
            <a:spLocks noGrp="1"/>
          </p:cNvSpPr>
          <p:nvPr>
            <p:ph type="subTitle" idx="1"/>
          </p:nvPr>
        </p:nvSpPr>
        <p:spPr>
          <a:xfrm>
            <a:off x="802640" y="3484615"/>
            <a:ext cx="4958081" cy="2387865"/>
          </a:xfrm>
        </p:spPr>
        <p:txBody>
          <a:bodyPr/>
          <a:lstStyle/>
          <a:p>
            <a:r>
              <a:rPr lang="en-US" dirty="0"/>
              <a:t>Who are we?</a:t>
            </a:r>
          </a:p>
        </p:txBody>
      </p:sp>
      <p:pic>
        <p:nvPicPr>
          <p:cNvPr id="8" name="Picture Placeholder 7" descr="A blue and purple spirals">
            <a:extLst>
              <a:ext uri="{FF2B5EF4-FFF2-40B4-BE49-F238E27FC236}">
                <a16:creationId xmlns:a16="http://schemas.microsoft.com/office/drawing/2014/main" id="{E1DBD4C7-D952-4426-40FD-8799F80F821F}"/>
              </a:ext>
            </a:extLst>
          </p:cNvPr>
          <p:cNvPicPr>
            <a:picLocks noGrp="1" noChangeAspect="1"/>
          </p:cNvPicPr>
          <p:nvPr>
            <p:ph type="pic" sz="quarter" idx="13"/>
          </p:nvPr>
        </p:nvPicPr>
        <p:blipFill>
          <a:blip r:embed="rId3"/>
          <a:srcRect t="31" b="31"/>
          <a:stretch/>
        </p:blipFill>
        <p:spPr>
          <a:xfrm>
            <a:off x="6497638" y="336550"/>
            <a:ext cx="5322887" cy="6184900"/>
          </a:xfrm>
        </p:spPr>
      </p:pic>
      <p:sp>
        <p:nvSpPr>
          <p:cNvPr id="4" name="Slide Number Placeholder 3">
            <a:extLst>
              <a:ext uri="{FF2B5EF4-FFF2-40B4-BE49-F238E27FC236}">
                <a16:creationId xmlns:a16="http://schemas.microsoft.com/office/drawing/2014/main" id="{67D6EA54-3083-FB0D-9011-2353791B0495}"/>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4</a:t>
            </a:fld>
            <a:endParaRPr lang="en-US" dirty="0"/>
          </a:p>
        </p:txBody>
      </p:sp>
    </p:spTree>
    <p:extLst>
      <p:ext uri="{BB962C8B-B14F-4D97-AF65-F5344CB8AC3E}">
        <p14:creationId xmlns:p14="http://schemas.microsoft.com/office/powerpoint/2010/main" val="598144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0903-003B-273E-3584-5312F76C3EF3}"/>
              </a:ext>
            </a:extLst>
          </p:cNvPr>
          <p:cNvSpPr>
            <a:spLocks noGrp="1"/>
          </p:cNvSpPr>
          <p:nvPr>
            <p:ph type="title"/>
          </p:nvPr>
        </p:nvSpPr>
        <p:spPr>
          <a:xfrm>
            <a:off x="3305669" y="113097"/>
            <a:ext cx="7420819" cy="1656304"/>
          </a:xfrm>
        </p:spPr>
        <p:txBody>
          <a:bodyPr/>
          <a:lstStyle/>
          <a:p>
            <a:r>
              <a:rPr lang="en-US" dirty="0"/>
              <a:t>Student information and campus administrative support center (S.I.C.A.S)</a:t>
            </a:r>
          </a:p>
        </p:txBody>
      </p:sp>
      <p:sp>
        <p:nvSpPr>
          <p:cNvPr id="4" name="Content Placeholder 3">
            <a:extLst>
              <a:ext uri="{FF2B5EF4-FFF2-40B4-BE49-F238E27FC236}">
                <a16:creationId xmlns:a16="http://schemas.microsoft.com/office/drawing/2014/main" id="{74160DFF-2E7E-7A22-819A-C011020DFF01}"/>
              </a:ext>
            </a:extLst>
          </p:cNvPr>
          <p:cNvSpPr>
            <a:spLocks noGrp="1"/>
          </p:cNvSpPr>
          <p:nvPr>
            <p:ph sz="quarter" idx="31"/>
          </p:nvPr>
        </p:nvSpPr>
        <p:spPr>
          <a:xfrm>
            <a:off x="3305669" y="2470150"/>
            <a:ext cx="7420819" cy="3676649"/>
          </a:xfrm>
        </p:spPr>
        <p:txBody>
          <a:bodyPr/>
          <a:lstStyle/>
          <a:p>
            <a:pPr marL="0" indent="0">
              <a:buNone/>
            </a:pPr>
            <a:r>
              <a:rPr lang="en-US" dirty="0"/>
              <a:t>“The SUNY SICAS Program supports the administrative software, service and training needs for campuses using offerings from Ellucian's™ product line. This includes Ellucian™ software, enhancements to the Banner baseline, ODS, Extender, Workflow, Argos, documentation, consulting and training. A Governance Board and Executive Committee comprised of member campus administration and staff helps guide the philosophy, policy, direction, and accountability. With various membership options, the program serves state operated campuses, community colleges and private institutions statewide.”</a:t>
            </a:r>
          </a:p>
        </p:txBody>
      </p:sp>
      <p:sp>
        <p:nvSpPr>
          <p:cNvPr id="3" name="Slide Number Placeholder 2">
            <a:extLst>
              <a:ext uri="{FF2B5EF4-FFF2-40B4-BE49-F238E27FC236}">
                <a16:creationId xmlns:a16="http://schemas.microsoft.com/office/drawing/2014/main" id="{64347AE7-D6A2-42FB-3D58-6297742FC352}"/>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5</a:t>
            </a:fld>
            <a:endParaRPr lang="en-US" dirty="0"/>
          </a:p>
        </p:txBody>
      </p:sp>
    </p:spTree>
    <p:extLst>
      <p:ext uri="{BB962C8B-B14F-4D97-AF65-F5344CB8AC3E}">
        <p14:creationId xmlns:p14="http://schemas.microsoft.com/office/powerpoint/2010/main" val="196263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A29A4-AAFD-04EE-0732-0671E83D5EF1}"/>
              </a:ext>
            </a:extLst>
          </p:cNvPr>
          <p:cNvSpPr>
            <a:spLocks noGrp="1"/>
          </p:cNvSpPr>
          <p:nvPr>
            <p:ph type="title"/>
          </p:nvPr>
        </p:nvSpPr>
        <p:spPr>
          <a:xfrm>
            <a:off x="2399620" y="162560"/>
            <a:ext cx="8843050" cy="1616904"/>
          </a:xfrm>
        </p:spPr>
        <p:txBody>
          <a:bodyPr/>
          <a:lstStyle/>
          <a:p>
            <a:r>
              <a:rPr lang="en-US" dirty="0"/>
              <a:t>Evolution of the </a:t>
            </a:r>
            <a:r>
              <a:rPr lang="en-US" dirty="0" err="1"/>
              <a:t>sicas</a:t>
            </a:r>
            <a:r>
              <a:rPr lang="en-US" dirty="0"/>
              <a:t> center</a:t>
            </a:r>
          </a:p>
        </p:txBody>
      </p:sp>
      <p:sp>
        <p:nvSpPr>
          <p:cNvPr id="3" name="Content Placeholder 2">
            <a:extLst>
              <a:ext uri="{FF2B5EF4-FFF2-40B4-BE49-F238E27FC236}">
                <a16:creationId xmlns:a16="http://schemas.microsoft.com/office/drawing/2014/main" id="{F09FEE91-E849-1CB0-9E51-A58B99C631C5}"/>
              </a:ext>
            </a:extLst>
          </p:cNvPr>
          <p:cNvSpPr>
            <a:spLocks noGrp="1"/>
          </p:cNvSpPr>
          <p:nvPr>
            <p:ph sz="quarter" idx="35"/>
          </p:nvPr>
        </p:nvSpPr>
        <p:spPr>
          <a:xfrm>
            <a:off x="2373002" y="2474811"/>
            <a:ext cx="4015098" cy="3528397"/>
          </a:xfrm>
        </p:spPr>
        <p:txBody>
          <a:bodyPr/>
          <a:lstStyle/>
          <a:p>
            <a:r>
              <a:rPr lang="en-US" sz="2800" dirty="0"/>
              <a:t>1990</a:t>
            </a:r>
          </a:p>
          <a:p>
            <a:pPr lvl="1"/>
            <a:r>
              <a:rPr lang="en-US" dirty="0"/>
              <a:t>13 State Campus Members</a:t>
            </a:r>
          </a:p>
          <a:p>
            <a:pPr lvl="1"/>
            <a:r>
              <a:rPr lang="en-US" dirty="0"/>
              <a:t>Four Developers</a:t>
            </a:r>
          </a:p>
          <a:p>
            <a:pPr lvl="1"/>
            <a:r>
              <a:rPr lang="en-US" dirty="0"/>
              <a:t>The goal was to create a centralized software support to save money across the state</a:t>
            </a:r>
          </a:p>
        </p:txBody>
      </p:sp>
      <p:sp>
        <p:nvSpPr>
          <p:cNvPr id="4" name="Content Placeholder 3">
            <a:extLst>
              <a:ext uri="{FF2B5EF4-FFF2-40B4-BE49-F238E27FC236}">
                <a16:creationId xmlns:a16="http://schemas.microsoft.com/office/drawing/2014/main" id="{9B774F1A-D233-C240-B22D-F82C6161FAC1}"/>
              </a:ext>
            </a:extLst>
          </p:cNvPr>
          <p:cNvSpPr>
            <a:spLocks noGrp="1"/>
          </p:cNvSpPr>
          <p:nvPr>
            <p:ph sz="quarter" idx="36"/>
          </p:nvPr>
        </p:nvSpPr>
        <p:spPr>
          <a:xfrm>
            <a:off x="6995159" y="2474811"/>
            <a:ext cx="4227332" cy="3528397"/>
          </a:xfrm>
        </p:spPr>
        <p:txBody>
          <a:bodyPr/>
          <a:lstStyle/>
          <a:p>
            <a:r>
              <a:rPr lang="en-US" sz="2800" dirty="0"/>
              <a:t>2024</a:t>
            </a:r>
          </a:p>
          <a:p>
            <a:pPr lvl="1"/>
            <a:r>
              <a:rPr lang="en-US" dirty="0"/>
              <a:t>75 different campuses, public and private, varying levels of membership</a:t>
            </a:r>
          </a:p>
          <a:p>
            <a:pPr lvl="1"/>
            <a:r>
              <a:rPr lang="en-US" dirty="0"/>
              <a:t>Over 50 employees with a variety of education backgrounds</a:t>
            </a:r>
          </a:p>
          <a:p>
            <a:pPr lvl="1"/>
            <a:r>
              <a:rPr lang="en-US" dirty="0"/>
              <a:t>Technical and Functional Support as service options</a:t>
            </a:r>
          </a:p>
          <a:p>
            <a:pPr lvl="1"/>
            <a:r>
              <a:rPr lang="en-US" dirty="0"/>
              <a:t>Program Support for Degree Works</a:t>
            </a:r>
          </a:p>
          <a:p>
            <a:pPr lvl="1"/>
            <a:r>
              <a:rPr lang="en-US" dirty="0"/>
              <a:t>Provide Solutions and Support for Banner SIS to members campuses</a:t>
            </a:r>
          </a:p>
        </p:txBody>
      </p:sp>
      <p:sp>
        <p:nvSpPr>
          <p:cNvPr id="5" name="Slide Number Placeholder 4">
            <a:extLst>
              <a:ext uri="{FF2B5EF4-FFF2-40B4-BE49-F238E27FC236}">
                <a16:creationId xmlns:a16="http://schemas.microsoft.com/office/drawing/2014/main" id="{23E23533-91C6-420C-B7D7-4977ACF73ACF}"/>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6</a:t>
            </a:fld>
            <a:endParaRPr lang="en-US" dirty="0"/>
          </a:p>
        </p:txBody>
      </p:sp>
    </p:spTree>
    <p:extLst>
      <p:ext uri="{BB962C8B-B14F-4D97-AF65-F5344CB8AC3E}">
        <p14:creationId xmlns:p14="http://schemas.microsoft.com/office/powerpoint/2010/main" val="1073601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7F7C5-CBA2-9823-0CBA-5BD773998046}"/>
              </a:ext>
            </a:extLst>
          </p:cNvPr>
          <p:cNvSpPr>
            <a:spLocks noGrp="1"/>
          </p:cNvSpPr>
          <p:nvPr>
            <p:ph type="title"/>
          </p:nvPr>
        </p:nvSpPr>
        <p:spPr>
          <a:xfrm>
            <a:off x="321869" y="579120"/>
            <a:ext cx="11548261" cy="2733306"/>
          </a:xfrm>
        </p:spPr>
        <p:txBody>
          <a:bodyPr/>
          <a:lstStyle/>
          <a:p>
            <a:r>
              <a:rPr lang="en-US" dirty="0"/>
              <a:t>The Power of communication</a:t>
            </a:r>
          </a:p>
        </p:txBody>
      </p:sp>
      <p:sp>
        <p:nvSpPr>
          <p:cNvPr id="4" name="Subtitle 3">
            <a:extLst>
              <a:ext uri="{FF2B5EF4-FFF2-40B4-BE49-F238E27FC236}">
                <a16:creationId xmlns:a16="http://schemas.microsoft.com/office/drawing/2014/main" id="{260D053B-A40A-3228-B6D5-3371B9EE2E56}"/>
              </a:ext>
            </a:extLst>
          </p:cNvPr>
          <p:cNvSpPr>
            <a:spLocks noGrp="1"/>
          </p:cNvSpPr>
          <p:nvPr>
            <p:ph type="subTitle" idx="1"/>
          </p:nvPr>
        </p:nvSpPr>
        <p:spPr>
          <a:xfrm>
            <a:off x="321868" y="3484615"/>
            <a:ext cx="11562303" cy="2387865"/>
          </a:xfrm>
        </p:spPr>
        <p:txBody>
          <a:bodyPr/>
          <a:lstStyle/>
          <a:p>
            <a:r>
              <a:rPr lang="en-US" dirty="0"/>
              <a:t>The Problem</a:t>
            </a:r>
          </a:p>
        </p:txBody>
      </p:sp>
      <p:sp>
        <p:nvSpPr>
          <p:cNvPr id="3" name="Slide Number Placeholder 2">
            <a:extLst>
              <a:ext uri="{FF2B5EF4-FFF2-40B4-BE49-F238E27FC236}">
                <a16:creationId xmlns:a16="http://schemas.microsoft.com/office/drawing/2014/main" id="{A6A971A9-0C5C-DDFC-67F9-2E5A55F12F67}"/>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7</a:t>
            </a:fld>
            <a:endParaRPr lang="en-US" dirty="0"/>
          </a:p>
        </p:txBody>
      </p:sp>
    </p:spTree>
    <p:extLst>
      <p:ext uri="{BB962C8B-B14F-4D97-AF65-F5344CB8AC3E}">
        <p14:creationId xmlns:p14="http://schemas.microsoft.com/office/powerpoint/2010/main" val="3989026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83E06-8BEA-1DD3-D0D6-391C08880EBF}"/>
              </a:ext>
            </a:extLst>
          </p:cNvPr>
          <p:cNvSpPr>
            <a:spLocks noGrp="1"/>
          </p:cNvSpPr>
          <p:nvPr>
            <p:ph type="title"/>
          </p:nvPr>
        </p:nvSpPr>
        <p:spPr/>
        <p:txBody>
          <a:bodyPr/>
          <a:lstStyle/>
          <a:p>
            <a:r>
              <a:rPr lang="en-US" dirty="0"/>
              <a:t>NAVIGATING communication in </a:t>
            </a:r>
            <a:r>
              <a:rPr lang="en-US" dirty="0" err="1"/>
              <a:t>sicas</a:t>
            </a:r>
            <a:endParaRPr lang="en-US" dirty="0"/>
          </a:p>
        </p:txBody>
      </p:sp>
      <p:sp>
        <p:nvSpPr>
          <p:cNvPr id="4" name="Content Placeholder 3">
            <a:extLst>
              <a:ext uri="{FF2B5EF4-FFF2-40B4-BE49-F238E27FC236}">
                <a16:creationId xmlns:a16="http://schemas.microsoft.com/office/drawing/2014/main" id="{3770D91C-D5C0-248C-26D3-DE7C7C72E632}"/>
              </a:ext>
            </a:extLst>
          </p:cNvPr>
          <p:cNvSpPr>
            <a:spLocks noGrp="1"/>
          </p:cNvSpPr>
          <p:nvPr>
            <p:ph sz="quarter" idx="36"/>
          </p:nvPr>
        </p:nvSpPr>
        <p:spPr>
          <a:xfrm>
            <a:off x="814302" y="2465535"/>
            <a:ext cx="5281698" cy="3427265"/>
          </a:xfrm>
        </p:spPr>
        <p:txBody>
          <a:bodyPr/>
          <a:lstStyle/>
          <a:p>
            <a:pPr marL="285750" indent="-285750">
              <a:buFont typeface="Arial" panose="020B0604020202020204" pitchFamily="34" charset="0"/>
              <a:buChar char="•"/>
            </a:pPr>
            <a:r>
              <a:rPr lang="en-US" dirty="0"/>
              <a:t>Microsoft Teams</a:t>
            </a:r>
          </a:p>
          <a:p>
            <a:pPr marL="569214" lvl="1"/>
            <a:r>
              <a:rPr lang="en-US" dirty="0"/>
              <a:t>Release Notifications</a:t>
            </a:r>
          </a:p>
          <a:p>
            <a:pPr marL="569214" lvl="1"/>
            <a:r>
              <a:rPr lang="en-US" dirty="0"/>
              <a:t>Release Questions</a:t>
            </a:r>
          </a:p>
          <a:p>
            <a:pPr marL="569214" lvl="1"/>
            <a:r>
              <a:rPr lang="en-US" dirty="0"/>
              <a:t>Internal Database Troubleshooting</a:t>
            </a:r>
            <a:br>
              <a:rPr lang="en-US" dirty="0"/>
            </a:br>
            <a:endParaRPr lang="en-US" dirty="0"/>
          </a:p>
          <a:p>
            <a:pPr marL="285750" indent="-285750">
              <a:buFont typeface="Arial" panose="020B0604020202020204" pitchFamily="34" charset="0"/>
              <a:buChar char="•"/>
            </a:pPr>
            <a:r>
              <a:rPr lang="en-US" dirty="0"/>
              <a:t>Microsoft Outlook</a:t>
            </a:r>
          </a:p>
          <a:p>
            <a:pPr marL="569214" lvl="1"/>
            <a:r>
              <a:rPr lang="en-US" dirty="0"/>
              <a:t>Patch Notifications</a:t>
            </a:r>
          </a:p>
          <a:p>
            <a:pPr marL="569214" lvl="1"/>
            <a:r>
              <a:rPr lang="en-US" dirty="0"/>
              <a:t>Teams Meeting Invites</a:t>
            </a:r>
          </a:p>
          <a:p>
            <a:pPr marL="569214" lvl="1"/>
            <a:r>
              <a:rPr lang="en-US" dirty="0"/>
              <a:t>Updates from Tickets</a:t>
            </a:r>
          </a:p>
          <a:p>
            <a:pPr marL="569214" lvl="1"/>
            <a:endParaRPr lang="en-US" dirty="0"/>
          </a:p>
          <a:p>
            <a:pPr marL="569214" lvl="1"/>
            <a:endParaRPr lang="en-US"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E87B8B6A-2B28-5C38-80E7-0EBE705FFBBF}"/>
              </a:ext>
            </a:extLst>
          </p:cNvPr>
          <p:cNvSpPr>
            <a:spLocks noGrp="1"/>
          </p:cNvSpPr>
          <p:nvPr>
            <p:ph type="sldNum" sz="quarter" idx="12"/>
          </p:nvPr>
        </p:nvSpPr>
        <p:spPr/>
        <p:txBody>
          <a:bodyPr/>
          <a:lstStyle/>
          <a:p>
            <a:fld id="{FE024F78-56A6-7740-B68D-8D4D026EDF3F}" type="slidenum">
              <a:rPr lang="en-US" smtClean="0"/>
              <a:pPr/>
              <a:t>8</a:t>
            </a:fld>
            <a:endParaRPr lang="en-US" dirty="0"/>
          </a:p>
        </p:txBody>
      </p:sp>
      <p:sp>
        <p:nvSpPr>
          <p:cNvPr id="10" name="Content Placeholder 3">
            <a:extLst>
              <a:ext uri="{FF2B5EF4-FFF2-40B4-BE49-F238E27FC236}">
                <a16:creationId xmlns:a16="http://schemas.microsoft.com/office/drawing/2014/main" id="{2F4AABBC-693A-8915-19CE-3B0E5E3EC588}"/>
              </a:ext>
            </a:extLst>
          </p:cNvPr>
          <p:cNvSpPr txBox="1">
            <a:spLocks/>
          </p:cNvSpPr>
          <p:nvPr/>
        </p:nvSpPr>
        <p:spPr>
          <a:xfrm>
            <a:off x="5991362" y="2479970"/>
            <a:ext cx="5281698" cy="3427265"/>
          </a:xfrm>
          <a:prstGeom prst="rect">
            <a:avLst/>
          </a:prstGeom>
        </p:spPr>
        <p:txBody>
          <a:bodyPr vert="horz" lIns="91440" tIns="45720" rIns="91440" bIns="45720" rtlCol="0">
            <a:noAutofit/>
          </a:bodyPr>
          <a:lstStyle>
            <a:lvl1pPr marL="283464" indent="-283464" algn="l" defTabSz="914400" rtl="0" eaLnBrk="1" latinLnBrk="0" hangingPunct="1">
              <a:lnSpc>
                <a:spcPct val="120000"/>
              </a:lnSpc>
              <a:spcBef>
                <a:spcPts val="1000"/>
              </a:spcBef>
              <a:buClr>
                <a:schemeClr val="accent3"/>
              </a:buClr>
              <a:buFont typeface="Arial" panose="020B0604020202020204" pitchFamily="34" charset="0"/>
              <a:buChar char="•"/>
              <a:defRPr sz="1800" kern="1200" spc="0" baseline="0">
                <a:solidFill>
                  <a:schemeClr val="bg1"/>
                </a:solidFill>
                <a:latin typeface="+mn-lt"/>
                <a:ea typeface="+mn-ea"/>
                <a:cs typeface="Biome" panose="020B0503030204020804" pitchFamily="34" charset="0"/>
              </a:defRPr>
            </a:lvl1pPr>
            <a:lvl2pPr marL="566928" indent="-283464" algn="l" defTabSz="914400" rtl="0" eaLnBrk="1" latinLnBrk="0" hangingPunct="1">
              <a:lnSpc>
                <a:spcPct val="120000"/>
              </a:lnSpc>
              <a:spcBef>
                <a:spcPts val="500"/>
              </a:spcBef>
              <a:buClr>
                <a:schemeClr val="accent3"/>
              </a:buClr>
              <a:buFont typeface="Arial" panose="020B0604020202020204" pitchFamily="34" charset="0"/>
              <a:buChar char="•"/>
              <a:defRPr sz="1800" kern="1200" spc="0">
                <a:solidFill>
                  <a:schemeClr val="bg1"/>
                </a:solidFill>
                <a:latin typeface="+mn-lt"/>
                <a:ea typeface="+mn-ea"/>
                <a:cs typeface="+mn-cs"/>
              </a:defRPr>
            </a:lvl2pPr>
            <a:lvl3pPr marL="859536" indent="-283464" algn="l" defTabSz="914400" rtl="0" eaLnBrk="1" latinLnBrk="0" hangingPunct="1">
              <a:lnSpc>
                <a:spcPct val="120000"/>
              </a:lnSpc>
              <a:spcBef>
                <a:spcPts val="500"/>
              </a:spcBef>
              <a:buClr>
                <a:schemeClr val="accent3"/>
              </a:buClr>
              <a:buFont typeface="Arial" panose="020B0604020202020204" pitchFamily="34" charset="0"/>
              <a:buChar char="•"/>
              <a:defRPr sz="1800" kern="1200" spc="0">
                <a:solidFill>
                  <a:schemeClr val="bg1"/>
                </a:solidFill>
                <a:latin typeface="+mn-lt"/>
                <a:ea typeface="+mn-ea"/>
                <a:cs typeface="+mn-cs"/>
              </a:defRPr>
            </a:lvl3pPr>
            <a:lvl4pPr marL="1152144" indent="-285750" algn="l" defTabSz="914400" rtl="0" eaLnBrk="1" latinLnBrk="0" hangingPunct="1">
              <a:lnSpc>
                <a:spcPct val="120000"/>
              </a:lnSpc>
              <a:spcBef>
                <a:spcPts val="500"/>
              </a:spcBef>
              <a:buClr>
                <a:schemeClr val="accent3"/>
              </a:buClr>
              <a:buFont typeface="Arial" panose="020B0604020202020204" pitchFamily="34" charset="0"/>
              <a:buChar char="•"/>
              <a:defRPr sz="1800" kern="1200" spc="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dirty="0"/>
              <a:t>Team Dynamix</a:t>
            </a:r>
          </a:p>
          <a:p>
            <a:pPr marL="569214" lvl="1"/>
            <a:r>
              <a:rPr lang="en-US" dirty="0"/>
              <a:t>Release Questions</a:t>
            </a:r>
          </a:p>
          <a:p>
            <a:pPr marL="569214" lvl="1"/>
            <a:r>
              <a:rPr lang="en-US" dirty="0"/>
              <a:t>Internal Troubleshooting</a:t>
            </a:r>
          </a:p>
          <a:p>
            <a:pPr marL="569214" lvl="1"/>
            <a:r>
              <a:rPr lang="en-US" dirty="0"/>
              <a:t>Updates from Tickets</a:t>
            </a:r>
          </a:p>
          <a:p>
            <a:pPr marL="569214" lvl="1"/>
            <a:endParaRPr lang="en-US" dirty="0"/>
          </a:p>
          <a:p>
            <a:pPr marL="569214" lvl="1"/>
            <a:endParaRPr lang="en-US" dirty="0"/>
          </a:p>
          <a:p>
            <a:pPr marL="569214" lvl="1"/>
            <a:endParaRPr lang="en-US" dirty="0"/>
          </a:p>
          <a:p>
            <a:pPr marL="285750" indent="-285750"/>
            <a:endParaRPr lang="en-US" dirty="0"/>
          </a:p>
        </p:txBody>
      </p:sp>
    </p:spTree>
    <p:extLst>
      <p:ext uri="{BB962C8B-B14F-4D97-AF65-F5344CB8AC3E}">
        <p14:creationId xmlns:p14="http://schemas.microsoft.com/office/powerpoint/2010/main" val="272805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810E-8E37-1D8A-245B-020E4E4C0B9F}"/>
              </a:ext>
            </a:extLst>
          </p:cNvPr>
          <p:cNvSpPr>
            <a:spLocks noGrp="1"/>
          </p:cNvSpPr>
          <p:nvPr>
            <p:ph type="title"/>
          </p:nvPr>
        </p:nvSpPr>
        <p:spPr>
          <a:xfrm>
            <a:off x="733562" y="433906"/>
            <a:ext cx="10515601" cy="1327464"/>
          </a:xfrm>
        </p:spPr>
        <p:txBody>
          <a:bodyPr/>
          <a:lstStyle/>
          <a:p>
            <a:r>
              <a:rPr lang="en-US" dirty="0"/>
              <a:t>Where we are now</a:t>
            </a:r>
          </a:p>
        </p:txBody>
      </p:sp>
      <p:sp>
        <p:nvSpPr>
          <p:cNvPr id="3" name="Content Placeholder 2">
            <a:extLst>
              <a:ext uri="{FF2B5EF4-FFF2-40B4-BE49-F238E27FC236}">
                <a16:creationId xmlns:a16="http://schemas.microsoft.com/office/drawing/2014/main" id="{7D7CECA3-144C-CD4B-9246-81B4F2E65466}"/>
              </a:ext>
            </a:extLst>
          </p:cNvPr>
          <p:cNvSpPr>
            <a:spLocks noGrp="1"/>
          </p:cNvSpPr>
          <p:nvPr>
            <p:ph sz="quarter" idx="36"/>
          </p:nvPr>
        </p:nvSpPr>
        <p:spPr>
          <a:xfrm>
            <a:off x="814302" y="2465535"/>
            <a:ext cx="7303538" cy="3427265"/>
          </a:xfrm>
        </p:spPr>
        <p:txBody>
          <a:bodyPr/>
          <a:lstStyle/>
          <a:p>
            <a:r>
              <a:rPr lang="en-US" dirty="0"/>
              <a:t>Creation of a “Communication Standard”</a:t>
            </a:r>
          </a:p>
          <a:p>
            <a:r>
              <a:rPr lang="en-US" dirty="0"/>
              <a:t>The SICAS iPaaS Team</a:t>
            </a:r>
          </a:p>
          <a:p>
            <a:r>
              <a:rPr lang="en-US" dirty="0"/>
              <a:t>A year ago the following positions/roles were developed</a:t>
            </a:r>
          </a:p>
          <a:p>
            <a:pPr lvl="1"/>
            <a:r>
              <a:rPr lang="en-US" dirty="0"/>
              <a:t>Newly established Project Governance Committee</a:t>
            </a:r>
          </a:p>
          <a:p>
            <a:pPr lvl="1"/>
            <a:r>
              <a:rPr lang="en-US" dirty="0"/>
              <a:t>New Project Coordinator, Service Desk Coordinator, Business and Communications Coordinator positions</a:t>
            </a:r>
          </a:p>
          <a:p>
            <a:pPr lvl="1"/>
            <a:r>
              <a:rPr lang="en-US" dirty="0"/>
              <a:t>Developing project processes to help with tracking and communication</a:t>
            </a:r>
          </a:p>
          <a:p>
            <a:r>
              <a:rPr lang="en-US" dirty="0"/>
              <a:t>Organization Wide Surveys</a:t>
            </a:r>
          </a:p>
          <a:p>
            <a:endParaRPr lang="en-US" dirty="0"/>
          </a:p>
        </p:txBody>
      </p:sp>
      <p:sp>
        <p:nvSpPr>
          <p:cNvPr id="4" name="Slide Number Placeholder 3">
            <a:extLst>
              <a:ext uri="{FF2B5EF4-FFF2-40B4-BE49-F238E27FC236}">
                <a16:creationId xmlns:a16="http://schemas.microsoft.com/office/drawing/2014/main" id="{FD1E69EA-A9E8-C521-7C62-DA1F24879918}"/>
              </a:ext>
            </a:extLst>
          </p:cNvPr>
          <p:cNvSpPr>
            <a:spLocks noGrp="1"/>
          </p:cNvSpPr>
          <p:nvPr>
            <p:ph type="sldNum" sz="quarter" idx="12"/>
          </p:nvPr>
        </p:nvSpPr>
        <p:spPr>
          <a:xfrm>
            <a:off x="9140971" y="6226198"/>
            <a:ext cx="2743200" cy="365125"/>
          </a:xfrm>
        </p:spPr>
        <p:txBody>
          <a:bodyPr/>
          <a:lstStyle/>
          <a:p>
            <a:fld id="{FE024F78-56A6-7740-B68D-8D4D026EDF3F}" type="slidenum">
              <a:rPr lang="en-US" smtClean="0"/>
              <a:pPr/>
              <a:t>9</a:t>
            </a:fld>
            <a:endParaRPr lang="en-US" dirty="0"/>
          </a:p>
        </p:txBody>
      </p:sp>
    </p:spTree>
    <p:extLst>
      <p:ext uri="{BB962C8B-B14F-4D97-AF65-F5344CB8AC3E}">
        <p14:creationId xmlns:p14="http://schemas.microsoft.com/office/powerpoint/2010/main" val="79695288"/>
      </p:ext>
    </p:extLst>
  </p:cSld>
  <p:clrMapOvr>
    <a:masterClrMapping/>
  </p:clrMapOvr>
</p:sld>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4137456-21FC-4AE2-8A94-BF06CAF2EB9B}">
  <ds:schemaRefs>
    <ds:schemaRef ds:uri="http://schemas.microsoft.com/sharepoint/v3/contenttype/forms"/>
  </ds:schemaRefs>
</ds:datastoreItem>
</file>

<file path=customXml/itemProps2.xml><?xml version="1.0" encoding="utf-8"?>
<ds:datastoreItem xmlns:ds="http://schemas.openxmlformats.org/officeDocument/2006/customXml" ds:itemID="{C77B561B-3A65-4A22-9691-EB838E7F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05301E-11B3-4B9D-A588-21F3C980937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{7398F58D-8BE4-4CA5-84A7-8E44BFB9E6C6}tf11936837_win32</Template>
  <TotalTime>171</TotalTime>
  <Words>2118</Words>
  <Application>Microsoft Office PowerPoint</Application>
  <PresentationFormat>Widescreen</PresentationFormat>
  <Paragraphs>128</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Nova</vt:lpstr>
      <vt:lpstr>Biome</vt:lpstr>
      <vt:lpstr>Calibri</vt:lpstr>
      <vt:lpstr>Courier New</vt:lpstr>
      <vt:lpstr>Google Sans</vt:lpstr>
      <vt:lpstr>Custom</vt:lpstr>
      <vt:lpstr>SUNY SICAS</vt:lpstr>
      <vt:lpstr>The Power of</vt:lpstr>
      <vt:lpstr>Agenda</vt:lpstr>
      <vt:lpstr>SICAS</vt:lpstr>
      <vt:lpstr>Student information and campus administrative support center (S.I.C.A.S)</vt:lpstr>
      <vt:lpstr>Evolution of the sicas center</vt:lpstr>
      <vt:lpstr>The Power of communication</vt:lpstr>
      <vt:lpstr>NAVIGATING communication in sicas</vt:lpstr>
      <vt:lpstr>Where we are now</vt:lpstr>
      <vt:lpstr>Where we are going</vt:lpstr>
      <vt:lpstr>THANK YOU</vt:lpstr>
    </vt:vector>
  </TitlesOfParts>
  <Company>SUNY Oneonta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SUNY SICAS</dc:title>
  <dc:creator>Holmes, William</dc:creator>
  <cp:lastModifiedBy>Holmes, William</cp:lastModifiedBy>
  <cp:revision>1</cp:revision>
  <dcterms:created xsi:type="dcterms:W3CDTF">2024-05-08T13:59:10Z</dcterms:created>
  <dcterms:modified xsi:type="dcterms:W3CDTF">2024-05-09T11:31:58Z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