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8" r:id="rId3"/>
    <p:sldId id="272" r:id="rId4"/>
    <p:sldId id="269" r:id="rId5"/>
    <p:sldId id="274" r:id="rId6"/>
    <p:sldId id="271" r:id="rId7"/>
    <p:sldId id="270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3" autoAdjust="0"/>
    <p:restoredTop sz="85384" autoAdjust="0"/>
  </p:normalViewPr>
  <p:slideViewPr>
    <p:cSldViewPr snapToGrid="0">
      <p:cViewPr varScale="1">
        <p:scale>
          <a:sx n="101" d="100"/>
          <a:sy n="101" d="100"/>
        </p:scale>
        <p:origin x="102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rson, Tom" userId="81c4358f-c405-4417-8e42-8dba23d12631" providerId="ADAL" clId="{094042FC-8160-194B-B40A-9BFA8A3B0EA7}"/>
    <pc:docChg chg="undo custSel modSld">
      <pc:chgData name="Pearson, Tom" userId="81c4358f-c405-4417-8e42-8dba23d12631" providerId="ADAL" clId="{094042FC-8160-194B-B40A-9BFA8A3B0EA7}" dt="2024-05-15T11:12:41.764" v="4" actId="27636"/>
      <pc:docMkLst>
        <pc:docMk/>
      </pc:docMkLst>
      <pc:sldChg chg="modSp mod">
        <pc:chgData name="Pearson, Tom" userId="81c4358f-c405-4417-8e42-8dba23d12631" providerId="ADAL" clId="{094042FC-8160-194B-B40A-9BFA8A3B0EA7}" dt="2024-05-15T11:12:41.764" v="4" actId="27636"/>
        <pc:sldMkLst>
          <pc:docMk/>
          <pc:sldMk cId="1541058056" sldId="272"/>
        </pc:sldMkLst>
        <pc:spChg chg="mod">
          <ac:chgData name="Pearson, Tom" userId="81c4358f-c405-4417-8e42-8dba23d12631" providerId="ADAL" clId="{094042FC-8160-194B-B40A-9BFA8A3B0EA7}" dt="2024-05-15T11:12:41.764" v="4" actId="27636"/>
          <ac:spMkLst>
            <pc:docMk/>
            <pc:sldMk cId="1541058056" sldId="272"/>
            <ac:spMk id="3" creationId="{18D0457C-222C-37D8-6959-B68713469E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9769-C2A3-4523-8589-4D13AD90307C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7DE8C-8F01-4F77-9F30-A56409CA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48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5E6F9-F6DB-42D0-988D-DF2E0D1697F4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F62D-DA5B-4381-8F7B-9BC322A8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2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 </a:t>
            </a:r>
            <a:r>
              <a:rPr lang="en-US" dirty="0" err="1"/>
              <a:t>Deisgn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7F62D-DA5B-4381-8F7B-9BC322A8D6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7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33667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7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86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zar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8342C8-7084-DAAF-6EE4-49B2A12A8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79131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4AFE2-A6AE-DDAA-3DDE-4ED7DD2BC4C6}"/>
              </a:ext>
            </a:extLst>
          </p:cNvPr>
          <p:cNvSpPr txBox="1"/>
          <p:nvPr userDrawn="1"/>
        </p:nvSpPr>
        <p:spPr>
          <a:xfrm>
            <a:off x="4013200" y="2452316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SUNY Wizard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E7D809-B770-9A50-704A-F26EE4425C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7708" y="3904300"/>
            <a:ext cx="9796584" cy="47231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US" dirty="0" err="1"/>
              <a:t>Fname</a:t>
            </a:r>
            <a:r>
              <a:rPr lang="en-US" dirty="0"/>
              <a:t> </a:t>
            </a:r>
            <a:r>
              <a:rPr lang="en-US" dirty="0" err="1"/>
              <a:t>Lname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19E4CAF-AAA9-6593-8127-2E84C7C40E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7708" y="4384948"/>
            <a:ext cx="9796584" cy="47231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3413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000" baseline="0"/>
            </a:lvl1pPr>
            <a:lvl2pPr>
              <a:defRPr sz="2800" baseline="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231D8BE-75B3-45F7-2D78-F4B734EC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61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4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E5059C3-6A89-4494-99FF-5A4D6FFD50EB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95478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48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474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1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745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7D525BB-DA17-4BA0-B3C8-3AC3ABC827E6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9623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16C4C9A-3960-41CF-A4E9-2A8FB932454B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9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80868-62B9-FFA9-3C35-EB708F62A94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6234000"/>
            <a:ext cx="1499400" cy="511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B6A562-81A2-136B-B2E2-D94E9BCEE7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83000" y="6234000"/>
            <a:ext cx="1499400" cy="5110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58943E-354F-9705-D23E-74562504D91E}"/>
              </a:ext>
            </a:extLst>
          </p:cNvPr>
          <p:cNvSpPr txBox="1"/>
          <p:nvPr userDrawn="1"/>
        </p:nvSpPr>
        <p:spPr>
          <a:xfrm>
            <a:off x="5346300" y="6532728"/>
            <a:ext cx="149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alpha val="50000"/>
                  </a:schemeClr>
                </a:solidFill>
              </a:rPr>
              <a:t>SUNY Confidential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0BF1DB-D7E9-E3DC-AC28-F9DD85DD6CBD}"/>
              </a:ext>
            </a:extLst>
          </p:cNvPr>
          <p:cNvSpPr txBox="1"/>
          <p:nvPr userDrawn="1"/>
        </p:nvSpPr>
        <p:spPr>
          <a:xfrm>
            <a:off x="4724400" y="624695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Doing </a:t>
            </a:r>
            <a:r>
              <a:rPr lang="en-US" b="1" dirty="0"/>
              <a:t>IT</a:t>
            </a:r>
            <a:r>
              <a:rPr lang="en-US" dirty="0"/>
              <a:t> Better Together</a:t>
            </a:r>
          </a:p>
        </p:txBody>
      </p:sp>
    </p:spTree>
    <p:extLst>
      <p:ext uri="{BB962C8B-B14F-4D97-AF65-F5344CB8AC3E}">
        <p14:creationId xmlns:p14="http://schemas.microsoft.com/office/powerpoint/2010/main" val="308287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696" r:id="rId12"/>
    <p:sldLayoutId id="214748368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40D-5762-6CFA-1C9E-03C215D4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SUNY SAIL CIO Leadership Academy Applied Learning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7244C-6C35-F214-1ED0-50B11B33F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Building Security Services for SUNY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Tom Pearson – SUNY ITEC</a:t>
            </a:r>
          </a:p>
        </p:txBody>
      </p:sp>
    </p:spTree>
    <p:extLst>
      <p:ext uri="{BB962C8B-B14F-4D97-AF65-F5344CB8AC3E}">
        <p14:creationId xmlns:p14="http://schemas.microsoft.com/office/powerpoint/2010/main" val="249784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7ED7-BBB4-E496-2DD1-864BB8AE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15EE-54E6-50B3-CF3D-6146D078A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part of an ongoing effort to provide stable, predictable, and cost-effective IT services in SUNY, ITEC would like to add a suite of Security Services to further support campuses.  This project describes the thoughts and actions being taken to build these services, including strategic alignment, building a team, and designing the service.</a:t>
            </a:r>
          </a:p>
        </p:txBody>
      </p:sp>
    </p:spTree>
    <p:extLst>
      <p:ext uri="{BB962C8B-B14F-4D97-AF65-F5344CB8AC3E}">
        <p14:creationId xmlns:p14="http://schemas.microsoft.com/office/powerpoint/2010/main" val="164009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BCA9-AAA2-2E29-DE4F-2561689F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0457C-222C-37D8-6959-B68713469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Letting go of an old role</a:t>
            </a:r>
          </a:p>
          <a:p>
            <a:r>
              <a:rPr lang="en-US" dirty="0"/>
              <a:t>Keeping up with feedback</a:t>
            </a:r>
          </a:p>
          <a:p>
            <a:pPr lvl="1"/>
            <a:r>
              <a:rPr lang="en-US" dirty="0"/>
              <a:t>Remain agile and able to change</a:t>
            </a:r>
          </a:p>
          <a:p>
            <a:pPr lvl="1"/>
            <a:r>
              <a:rPr lang="en-US" dirty="0"/>
              <a:t>Need to be sensitive when communicating changes in strategy or direction to team</a:t>
            </a:r>
          </a:p>
          <a:p>
            <a:r>
              <a:rPr lang="en-US" dirty="0"/>
              <a:t>Advertising // Communicating</a:t>
            </a:r>
          </a:p>
          <a:p>
            <a:pPr lvl="1"/>
            <a:r>
              <a:rPr lang="en-US" dirty="0"/>
              <a:t>Technical enough to ”sell” to IT teams.  Strategic enough to “sell” to executives.</a:t>
            </a:r>
          </a:p>
          <a:p>
            <a:r>
              <a:rPr lang="en-US" dirty="0"/>
              <a:t>Funding</a:t>
            </a:r>
          </a:p>
          <a:p>
            <a:pPr lvl="1"/>
            <a:r>
              <a:rPr lang="en-US" dirty="0"/>
              <a:t>Services should pay for themselves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5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8A33-5240-4533-EAF4-7DD85B16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3036C-5B0E-E8B9-53BF-25135065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Aligns with 1 of 4 major strategic objectives for the organization: Diversification</a:t>
            </a:r>
          </a:p>
          <a:p>
            <a:r>
              <a:rPr lang="en-US" dirty="0"/>
              <a:t>Clear, measurable, achievable Key Performance Indicators added to strategic plan</a:t>
            </a:r>
          </a:p>
          <a:p>
            <a:pPr lvl="1"/>
            <a:r>
              <a:rPr lang="en-US" dirty="0"/>
              <a:t>Well-written Service Definitions</a:t>
            </a:r>
          </a:p>
          <a:p>
            <a:pPr lvl="1"/>
            <a:r>
              <a:rPr lang="en-US" dirty="0"/>
              <a:t>Build/staff a team</a:t>
            </a:r>
          </a:p>
          <a:p>
            <a:pPr lvl="1"/>
            <a:r>
              <a:rPr lang="en-US" dirty="0"/>
              <a:t>Processes in place before advertising services</a:t>
            </a:r>
          </a:p>
          <a:p>
            <a:r>
              <a:rPr lang="en-US" dirty="0"/>
              <a:t>Strategic Plan regularly and clearly communicated throughout the entire Team</a:t>
            </a:r>
          </a:p>
          <a:p>
            <a:pPr lvl="1"/>
            <a:r>
              <a:rPr lang="en-US" dirty="0"/>
              <a:t>Promoting a deeper understanding</a:t>
            </a:r>
          </a:p>
          <a:p>
            <a:pPr lvl="1"/>
            <a:r>
              <a:rPr lang="en-US" dirty="0"/>
              <a:t>Providing meaning and purpose to the work</a:t>
            </a:r>
          </a:p>
          <a:p>
            <a:r>
              <a:rPr lang="en-US" dirty="0"/>
              <a:t>Services delivered should be operational, hands-on work.  This could include developing strategic items/objectives, but main focus should be on day-to-day security operations.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E1A8-659D-2DD2-CD44-B50CA4D4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011738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“Good artists borrow; great artists steal.”</a:t>
            </a:r>
          </a:p>
        </p:txBody>
      </p:sp>
      <p:pic>
        <p:nvPicPr>
          <p:cNvPr id="1026" name="Picture 2" descr="Discover Picasso's most famous paintings">
            <a:extLst>
              <a:ext uri="{FF2B5EF4-FFF2-40B4-BE49-F238E27FC236}">
                <a16:creationId xmlns:a16="http://schemas.microsoft.com/office/drawing/2014/main" id="{B1854037-1938-1681-76F8-D6E335FDDC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75" y="274638"/>
            <a:ext cx="365904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7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E1A8-659D-2DD2-CD44-B50CA4D4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FBC2F-2129-ACE2-FFDD-A0FA2D227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feedback led to a simple concept:</a:t>
            </a:r>
          </a:p>
          <a:p>
            <a:pPr lvl="1"/>
            <a:r>
              <a:rPr lang="en-US" dirty="0"/>
              <a:t>”I don’t need a list of things to do.  I need help doing the list of things I have to do.”</a:t>
            </a:r>
          </a:p>
          <a:p>
            <a:r>
              <a:rPr lang="en-US" dirty="0"/>
              <a:t>Framework for security services exists internally as our own Security Program.  </a:t>
            </a:r>
          </a:p>
          <a:p>
            <a:pPr lvl="1"/>
            <a:r>
              <a:rPr lang="en-US" dirty="0"/>
              <a:t>No need re-invent anything.</a:t>
            </a:r>
          </a:p>
          <a:p>
            <a:pPr lvl="1"/>
            <a:r>
              <a:rPr lang="en-US" dirty="0"/>
              <a:t>No changes to existing processes without thorough justification</a:t>
            </a:r>
          </a:p>
          <a:p>
            <a:r>
              <a:rPr lang="en-US" dirty="0"/>
              <a:t>Communicating early and often with IT leaders, specifically SUNY CIOs, was critical.  </a:t>
            </a:r>
          </a:p>
          <a:p>
            <a:pPr lvl="1"/>
            <a:r>
              <a:rPr lang="en-US" dirty="0"/>
              <a:t>Staying in dialog!!</a:t>
            </a:r>
          </a:p>
          <a:p>
            <a:r>
              <a:rPr lang="en-US" dirty="0"/>
              <a:t>Start small and build</a:t>
            </a:r>
          </a:p>
          <a:p>
            <a:pPr lvl="1"/>
            <a:r>
              <a:rPr lang="en-US" dirty="0"/>
              <a:t>Rely on a continual improvement processes</a:t>
            </a:r>
          </a:p>
        </p:txBody>
      </p:sp>
    </p:spTree>
    <p:extLst>
      <p:ext uri="{BB962C8B-B14F-4D97-AF65-F5344CB8AC3E}">
        <p14:creationId xmlns:p14="http://schemas.microsoft.com/office/powerpoint/2010/main" val="235237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24E4-C723-5968-0067-BAA3CFA8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18652-0725-9E40-EB69-A4157B4D8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Recognized internal talent capable of filling Team Lead and re-organized to accommodate.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Feels like the right decision, compared to trying to hire.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With team lead filled, hiring was able to focus on operational-level team members. 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Pool of candidates was adequate – filled 6 positions relatively quickly. 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Still an opening for a Senior-level analyst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More challenging to fill.</a:t>
            </a:r>
          </a:p>
        </p:txBody>
      </p:sp>
    </p:spTree>
    <p:extLst>
      <p:ext uri="{BB962C8B-B14F-4D97-AF65-F5344CB8AC3E}">
        <p14:creationId xmlns:p14="http://schemas.microsoft.com/office/powerpoint/2010/main" val="295289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836E-F5AE-1DD6-477D-5556D716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SAIL Academy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90923-3DDF-F511-FD95-B52CB6B24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an imposter</a:t>
            </a:r>
          </a:p>
          <a:p>
            <a:r>
              <a:rPr lang="en-US" dirty="0"/>
              <a:t>“What would you do if you weren’t afraid”</a:t>
            </a:r>
          </a:p>
          <a:p>
            <a:r>
              <a:rPr lang="en-US" dirty="0"/>
              <a:t>Mindfulness, self awareness, empathy should be integrated w/ work; not separate</a:t>
            </a:r>
          </a:p>
          <a:p>
            <a:r>
              <a:rPr lang="en-US" dirty="0"/>
              <a:t>Leverage anxiety</a:t>
            </a:r>
          </a:p>
          <a:p>
            <a:r>
              <a:rPr lang="en-US" dirty="0"/>
              <a:t>Regarding communication, more structure, less gut feeling</a:t>
            </a:r>
          </a:p>
          <a:p>
            <a:r>
              <a:rPr lang="en-US" dirty="0"/>
              <a:t>Communication modes and strategies are fluid; be open and adaptive</a:t>
            </a:r>
          </a:p>
          <a:p>
            <a:r>
              <a:rPr lang="en-US" dirty="0"/>
              <a:t>Trust the Strategic Planning process</a:t>
            </a:r>
          </a:p>
          <a:p>
            <a:r>
              <a:rPr lang="en-US" dirty="0"/>
              <a:t>Slow down, delegate, and make time to do better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0185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2803</TotalTime>
  <Words>464</Words>
  <Application>Microsoft Macintosh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Impact</vt:lpstr>
      <vt:lpstr>Wingdings</vt:lpstr>
      <vt:lpstr>Badge</vt:lpstr>
      <vt:lpstr>SUNY SAIL CIO Leadership Academy Applied Learning Project</vt:lpstr>
      <vt:lpstr>Summary</vt:lpstr>
      <vt:lpstr>Challenges</vt:lpstr>
      <vt:lpstr>Strategy</vt:lpstr>
      <vt:lpstr>“Good artists borrow; great artists steal.”</vt:lpstr>
      <vt:lpstr>Service Design</vt:lpstr>
      <vt:lpstr>Building a Team</vt:lpstr>
      <vt:lpstr>SAIL Academy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CIO Leadership Academy Applied Learning Project</dc:title>
  <dc:creator>Pearson, Tom</dc:creator>
  <cp:lastModifiedBy>Pearson, Tom</cp:lastModifiedBy>
  <cp:revision>1</cp:revision>
  <dcterms:created xsi:type="dcterms:W3CDTF">2024-05-07T11:51:21Z</dcterms:created>
  <dcterms:modified xsi:type="dcterms:W3CDTF">2024-05-15T11:12:46Z</dcterms:modified>
</cp:coreProperties>
</file>