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22" r:id="rId5"/>
    <p:sldId id="339" r:id="rId6"/>
    <p:sldId id="340" r:id="rId7"/>
    <p:sldId id="343" r:id="rId8"/>
    <p:sldId id="342" r:id="rId9"/>
    <p:sldId id="344" r:id="rId10"/>
    <p:sldId id="34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93BBEB-D1E4-474F-BEBE-402A12CCD964}" v="1690" dt="2024-05-09T02:19:39.927"/>
    <p1510:client id="{4BE7987A-43D5-4724-98D9-EEFAD394CF0D}" v="26853" dt="2024-05-08T18:29:45.493"/>
    <p1510:client id="{61B52C93-DFFD-4FB2-9915-7D75A5B7779A}" vWet="3381" dt="2024-05-08T13:46:33.1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9531" autoAdjust="0"/>
  </p:normalViewPr>
  <p:slideViewPr>
    <p:cSldViewPr snapToGrid="0">
      <p:cViewPr varScale="1">
        <p:scale>
          <a:sx n="38" d="100"/>
          <a:sy n="38" d="100"/>
        </p:scale>
        <p:origin x="174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9DD9E2-113E-4AE1-B456-FE163EC30770}" type="datetimeFigureOut">
              <a:rPr lang="en-US" smtClean="0"/>
              <a:t>5/8/2024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7EF02-CA00-4995-B068-30F9CBBA3504}" type="slidenum">
              <a:rPr lang="en-US" smtClean="0"/>
              <a:t>‹#›</a:t>
            </a:fld>
            <a:endParaRPr lang="en-US"/>
          </a:p>
        </p:txBody>
      </p:sp>
    </p:spTree>
    <p:extLst>
      <p:ext uri="{BB962C8B-B14F-4D97-AF65-F5344CB8AC3E}">
        <p14:creationId xmlns:p14="http://schemas.microsoft.com/office/powerpoint/2010/main" val="906175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INTRODUCTION- Background </a:t>
            </a:r>
          </a:p>
          <a:p>
            <a:endParaRPr lang="en-US" baseline="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2520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7309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5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rgbClr val="444444"/>
              </a:solidFill>
              <a:effectLst/>
              <a:highlight>
                <a:srgbClr val="FFFFFF"/>
              </a:highligh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Years ago we identified our Banner Programming IDM Team had a large workload outside of IDM, and they are struggling with technical debt. We found using them to support IDM was creating processes that are labor intensive and manual.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team working on IDM see themselves as a very small shop with blurry lines. They find it difficult to distinguish role allocations.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IDM has grown to overwhelm their resources and they don't have time to go back and re-evaluate. They can’t add enhancements because of day to day upkeep, putting out fires, and changes that take most of their time and resources.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529B"/>
                </a:solidFill>
              </a:rPr>
              <a:t>So, over the years we have been working to migrate their workloads to the group I’m a member of, Technical Support Services. We’ve migrated our Single Sign On, Account Claim, and Password Management.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529B"/>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529B"/>
                </a:solidFill>
              </a:rPr>
              <a:t>For our user account flows we’re looking at migrating from a programic centric development to a configuration centric development.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529B"/>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529B"/>
                </a:solidFill>
              </a:rPr>
              <a:t>As we started digging into Account Flows we realized our </a:t>
            </a:r>
            <a:r>
              <a:rPr lang="en-US" sz="1200" baseline="0" dirty="0">
                <a:solidFill>
                  <a:srgbClr val="00529B"/>
                </a:solidFill>
              </a:rPr>
              <a:t>p</a:t>
            </a:r>
            <a:r>
              <a:rPr lang="en-US" baseline="0" dirty="0"/>
              <a:t>rocedures and identity lifecycles aren’t aligned with SUNY Brockport’s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11111"/>
                </a:solidFill>
                <a:effectLst/>
                <a:highlight>
                  <a:srgbClr val="FFFFFF"/>
                </a:highlight>
                <a:latin typeface="-apple-system"/>
              </a:rPr>
              <a:t>Alumni email accounts were being retained indefinitely, contrary to our annual verification policy. Emeriti accounts also deviate from our policies, lacking recertification. And deprovisioning student accounts rarely happens within 30-day period due to needing to manually run the account purges and appeal processing, while staff and faculty accounts persist for years sometimes without any documented justification.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262626"/>
                </a:solidFill>
                <a:effectLst/>
                <a:highlight>
                  <a:srgbClr val="F5F5F5"/>
                </a:highlight>
                <a:latin typeface="Calibri Light" panose="020F0302020204030204" pitchFamily="34" charset="0"/>
              </a:rPr>
              <a:t>IDM is also seen by non-IT as a technology problem and IT staff bear a heavy burden in compensating for poorly coordinated business processes. Attempting to solve business problems by throwing resources at an IDM platform or purchasing or implementing technology will not alone resolve current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a typeface="+mn-lt"/>
                <a:cs typeface="+mn-lt"/>
              </a:rPr>
              <a:t>This is not just a technology problem, but it is business problem with a technology component. Identity Management is a complex system that includes, people, policies, business processes as well as technologies.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a typeface="+mn-lt"/>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So, we decided to engage with a consultant that specializes in working with Higher Education Institutions to assess current state of IDM and identify issues, recommend a course of corrective action, facilitate evaluating and assisting Brockport finding a configuration centric Identity Governance Administration (IGA)  solution that includes the tenants of IDM, such as: user provisioning, Access Control, Authentication and Authorization, and Monitoring and auditing, AND expands on Policy management, User lifecycle, Access Certification, Risk Management, and Analytics, Logging, and Reporting.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8723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92500" lnSpcReduction="10000"/>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first step was to document our environment and we did that by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Setting up a series of meetings with the stakeholders throughout the university including: our current Banner Programming – IDM team, Technical Support Services, and separate meetings with our Human Resources and Admissions teams.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These meetings were scheduled virtually in Teams. The notes and documentation was also stored in Teams.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these meetings we worked to break down and fully understand our current IDM processes, procedures, policies, security, and compliance.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US" sz="1200" b="0" i="0" u="none" strike="noStrike" kern="1200" cap="none" spc="0" normalizeH="0" baseline="0" noProof="0" dirty="0">
                <a:ln>
                  <a:noFill/>
                </a:ln>
                <a:solidFill>
                  <a:srgbClr val="00529B"/>
                </a:solidFill>
                <a:effectLst/>
                <a:uLnTx/>
                <a:uFillTx/>
                <a:latin typeface="Calibri" panose="020F0502020204030204"/>
                <a:ea typeface="+mn-ea"/>
                <a:cs typeface="+mn-cs"/>
              </a:rPr>
              <a:t>With bringing so many </a:t>
            </a:r>
            <a:r>
              <a:rPr kumimoji="0" lang="en-US" sz="1200" b="0" i="0" u="none" strike="noStrike" kern="1200" cap="none" spc="0" normalizeH="0" baseline="0" noProof="0" dirty="0">
                <a:ln>
                  <a:noFill/>
                </a:ln>
                <a:solidFill>
                  <a:srgbClr val="00529B"/>
                </a:solidFill>
                <a:effectLst/>
                <a:uLnTx/>
                <a:uFillTx/>
                <a:latin typeface="+mn-lt"/>
                <a:ea typeface="+mn-ea"/>
                <a:cs typeface="+mn-cs"/>
              </a:rPr>
              <a:t>people involved together </a:t>
            </a:r>
            <a:r>
              <a:rPr kumimoji="0" lang="en-US" sz="1200" b="0" i="0" u="none" strike="noStrike" kern="1200" cap="none" spc="0" normalizeH="0" baseline="0" noProof="0" dirty="0" err="1">
                <a:ln>
                  <a:noFill/>
                </a:ln>
                <a:solidFill>
                  <a:srgbClr val="00529B"/>
                </a:solidFill>
                <a:effectLst/>
                <a:uLnTx/>
                <a:uFillTx/>
                <a:latin typeface="+mn-lt"/>
                <a:ea typeface="+mn-ea"/>
                <a:cs typeface="+mn-cs"/>
              </a:rPr>
              <a:t>tt</a:t>
            </a:r>
            <a:r>
              <a:rPr kumimoji="0" lang="en-US" sz="1200" b="0" i="0" u="none" strike="noStrike" kern="1200" cap="none" spc="0" normalizeH="0" baseline="0" noProof="0" dirty="0">
                <a:ln>
                  <a:noFill/>
                </a:ln>
                <a:solidFill>
                  <a:srgbClr val="00529B"/>
                </a:solidFill>
                <a:effectLst/>
                <a:uLnTx/>
                <a:uFillTx/>
                <a:latin typeface="+mn-lt"/>
                <a:ea typeface="+mn-ea"/>
                <a:cs typeface="+mn-cs"/>
              </a:rPr>
              <a:t> </a:t>
            </a:r>
            <a:r>
              <a:rPr lang="en-US" sz="1200" dirty="0">
                <a:solidFill>
                  <a:srgbClr val="00529B"/>
                </a:solidFill>
                <a:latin typeface="Calibri" panose="020F0502020204030204"/>
              </a:rPr>
              <a:t>was crucial to have clear </a:t>
            </a:r>
            <a:r>
              <a:rPr lang="en-US" sz="1200" b="0" i="0" dirty="0">
                <a:solidFill>
                  <a:srgbClr val="111111"/>
                </a:solidFill>
                <a:effectLst/>
                <a:highlight>
                  <a:srgbClr val="FFFFFF"/>
                </a:highlight>
                <a:latin typeface="-apple-system"/>
              </a:rPr>
              <a:t>c</a:t>
            </a:r>
            <a:r>
              <a:rPr lang="en-US" b="0" i="0" dirty="0">
                <a:solidFill>
                  <a:srgbClr val="111111"/>
                </a:solidFill>
                <a:effectLst/>
                <a:highlight>
                  <a:srgbClr val="FFFFFF"/>
                </a:highlight>
                <a:latin typeface="-apple-system"/>
              </a:rPr>
              <a:t>ommunication and shared goals and vision. I encouraged team members to express their thoughts, ideas, and concerns openly and ensured that everyone understood the team’s mission, vision, and goals.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b="0" i="0" dirty="0">
              <a:solidFill>
                <a:srgbClr val="111111"/>
              </a:solidFill>
              <a:effectLst/>
              <a:highlight>
                <a:srgbClr val="FFFFFF"/>
              </a:highlight>
              <a:latin typeface="-apple-system"/>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b="0" i="0" dirty="0">
                <a:solidFill>
                  <a:srgbClr val="111111"/>
                </a:solidFill>
                <a:effectLst/>
                <a:highlight>
                  <a:srgbClr val="FFFFFF"/>
                </a:highlight>
                <a:latin typeface="-apple-system"/>
              </a:rPr>
              <a:t>Meeting agendas were clear and offline discussions were had so there was little room for confusion on our intended outcomes. </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155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4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Recommendations: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There were extensive recommendations covering the next four years. In some of these recommendations there were pain points for some people. It’s understandable to be defensive and protective of procedures that needed to be built perhaps in a rush and under a lot of pressure.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i="0" baseline="0" dirty="0">
              <a:solidFill>
                <a:srgbClr val="111111"/>
              </a:solidFill>
              <a:effectLst/>
              <a:highlight>
                <a:srgbClr val="FFFFFF"/>
              </a:highlight>
              <a:latin typeface="-apple-system"/>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0" dirty="0">
                <a:solidFill>
                  <a:srgbClr val="111111"/>
                </a:solidFill>
                <a:effectLst/>
                <a:highlight>
                  <a:srgbClr val="FFFFFF"/>
                </a:highlight>
                <a:latin typeface="-apple-system"/>
              </a:rPr>
              <a:t>It was important to show appreciation and recognize everyone’s contributions. It was also important to reiterate the great work they’ve done, and any short comings are not anyone’s fault, and we are all here to work together to resolve these issues.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Decision Matrix:</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To systematically determine what would be the best IGA fit for Brockport we were given a Decision Matrix to fill out. In it were requirements covering all the qualities we would want in an IGA solution.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We were given two weeks to fill it out and come together to compare. After a week I followed up with the Brockport team, no one had filled out anything. In talking to people, I found many of them were confused by the terminology.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I setup a meeting specifically to review all the requirements together and asked the vendor to attend and fill in any gaps in knowledge. We went over how to use the matrix and clarified what each requirement meant. The following meeting went well most people had filled out the matrix.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Each requirement inside the categories needed to be given a weight based on how relevant it 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 For example: With Authentication and Assurance, a lot of our account security such as MFA, SSPR, and conditional access are controlled via Microsoft Entra ID, Since we had a good solution for a lot of those requirements, we weighed those requirements a lot lower than the other ones we know we need to improve 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When you’re putting out fires all the time or your role only focuses on small portion of IDM, it’s difficult to stay on top of the latest requirements and demands, and see the how the entire system fits together.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trike="sngStrike" baseline="0" dirty="0"/>
              <a:t>So, this was a great opportunity to get the IT team involved and see how everything fits and how requirements we hadn’t thought of should factor into our future IGA solution.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trike="sngStrike"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trike="sngStrike" baseline="0" dirty="0"/>
              <a:t>I feel I’m lucky in that everyone involved is working in good faith with the same goal of improving Identity and Access Management. After the initial </a:t>
            </a:r>
            <a:r>
              <a:rPr lang="en-US" strike="sngStrike" baseline="0" dirty="0" err="1"/>
              <a:t>responsed</a:t>
            </a:r>
            <a:r>
              <a:rPr lang="en-US" strike="sngStrike" baseline="0" dirty="0"/>
              <a:t> our team I was surprised how engaged our team was.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0420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6325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was alarming when the team didn’t start to work on the decision matrix because they didn’t understand it, and specifically that they didn’t reach out to anyone. In the future I hope through better communication my team would reach out during similar issues.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project was pretty structured. After selecting our IGA solution we’ll need to start working on cleaning up our processes and policies to ensure they’re in-line. Those next steps are to </a:t>
            </a:r>
            <a:r>
              <a:rPr kumimoji="0" lang="en-US" sz="1200" b="0" i="0" u="none" strike="noStrike" kern="1200" cap="none" spc="0" normalizeH="0" baseline="0" noProof="0" dirty="0">
                <a:ln>
                  <a:noFill/>
                </a:ln>
                <a:solidFill>
                  <a:srgbClr val="00529B"/>
                </a:solidFill>
                <a:effectLst/>
                <a:uLnTx/>
                <a:uFillTx/>
                <a:latin typeface="Calibri" panose="020F0502020204030204"/>
                <a:ea typeface="+mn-ea"/>
                <a:cs typeface="+mn-cs"/>
              </a:rPr>
              <a:t>address technical debt, automate workflows, and unite fragmented IAM resources. I feel these next project will allow me to apply what I’ve learned from the academy.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A6502-EEF5-4ABE-8183-4E590697986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3878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97581C-DD5F-488F-A447-CF188CD9D60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216534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607325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75793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7581C-DD5F-488F-A447-CF188CD9D60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26837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97581C-DD5F-488F-A447-CF188CD9D603}" type="datetimeFigureOut">
              <a:rPr lang="en-US" smtClean="0"/>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42709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97581C-DD5F-488F-A447-CF188CD9D603}"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219697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97581C-DD5F-488F-A447-CF188CD9D603}" type="datetimeFigureOut">
              <a:rPr lang="en-US" smtClean="0"/>
              <a:t>5/8/2024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183438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97581C-DD5F-488F-A447-CF188CD9D603}" type="datetimeFigureOut">
              <a:rPr lang="en-US" smtClean="0"/>
              <a:t>5/8/2024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1298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581C-DD5F-488F-A447-CF188CD9D603}" type="datetimeFigureOut">
              <a:rPr lang="en-US" smtClean="0"/>
              <a:t>5/8/2024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88054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7581C-DD5F-488F-A447-CF188CD9D603}"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861684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7581C-DD5F-488F-A447-CF188CD9D603}" type="datetimeFigureOut">
              <a:rPr lang="en-US" smtClean="0"/>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1563E-322C-433D-AA2F-A8B214287720}" type="slidenum">
              <a:rPr lang="en-US" smtClean="0"/>
              <a:t>‹#›</a:t>
            </a:fld>
            <a:endParaRPr lang="en-US"/>
          </a:p>
        </p:txBody>
      </p:sp>
    </p:spTree>
    <p:extLst>
      <p:ext uri="{BB962C8B-B14F-4D97-AF65-F5344CB8AC3E}">
        <p14:creationId xmlns:p14="http://schemas.microsoft.com/office/powerpoint/2010/main" val="399635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581C-DD5F-488F-A447-CF188CD9D603}" type="datetimeFigureOut">
              <a:rPr lang="en-US" smtClean="0"/>
              <a:t>5/8/2024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1563E-322C-433D-AA2F-A8B214287720}" type="slidenum">
              <a:rPr lang="en-US" smtClean="0"/>
              <a:t>‹#›</a:t>
            </a:fld>
            <a:endParaRPr lang="en-US"/>
          </a:p>
        </p:txBody>
      </p:sp>
    </p:spTree>
    <p:extLst>
      <p:ext uri="{BB962C8B-B14F-4D97-AF65-F5344CB8AC3E}">
        <p14:creationId xmlns:p14="http://schemas.microsoft.com/office/powerpoint/2010/main" val="277542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OLD 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7920" y="1823589"/>
            <a:ext cx="8677840" cy="3029763"/>
          </a:xfrm>
          <a:prstGeom prst="rect">
            <a:avLst/>
          </a:prstGeom>
        </p:spPr>
      </p:pic>
      <p:pic>
        <p:nvPicPr>
          <p:cNvPr id="2" name="Picture 1" descr="Background 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Rectangle 6"/>
          <p:cNvSpPr/>
          <p:nvPr/>
        </p:nvSpPr>
        <p:spPr>
          <a:xfrm>
            <a:off x="153647" y="1823589"/>
            <a:ext cx="6243746" cy="315917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tab pos="1979035" algn="l"/>
              </a:tabLst>
              <a:defRPr/>
            </a:pPr>
            <a:endParaRPr kumimoji="0" lang="en-US" sz="6667" b="0" i="0" u="none" strike="noStrike" kern="1200" cap="none" spc="0" normalizeH="0" baseline="30000" noProof="0">
              <a:ln>
                <a:noFill/>
              </a:ln>
              <a:solidFill>
                <a:prstClr val="white"/>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tab pos="1979035" algn="l"/>
              </a:tabLst>
              <a:defRPr/>
            </a:pPr>
            <a:endParaRPr kumimoji="0" lang="en-US" sz="6667" b="0" i="0" u="none" strike="noStrike" kern="1200" cap="none" spc="0" normalizeH="0" baseline="30000" noProof="0">
              <a:ln>
                <a:noFill/>
              </a:ln>
              <a:solidFill>
                <a:prstClr val="white"/>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tab pos="1979035" algn="l"/>
              </a:tabLst>
              <a:defRPr/>
            </a:pPr>
            <a:r>
              <a:rPr kumimoji="0" lang="en-US" sz="6667" b="0" i="0" u="none" strike="noStrike" kern="1200" cap="none" spc="0" normalizeH="0" baseline="30000" noProof="0">
                <a:ln>
                  <a:noFill/>
                </a:ln>
                <a:solidFill>
                  <a:prstClr val="white"/>
                </a:solidFill>
                <a:effectLst/>
                <a:uLnTx/>
                <a:uFillTx/>
                <a:latin typeface="Arial"/>
                <a:ea typeface="+mn-ea"/>
                <a:cs typeface="Arial"/>
              </a:rPr>
              <a:t>CIO Leadership Academy Applied Learning Project</a:t>
            </a:r>
            <a:endParaRPr kumimoji="0" lang="en-US" sz="5867" b="0" i="0" u="none" strike="noStrike" kern="1200" cap="none" spc="0" normalizeH="0" baseline="30000" noProof="0">
              <a:ln>
                <a:noFill/>
              </a:ln>
              <a:solidFill>
                <a:prstClr val="white"/>
              </a:solidFill>
              <a:effectLst/>
              <a:uLnTx/>
              <a:uFillTx/>
              <a:latin typeface="Arial"/>
              <a:ea typeface="+mn-ea"/>
              <a:cs typeface="Arial"/>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97393" y="2747132"/>
            <a:ext cx="5005860" cy="1650697"/>
          </a:xfrm>
          <a:prstGeom prst="rect">
            <a:avLst/>
          </a:prstGeom>
        </p:spPr>
      </p:pic>
    </p:spTree>
    <p:extLst>
      <p:ext uri="{BB962C8B-B14F-4D97-AF65-F5344CB8AC3E}">
        <p14:creationId xmlns:p14="http://schemas.microsoft.com/office/powerpoint/2010/main" val="2521721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0"/>
            <a:ext cx="12192000" cy="6858000"/>
          </a:xfrm>
          <a:prstGeom prst="rect">
            <a:avLst/>
          </a:prstGeom>
        </p:spPr>
      </p:pic>
      <p:sp>
        <p:nvSpPr>
          <p:cNvPr id="5" name="Rectangle 4"/>
          <p:cNvSpPr/>
          <p:nvPr/>
        </p:nvSpPr>
        <p:spPr>
          <a:xfrm>
            <a:off x="-2" y="1290918"/>
            <a:ext cx="12192001"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lgn="ctr">
              <a:defRPr/>
            </a:pPr>
            <a:endParaRPr lang="en-US" sz="4000" dirty="0">
              <a:solidFill>
                <a:srgbClr val="00529B"/>
              </a:solidFill>
              <a:latin typeface="Calibri" panose="020F0502020204030204"/>
            </a:endParaRPr>
          </a:p>
          <a:p>
            <a:pPr algn="ctr">
              <a:defRPr/>
            </a:pPr>
            <a:r>
              <a:rPr lang="en-US" sz="4000" dirty="0">
                <a:solidFill>
                  <a:srgbClr val="00529B"/>
                </a:solidFill>
                <a:latin typeface="Calibri" panose="020F0502020204030204"/>
              </a:rPr>
              <a:t>SUNY Brockport’s</a:t>
            </a:r>
          </a:p>
          <a:p>
            <a:pPr algn="ctr">
              <a:defRPr/>
            </a:pPr>
            <a:r>
              <a:rPr lang="en-US" sz="4000" dirty="0">
                <a:solidFill>
                  <a:srgbClr val="00529B"/>
                </a:solidFill>
                <a:latin typeface="Calibri" panose="020F0502020204030204"/>
              </a:rPr>
              <a:t>Identity Management Solution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rPr>
              <a:t>Shawn Maher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rPr>
              <a:t>Cloud Systems Administrator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tab pos="1979035" algn="l"/>
              </a:tabLst>
              <a:defRPr/>
            </a:pPr>
            <a:endParaRPr kumimoji="0" lang="en-US" sz="533" b="0" i="0" u="none" strike="noStrike" kern="1200" cap="none" spc="0" normalizeH="0" baseline="30000" noProof="0">
              <a:ln>
                <a:noFill/>
              </a:ln>
              <a:solidFill>
                <a:srgbClr val="00529B"/>
              </a:solidFill>
              <a:effectLst/>
              <a:uLnTx/>
              <a:uFillTx/>
              <a:latin typeface="Arial"/>
              <a:ea typeface="+mn-ea"/>
              <a:cs typeface="Aria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9" name="Rectangle 8"/>
          <p:cNvSpPr/>
          <p:nvPr/>
        </p:nvSpPr>
        <p:spPr>
          <a:xfrm>
            <a:off x="1820830" y="1429568"/>
            <a:ext cx="8550341" cy="439273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tab pos="1979035" algn="l"/>
              </a:tabLst>
              <a:defRPr/>
            </a:pPr>
            <a:endParaRPr kumimoji="0" lang="en-US" sz="4000" b="0" i="0" u="none" strike="noStrike" kern="1200" cap="none" spc="0" normalizeH="0" baseline="0" noProof="0">
              <a:ln>
                <a:noFill/>
              </a:ln>
              <a:solidFill>
                <a:srgbClr val="00529B"/>
              </a:solidFill>
              <a:effectLst/>
              <a:uLnTx/>
              <a:uFillTx/>
              <a:latin typeface="Arial"/>
              <a:ea typeface="+mn-ea"/>
              <a:cs typeface="Arial"/>
            </a:endParaRPr>
          </a:p>
        </p:txBody>
      </p:sp>
    </p:spTree>
    <p:extLst>
      <p:ext uri="{BB962C8B-B14F-4D97-AF65-F5344CB8AC3E}">
        <p14:creationId xmlns:p14="http://schemas.microsoft.com/office/powerpoint/2010/main" val="160454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5" name="Rectangle 4"/>
          <p:cNvSpPr/>
          <p:nvPr/>
        </p:nvSpPr>
        <p:spPr>
          <a:xfrm>
            <a:off x="-1" y="1290918"/>
            <a:ext cx="12192000"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lgn="ctr">
              <a:defRPr/>
            </a:pPr>
            <a:r>
              <a:rPr lang="en-US" sz="4000" dirty="0">
                <a:solidFill>
                  <a:srgbClr val="00529B"/>
                </a:solidFill>
                <a:latin typeface="Calibri" panose="020F0502020204030204"/>
              </a:rPr>
              <a:t>Project Description</a:t>
            </a:r>
          </a:p>
          <a:p>
            <a:pPr algn="ctr">
              <a:defRPr/>
            </a:pPr>
            <a:endParaRPr lang="en-US" sz="2800" dirty="0">
              <a:solidFill>
                <a:srgbClr val="00529B"/>
              </a:solidFill>
              <a:latin typeface="Calibri" panose="020F0502020204030204"/>
            </a:endParaRPr>
          </a:p>
          <a:p>
            <a:pPr marL="342900" indent="-342900">
              <a:buFont typeface="Arial" panose="020B0604020202020204" pitchFamily="34" charset="0"/>
              <a:buChar char="•"/>
              <a:defRPr/>
            </a:pPr>
            <a:r>
              <a:rPr lang="en-US" sz="3600" dirty="0">
                <a:solidFill>
                  <a:srgbClr val="00529B"/>
                </a:solidFill>
              </a:rPr>
              <a:t>Struggling with technical debt</a:t>
            </a:r>
          </a:p>
          <a:p>
            <a:pPr marL="342900" indent="-342900">
              <a:buFont typeface="Arial" panose="020B0604020202020204" pitchFamily="34" charset="0"/>
              <a:buChar char="•"/>
              <a:defRPr/>
            </a:pPr>
            <a:r>
              <a:rPr lang="en-US" sz="3600" dirty="0">
                <a:solidFill>
                  <a:srgbClr val="00529B"/>
                </a:solidFill>
              </a:rPr>
              <a:t>Migrating to an identity management tool</a:t>
            </a:r>
          </a:p>
          <a:p>
            <a:pPr marL="342900" indent="-3429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Aligning user account flow with policies</a:t>
            </a:r>
          </a:p>
          <a:p>
            <a:pPr marL="342900" indent="-342900">
              <a:buFont typeface="Arial" panose="020B0604020202020204" pitchFamily="34" charset="0"/>
              <a:buChar char="•"/>
              <a:defRPr/>
            </a:pPr>
            <a:r>
              <a:rPr lang="en-US" sz="3600" dirty="0">
                <a:solidFill>
                  <a:srgbClr val="00529B"/>
                </a:solidFill>
                <a:latin typeface="Calibri" panose="020F0502020204030204"/>
              </a:rPr>
              <a:t>Improving business processes</a:t>
            </a:r>
          </a:p>
          <a:p>
            <a:pPr marL="342900" indent="-3429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Adopting an identity </a:t>
            </a:r>
            <a:r>
              <a:rPr lang="en-US" sz="3600" dirty="0">
                <a:solidFill>
                  <a:srgbClr val="00529B"/>
                </a:solidFill>
                <a:latin typeface="Calibri" panose="020F0502020204030204"/>
              </a:rPr>
              <a:t>governance solution</a:t>
            </a:r>
            <a:endPar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a:defRPr/>
            </a:pPr>
            <a:endParaRPr kumimoji="0" lang="en-US" sz="2400" b="0" i="0" u="none" strike="noStrike" kern="1200" cap="none" spc="0" normalizeH="0" baseline="30000" noProof="0" dirty="0">
              <a:ln>
                <a:noFill/>
              </a:ln>
              <a:solidFill>
                <a:srgbClr val="00529B"/>
              </a:solidFill>
              <a:effectLst/>
              <a:uLnTx/>
              <a:uFillTx/>
              <a:latin typeface="Arial"/>
              <a:ea typeface="+mn-ea"/>
              <a:cs typeface="Arial"/>
            </a:endParaRPr>
          </a:p>
        </p:txBody>
      </p:sp>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tab pos="1979035" algn="l"/>
              </a:tabLst>
              <a:defRPr/>
            </a:pPr>
            <a:endParaRPr kumimoji="0" lang="en-US" sz="533" b="0" i="0" u="none" strike="noStrike" kern="1200" cap="none" spc="0" normalizeH="0" baseline="30000" noProof="0">
              <a:ln>
                <a:noFill/>
              </a:ln>
              <a:solidFill>
                <a:srgbClr val="00529B"/>
              </a:solidFill>
              <a:effectLst/>
              <a:uLnTx/>
              <a:uFillTx/>
              <a:latin typeface="Arial"/>
              <a:ea typeface="+mn-ea"/>
              <a:cs typeface="Aria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9" name="Rectangle 8"/>
          <p:cNvSpPr/>
          <p:nvPr/>
        </p:nvSpPr>
        <p:spPr>
          <a:xfrm>
            <a:off x="1820830" y="1429568"/>
            <a:ext cx="8550341" cy="439273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tab pos="1979035" algn="l"/>
              </a:tabLst>
              <a:defRPr/>
            </a:pPr>
            <a:endParaRPr kumimoji="0" lang="en-US" sz="4000" b="0" i="0" u="none" strike="noStrike" kern="1200" cap="none" spc="0" normalizeH="0" baseline="0" noProof="0">
              <a:ln>
                <a:noFill/>
              </a:ln>
              <a:solidFill>
                <a:srgbClr val="00529B"/>
              </a:solidFill>
              <a:effectLst/>
              <a:uLnTx/>
              <a:uFillTx/>
              <a:latin typeface="Arial"/>
              <a:ea typeface="+mn-ea"/>
              <a:cs typeface="Arial"/>
            </a:endParaRPr>
          </a:p>
        </p:txBody>
      </p:sp>
    </p:spTree>
    <p:extLst>
      <p:ext uri="{BB962C8B-B14F-4D97-AF65-F5344CB8AC3E}">
        <p14:creationId xmlns:p14="http://schemas.microsoft.com/office/powerpoint/2010/main" val="63566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1" y="1290918"/>
            <a:ext cx="12192000"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lgn="ctr">
              <a:defRPr/>
            </a:pPr>
            <a:r>
              <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rPr>
              <a:t>Foster a Constructive Team Climate</a:t>
            </a:r>
          </a:p>
          <a:p>
            <a:pPr algn="ctr">
              <a:defRPr/>
            </a:pPr>
            <a:endPar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571500" indent="-571500">
              <a:buFont typeface="Arial" panose="020B0604020202020204" pitchFamily="34" charset="0"/>
              <a:buChar char="•"/>
              <a:defRPr/>
            </a:pPr>
            <a:r>
              <a:rPr lang="en-US" sz="3600" dirty="0">
                <a:solidFill>
                  <a:srgbClr val="00529B"/>
                </a:solidFill>
              </a:rPr>
              <a:t>Regular team and individual meetings and discussions</a:t>
            </a:r>
          </a:p>
          <a:p>
            <a:pPr marL="571500" indent="-5715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Communicate priorities and responsibilities</a:t>
            </a:r>
          </a:p>
          <a:p>
            <a:pPr marL="571500" indent="-571500">
              <a:buFont typeface="Arial" panose="020B0604020202020204" pitchFamily="34" charset="0"/>
              <a:buChar char="•"/>
              <a:defRPr/>
            </a:pPr>
            <a:r>
              <a:rPr lang="en-US" sz="3600" dirty="0">
                <a:solidFill>
                  <a:srgbClr val="00529B"/>
                </a:solidFill>
                <a:latin typeface="Calibri" panose="020F0502020204030204"/>
              </a:rPr>
              <a:t>Develop a shared vision and goals</a:t>
            </a:r>
            <a:endPar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571500" indent="-571500">
              <a:buFont typeface="Arial" panose="020B0604020202020204" pitchFamily="34" charset="0"/>
              <a:buChar char="•"/>
              <a:defRPr/>
            </a:pPr>
            <a:endPar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571500" indent="-571500" algn="ctr">
              <a:buFont typeface="Arial" panose="020B0604020202020204" pitchFamily="34" charset="0"/>
              <a:buChar char="•"/>
              <a:defRPr/>
            </a:pPr>
            <a:endParaRPr lang="en-US" sz="2400" dirty="0">
              <a:solidFill>
                <a:srgbClr val="00529B"/>
              </a:solidFill>
              <a:latin typeface="Calibri" panose="020F0502020204030204"/>
            </a:endParaRPr>
          </a:p>
          <a:p>
            <a:pPr>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a:defRPr/>
            </a:pPr>
            <a:endParaRPr lang="en-US" sz="2400" dirty="0">
              <a:solidFill>
                <a:srgbClr val="00529B"/>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529B"/>
              </a:solidFill>
              <a:latin typeface="Calibri" panose="020F0502020204030204"/>
            </a:endParaRPr>
          </a:p>
        </p:txBody>
      </p:sp>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tab pos="1979035" algn="l"/>
              </a:tabLst>
              <a:defRPr/>
            </a:pPr>
            <a:endParaRPr kumimoji="0" lang="en-US" sz="533" b="0" i="0" u="none" strike="noStrike" kern="1200" cap="none" spc="0" normalizeH="0" baseline="30000" noProof="0">
              <a:ln>
                <a:noFill/>
              </a:ln>
              <a:solidFill>
                <a:srgbClr val="00529B"/>
              </a:solidFill>
              <a:effectLst/>
              <a:uLnTx/>
              <a:uFillTx/>
              <a:latin typeface="Arial"/>
              <a:ea typeface="+mn-ea"/>
              <a:cs typeface="Aria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9" name="Rectangle 8"/>
          <p:cNvSpPr/>
          <p:nvPr/>
        </p:nvSpPr>
        <p:spPr>
          <a:xfrm>
            <a:off x="1820830" y="1429568"/>
            <a:ext cx="8550341" cy="439273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tab pos="1979035" algn="l"/>
              </a:tabLst>
              <a:defRPr/>
            </a:pPr>
            <a:endParaRPr kumimoji="0" lang="en-US" sz="4000" b="0" i="0" u="none" strike="noStrike" kern="1200" cap="none" spc="0" normalizeH="0" baseline="0" noProof="0">
              <a:ln>
                <a:noFill/>
              </a:ln>
              <a:solidFill>
                <a:srgbClr val="00529B"/>
              </a:solidFill>
              <a:effectLst/>
              <a:uLnTx/>
              <a:uFillTx/>
              <a:latin typeface="Arial"/>
              <a:ea typeface="+mn-ea"/>
              <a:cs typeface="Arial"/>
            </a:endParaRPr>
          </a:p>
        </p:txBody>
      </p:sp>
    </p:spTree>
    <p:extLst>
      <p:ext uri="{BB962C8B-B14F-4D97-AF65-F5344CB8AC3E}">
        <p14:creationId xmlns:p14="http://schemas.microsoft.com/office/powerpoint/2010/main" val="916533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1" y="1290918"/>
            <a:ext cx="12192000"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lgn="ctr">
              <a:defRPr/>
            </a:pPr>
            <a:r>
              <a:rPr lang="en-US" sz="4000" dirty="0">
                <a:solidFill>
                  <a:srgbClr val="00529B"/>
                </a:solidFill>
                <a:latin typeface="Calibri" panose="020F0502020204030204"/>
              </a:rPr>
              <a:t>Challenges </a:t>
            </a:r>
          </a:p>
          <a:p>
            <a:pPr algn="ctr">
              <a:defRPr/>
            </a:pPr>
            <a:endParaRPr lang="en-US" sz="4000" dirty="0">
              <a:solidFill>
                <a:srgbClr val="00529B"/>
              </a:solidFill>
              <a:latin typeface="Calibri" panose="020F0502020204030204"/>
            </a:endParaRPr>
          </a:p>
          <a:p>
            <a:pPr marL="571500" indent="-571500">
              <a:buFont typeface="Arial" panose="020B0604020202020204" pitchFamily="34" charset="0"/>
              <a:buChar char="•"/>
              <a:defRPr/>
            </a:pPr>
            <a:r>
              <a:rPr lang="en-US" sz="3600" dirty="0">
                <a:solidFill>
                  <a:srgbClr val="00529B"/>
                </a:solidFill>
                <a:latin typeface="Calibri" panose="020F0502020204030204"/>
              </a:rPr>
              <a:t>Decision matrix to be completed</a:t>
            </a:r>
          </a:p>
          <a:p>
            <a:pPr marL="571500" indent="-571500">
              <a:buFont typeface="Arial" panose="020B0604020202020204" pitchFamily="34" charset="0"/>
              <a:buChar char="•"/>
              <a:defRPr/>
            </a:pPr>
            <a:r>
              <a:rPr lang="en-US" sz="3600" dirty="0">
                <a:solidFill>
                  <a:srgbClr val="00529B"/>
                </a:solidFill>
                <a:latin typeface="Calibri" panose="020F0502020204030204"/>
              </a:rPr>
              <a:t>Homework not done</a:t>
            </a:r>
          </a:p>
          <a:p>
            <a:pPr marL="571500" indent="-571500">
              <a:buFont typeface="Arial" panose="020B0604020202020204" pitchFamily="34" charset="0"/>
              <a:buChar char="•"/>
              <a:defRPr/>
            </a:pPr>
            <a:r>
              <a:rPr lang="en-US" sz="3600" dirty="0">
                <a:solidFill>
                  <a:srgbClr val="00529B"/>
                </a:solidFill>
                <a:latin typeface="Calibri" panose="020F0502020204030204"/>
              </a:rPr>
              <a:t>Confusion about the decision matrix</a:t>
            </a:r>
            <a:endParaRPr lang="en-US" sz="4000" dirty="0">
              <a:solidFill>
                <a:srgbClr val="00529B"/>
              </a:solidFill>
              <a:latin typeface="Calibri" panose="020F0502020204030204"/>
            </a:endParaRPr>
          </a:p>
          <a:p>
            <a:pPr marL="571500" indent="-571500">
              <a:buFont typeface="Arial" panose="020B0604020202020204" pitchFamily="34" charset="0"/>
              <a:buChar char="•"/>
              <a:defRPr/>
            </a:pPr>
            <a:r>
              <a:rPr lang="en-US" sz="3600" dirty="0">
                <a:solidFill>
                  <a:srgbClr val="00529B"/>
                </a:solidFill>
                <a:latin typeface="Calibri" panose="020F0502020204030204"/>
              </a:rPr>
              <a:t>Pushback against consultant’s recommendations</a:t>
            </a:r>
          </a:p>
          <a:p>
            <a:pPr marL="571500" indent="-571500">
              <a:buFont typeface="Arial" panose="020B0604020202020204" pitchFamily="34" charset="0"/>
              <a:buChar char="•"/>
              <a:defRPr/>
            </a:pPr>
            <a:r>
              <a:rPr lang="en-US" sz="3600" dirty="0">
                <a:solidFill>
                  <a:srgbClr val="00529B"/>
                </a:solidFill>
                <a:latin typeface="Calibri" panose="020F0502020204030204"/>
              </a:rPr>
              <a:t>Helped people understand the “Why”</a:t>
            </a:r>
          </a:p>
          <a:p>
            <a:pPr marL="571500" indent="-571500">
              <a:buFont typeface="Arial" panose="020B0604020202020204" pitchFamily="34" charset="0"/>
              <a:buChar char="•"/>
              <a:defRPr/>
            </a:pPr>
            <a:endPar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a:defRPr/>
            </a:pPr>
            <a:endParaRPr lang="en-US" sz="2400" dirty="0">
              <a:solidFill>
                <a:srgbClr val="00529B"/>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529B"/>
              </a:solidFill>
              <a:latin typeface="Calibri" panose="020F0502020204030204"/>
            </a:endParaRPr>
          </a:p>
        </p:txBody>
      </p:sp>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tab pos="1979035" algn="l"/>
              </a:tabLst>
              <a:defRPr/>
            </a:pPr>
            <a:endParaRPr kumimoji="0" lang="en-US" sz="533" b="0" i="0" u="none" strike="noStrike" kern="1200" cap="none" spc="0" normalizeH="0" baseline="30000" noProof="0">
              <a:ln>
                <a:noFill/>
              </a:ln>
              <a:solidFill>
                <a:srgbClr val="00529B"/>
              </a:solidFill>
              <a:effectLst/>
              <a:uLnTx/>
              <a:uFillTx/>
              <a:latin typeface="Arial"/>
              <a:ea typeface="+mn-ea"/>
              <a:cs typeface="Aria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9" name="Rectangle 8"/>
          <p:cNvSpPr/>
          <p:nvPr/>
        </p:nvSpPr>
        <p:spPr>
          <a:xfrm>
            <a:off x="1820830" y="1429568"/>
            <a:ext cx="8550341" cy="439273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tab pos="1979035" algn="l"/>
              </a:tabLst>
              <a:defRPr/>
            </a:pPr>
            <a:endParaRPr kumimoji="0" lang="en-US" sz="4000" b="0" i="0" u="none" strike="noStrike" kern="1200" cap="none" spc="0" normalizeH="0" baseline="0" noProof="0">
              <a:ln>
                <a:noFill/>
              </a:ln>
              <a:solidFill>
                <a:srgbClr val="00529B"/>
              </a:solidFill>
              <a:effectLst/>
              <a:uLnTx/>
              <a:uFillTx/>
              <a:latin typeface="Arial"/>
              <a:ea typeface="+mn-ea"/>
              <a:cs typeface="Arial"/>
            </a:endParaRPr>
          </a:p>
        </p:txBody>
      </p:sp>
    </p:spTree>
    <p:extLst>
      <p:ext uri="{BB962C8B-B14F-4D97-AF65-F5344CB8AC3E}">
        <p14:creationId xmlns:p14="http://schemas.microsoft.com/office/powerpoint/2010/main" val="3995463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1" y="1290918"/>
            <a:ext cx="12192000"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lgn="ctr">
              <a:defRPr/>
            </a:pPr>
            <a:r>
              <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rPr>
              <a:t>What did I learn from the Academy?</a:t>
            </a:r>
          </a:p>
          <a:p>
            <a:pPr algn="ctr">
              <a:defRPr/>
            </a:pPr>
            <a:r>
              <a:rPr kumimoji="0" lang="en-US" sz="1400" b="0" i="0" u="none" strike="noStrike" kern="1200" cap="none" spc="0" normalizeH="0" baseline="0" noProof="0" dirty="0">
                <a:ln>
                  <a:noFill/>
                </a:ln>
                <a:solidFill>
                  <a:srgbClr val="00529B"/>
                </a:solidFill>
                <a:effectLst/>
                <a:uLnTx/>
                <a:uFillTx/>
                <a:latin typeface="Calibri" panose="020F0502020204030204"/>
                <a:ea typeface="+mn-ea"/>
                <a:cs typeface="+mn-cs"/>
              </a:rPr>
              <a:t> </a:t>
            </a:r>
          </a:p>
          <a:p>
            <a:pPr marL="571500" indent="-571500">
              <a:buFont typeface="Arial" panose="020B0604020202020204" pitchFamily="34" charset="0"/>
              <a:buChar char="•"/>
              <a:defRPr/>
            </a:pPr>
            <a:r>
              <a:rPr lang="en-US" sz="4000" dirty="0">
                <a:solidFill>
                  <a:srgbClr val="00529B"/>
                </a:solidFill>
                <a:latin typeface="Calibri" panose="020F0502020204030204"/>
              </a:rPr>
              <a:t>U</a:t>
            </a:r>
            <a:r>
              <a:rPr lang="en-US" sz="3600" dirty="0">
                <a:solidFill>
                  <a:srgbClr val="00529B"/>
                </a:solidFill>
                <a:latin typeface="Calibri" panose="020F0502020204030204"/>
              </a:rPr>
              <a:t>nderstand your strengths and weaknesses</a:t>
            </a:r>
          </a:p>
          <a:p>
            <a:pPr marL="571500" indent="-5715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Know your audience</a:t>
            </a:r>
          </a:p>
          <a:p>
            <a:pPr marL="571500" indent="-5715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Communicate the way people prefer</a:t>
            </a:r>
          </a:p>
          <a:p>
            <a:pPr marL="571500" indent="-5715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Listen</a:t>
            </a:r>
          </a:p>
          <a:p>
            <a:pPr marL="571500" indent="-571500">
              <a:buFont typeface="Arial" panose="020B0604020202020204" pitchFamily="34" charset="0"/>
              <a:buChar char="•"/>
              <a:defRPr/>
            </a:pPr>
            <a:r>
              <a:rPr lang="en-US" sz="3600" dirty="0">
                <a:solidFill>
                  <a:srgbClr val="00529B"/>
                </a:solidFill>
                <a:latin typeface="Calibri" panose="020F0502020204030204"/>
              </a:rPr>
              <a:t>Be openminded</a:t>
            </a:r>
          </a:p>
          <a:p>
            <a:pPr marL="571500" indent="-571500">
              <a:buFont typeface="Arial" panose="020B0604020202020204" pitchFamily="34" charset="0"/>
              <a:buChar char="•"/>
              <a:defRPr/>
            </a:pPr>
            <a:r>
              <a:rPr kumimoji="0" lang="en-US" sz="3600" b="0" i="0" u="none" strike="noStrike" kern="1200" cap="none" spc="0" normalizeH="0" baseline="0" noProof="0" dirty="0">
                <a:ln>
                  <a:noFill/>
                </a:ln>
                <a:solidFill>
                  <a:srgbClr val="00529B"/>
                </a:solidFill>
                <a:effectLst/>
                <a:uLnTx/>
                <a:uFillTx/>
                <a:latin typeface="Calibri" panose="020F0502020204030204"/>
                <a:ea typeface="+mn-ea"/>
                <a:cs typeface="+mn-cs"/>
              </a:rPr>
              <a:t>Welcome differing opinions</a:t>
            </a:r>
          </a:p>
          <a:p>
            <a:pPr marL="571500" indent="-571500">
              <a:buFont typeface="Arial" panose="020B0604020202020204" pitchFamily="34" charset="0"/>
              <a:buChar char="•"/>
              <a:defRPr/>
            </a:pPr>
            <a:endParaRPr lang="en-US" sz="2400" dirty="0">
              <a:solidFill>
                <a:srgbClr val="00529B"/>
              </a:solidFill>
              <a:latin typeface="Calibri" panose="020F0502020204030204"/>
            </a:endParaRPr>
          </a:p>
          <a:p>
            <a:pPr>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a:defRPr/>
            </a:pPr>
            <a:endParaRPr lang="en-US" sz="2400" dirty="0">
              <a:solidFill>
                <a:srgbClr val="00529B"/>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529B"/>
              </a:solidFill>
              <a:latin typeface="Calibri" panose="020F0502020204030204"/>
            </a:endParaRPr>
          </a:p>
        </p:txBody>
      </p:sp>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tab pos="1979035" algn="l"/>
              </a:tabLst>
              <a:defRPr/>
            </a:pPr>
            <a:endParaRPr kumimoji="0" lang="en-US" sz="533" b="0" i="0" u="none" strike="noStrike" kern="1200" cap="none" spc="0" normalizeH="0" baseline="30000" noProof="0">
              <a:ln>
                <a:noFill/>
              </a:ln>
              <a:solidFill>
                <a:srgbClr val="00529B"/>
              </a:solidFill>
              <a:effectLst/>
              <a:uLnTx/>
              <a:uFillTx/>
              <a:latin typeface="Arial"/>
              <a:ea typeface="+mn-ea"/>
              <a:cs typeface="Aria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9" name="Rectangle 8"/>
          <p:cNvSpPr/>
          <p:nvPr/>
        </p:nvSpPr>
        <p:spPr>
          <a:xfrm>
            <a:off x="1820830" y="1429568"/>
            <a:ext cx="8550341" cy="439273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tab pos="1979035" algn="l"/>
              </a:tabLst>
              <a:defRPr/>
            </a:pPr>
            <a:endParaRPr kumimoji="0" lang="en-US" sz="4000" b="0" i="0" u="none" strike="noStrike" kern="1200" cap="none" spc="0" normalizeH="0" baseline="0" noProof="0">
              <a:ln>
                <a:noFill/>
              </a:ln>
              <a:solidFill>
                <a:srgbClr val="00529B"/>
              </a:solidFill>
              <a:effectLst/>
              <a:uLnTx/>
              <a:uFillTx/>
              <a:latin typeface="Arial"/>
              <a:ea typeface="+mn-ea"/>
              <a:cs typeface="Arial"/>
            </a:endParaRPr>
          </a:p>
        </p:txBody>
      </p:sp>
    </p:spTree>
    <p:extLst>
      <p:ext uri="{BB962C8B-B14F-4D97-AF65-F5344CB8AC3E}">
        <p14:creationId xmlns:p14="http://schemas.microsoft.com/office/powerpoint/2010/main" val="311305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1" y="1290918"/>
            <a:ext cx="12192000" cy="48579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numCol="1" rtlCol="0" anchor="t"/>
          <a:lstStyle/>
          <a:p>
            <a:pPr algn="ctr">
              <a:defRPr/>
            </a:pPr>
            <a:r>
              <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rPr>
              <a:t>Questions</a:t>
            </a:r>
            <a:endParaRPr lang="en-US" sz="4000" dirty="0">
              <a:solidFill>
                <a:srgbClr val="00529B"/>
              </a:solidFill>
              <a:latin typeface="Calibri" panose="020F0502020204030204"/>
            </a:endParaRPr>
          </a:p>
          <a:p>
            <a:pPr marL="571500" indent="-571500">
              <a:buFont typeface="Arial" panose="020B0604020202020204" pitchFamily="34" charset="0"/>
              <a:buChar char="•"/>
              <a:defRPr/>
            </a:pPr>
            <a:endParaRPr lang="en-US" sz="4000" dirty="0">
              <a:solidFill>
                <a:srgbClr val="00529B"/>
              </a:solidFill>
              <a:latin typeface="Calibri" panose="020F0502020204030204"/>
            </a:endParaRPr>
          </a:p>
          <a:p>
            <a:pPr marL="571500" indent="-571500" algn="ctr">
              <a:buFont typeface="Arial" panose="020B0604020202020204" pitchFamily="34" charset="0"/>
              <a:buChar char="•"/>
              <a:defRPr/>
            </a:pPr>
            <a:endPar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571500" indent="-571500" algn="ctr">
              <a:buFont typeface="Arial" panose="020B0604020202020204" pitchFamily="34" charset="0"/>
              <a:buChar char="•"/>
              <a:defRPr/>
            </a:pPr>
            <a:endParaRPr kumimoji="0" lang="en-US" sz="40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marL="571500" indent="-571500" algn="ctr">
              <a:buFont typeface="Arial" panose="020B0604020202020204" pitchFamily="34" charset="0"/>
              <a:buChar char="•"/>
              <a:defRPr/>
            </a:pPr>
            <a:endParaRPr lang="en-US" sz="2400" dirty="0">
              <a:solidFill>
                <a:srgbClr val="00529B"/>
              </a:solidFill>
              <a:latin typeface="Calibri" panose="020F0502020204030204"/>
            </a:endParaRPr>
          </a:p>
          <a:p>
            <a:pPr>
              <a:defRPr/>
            </a:pPr>
            <a:endParaRPr kumimoji="0" lang="en-US" sz="2400" b="0" i="0" u="none" strike="noStrike" kern="1200" cap="none" spc="0" normalizeH="0" baseline="0" noProof="0" dirty="0">
              <a:ln>
                <a:noFill/>
              </a:ln>
              <a:solidFill>
                <a:srgbClr val="00529B"/>
              </a:solidFill>
              <a:effectLst/>
              <a:uLnTx/>
              <a:uFillTx/>
              <a:latin typeface="Calibri" panose="020F0502020204030204"/>
              <a:ea typeface="+mn-ea"/>
              <a:cs typeface="+mn-cs"/>
            </a:endParaRPr>
          </a:p>
          <a:p>
            <a:pPr>
              <a:defRPr/>
            </a:pPr>
            <a:endParaRPr lang="en-US" sz="2400" dirty="0">
              <a:solidFill>
                <a:srgbClr val="00529B"/>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529B"/>
              </a:solidFill>
              <a:latin typeface="Calibri" panose="020F0502020204030204"/>
            </a:endParaRPr>
          </a:p>
        </p:txBody>
      </p:sp>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r" defTabSz="914400" rtl="0" eaLnBrk="1" fontAlgn="auto" latinLnBrk="0" hangingPunct="1">
              <a:lnSpc>
                <a:spcPct val="100000"/>
              </a:lnSpc>
              <a:spcBef>
                <a:spcPts val="0"/>
              </a:spcBef>
              <a:spcAft>
                <a:spcPts val="0"/>
              </a:spcAft>
              <a:buClrTx/>
              <a:buSzTx/>
              <a:buFontTx/>
              <a:buNone/>
              <a:tabLst>
                <a:tab pos="1979035" algn="l"/>
              </a:tabLst>
              <a:defRPr/>
            </a:pPr>
            <a:endParaRPr kumimoji="0" lang="en-US" sz="533" b="0" i="0" u="none" strike="noStrike" kern="1200" cap="none" spc="0" normalizeH="0" baseline="30000" noProof="0">
              <a:ln>
                <a:noFill/>
              </a:ln>
              <a:solidFill>
                <a:srgbClr val="00529B"/>
              </a:solidFill>
              <a:effectLst/>
              <a:uLnTx/>
              <a:uFillTx/>
              <a:latin typeface="Arial"/>
              <a:ea typeface="+mn-ea"/>
              <a:cs typeface="Aria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93275" y="5686273"/>
            <a:ext cx="3081011" cy="1015972"/>
          </a:xfrm>
          <a:prstGeom prst="rect">
            <a:avLst/>
          </a:prstGeom>
        </p:spPr>
      </p:pic>
      <p:sp>
        <p:nvSpPr>
          <p:cNvPr id="9" name="Rectangle 8"/>
          <p:cNvSpPr/>
          <p:nvPr/>
        </p:nvSpPr>
        <p:spPr>
          <a:xfrm>
            <a:off x="1820830" y="1429568"/>
            <a:ext cx="8550341" cy="439273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tab pos="1979035" algn="l"/>
              </a:tabLst>
              <a:defRPr/>
            </a:pPr>
            <a:endParaRPr kumimoji="0" lang="en-US" sz="4000" b="0" i="0" u="none" strike="noStrike" kern="1200" cap="none" spc="0" normalizeH="0" baseline="0" noProof="0">
              <a:ln>
                <a:noFill/>
              </a:ln>
              <a:solidFill>
                <a:srgbClr val="00529B"/>
              </a:solidFill>
              <a:effectLst/>
              <a:uLnTx/>
              <a:uFillTx/>
              <a:latin typeface="Arial"/>
              <a:ea typeface="+mn-ea"/>
              <a:cs typeface="Arial"/>
            </a:endParaRPr>
          </a:p>
        </p:txBody>
      </p:sp>
    </p:spTree>
    <p:extLst>
      <p:ext uri="{BB962C8B-B14F-4D97-AF65-F5344CB8AC3E}">
        <p14:creationId xmlns:p14="http://schemas.microsoft.com/office/powerpoint/2010/main" val="1824816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E4D3165A5BB840B2499A65744FABDF" ma:contentTypeVersion="13" ma:contentTypeDescription="Create a new document." ma:contentTypeScope="" ma:versionID="7f8627cf2da6d4abdfd7a4c39af4fd58">
  <xsd:schema xmlns:xsd="http://www.w3.org/2001/XMLSchema" xmlns:xs="http://www.w3.org/2001/XMLSchema" xmlns:p="http://schemas.microsoft.com/office/2006/metadata/properties" xmlns:ns3="7026c271-1313-452e-a57f-90a875a43503" xmlns:ns4="488285d6-3875-4509-b2fb-703f10ffbcf1" targetNamespace="http://schemas.microsoft.com/office/2006/metadata/properties" ma:root="true" ma:fieldsID="671e098b0e68fde34a86993191eaa243" ns3:_="" ns4:_="">
    <xsd:import namespace="7026c271-1313-452e-a57f-90a875a43503"/>
    <xsd:import namespace="488285d6-3875-4509-b2fb-703f10ffbcf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26c271-1313-452e-a57f-90a875a435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285d6-3875-4509-b2fb-703f10ffbcf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2D335A-66B0-465F-93A8-0849327A7E3C}">
  <ds:schemaRefs>
    <ds:schemaRef ds:uri="488285d6-3875-4509-b2fb-703f10ffbcf1"/>
    <ds:schemaRef ds:uri="http://purl.org/dc/terms/"/>
    <ds:schemaRef ds:uri="http://purl.org/dc/elements/1.1/"/>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7026c271-1313-452e-a57f-90a875a4350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7C3FFA5-83EF-4536-9467-56ED3AD2B4C3}">
  <ds:schemaRefs>
    <ds:schemaRef ds:uri="488285d6-3875-4509-b2fb-703f10ffbcf1"/>
    <ds:schemaRef ds:uri="7026c271-1313-452e-a57f-90a875a4350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1A19448-B7BF-4AD8-A82B-CB4D0162A5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TotalTime>
  <Words>1272</Words>
  <Application>Microsoft Office PowerPoint</Application>
  <PresentationFormat>Widescreen</PresentationFormat>
  <Paragraphs>148</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-apple-system</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McKasty, Merissa</dc:creator>
  <cp:lastModifiedBy>Maher, Shawn (smaher)</cp:lastModifiedBy>
  <cp:revision>1</cp:revision>
  <dcterms:created xsi:type="dcterms:W3CDTF">2019-03-28T13:59:09Z</dcterms:created>
  <dcterms:modified xsi:type="dcterms:W3CDTF">2024-05-09T02:19:39Z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0x010100E5E4D3165A5BB840B2499A65744FABDF</vt:lpwstr>
  </property>
</Properties>
</file>