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322" r:id="rId5"/>
    <p:sldId id="326" r:id="rId6"/>
    <p:sldId id="357" r:id="rId7"/>
    <p:sldId id="327" r:id="rId8"/>
    <p:sldId id="339" r:id="rId9"/>
    <p:sldId id="332" r:id="rId10"/>
    <p:sldId id="342" r:id="rId11"/>
    <p:sldId id="333" r:id="rId12"/>
    <p:sldId id="341" r:id="rId13"/>
    <p:sldId id="344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38" r:id="rId23"/>
    <p:sldId id="343" r:id="rId24"/>
    <p:sldId id="346" r:id="rId25"/>
    <p:sldId id="347" r:id="rId26"/>
    <p:sldId id="334" r:id="rId27"/>
    <p:sldId id="34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0" autoAdjust="0"/>
    <p:restoredTop sz="75573" autoAdjust="0"/>
  </p:normalViewPr>
  <p:slideViewPr>
    <p:cSldViewPr snapToGrid="0">
      <p:cViewPr varScale="1">
        <p:scale>
          <a:sx n="47" d="100"/>
          <a:sy n="47" d="100"/>
        </p:scale>
        <p:origin x="823" y="2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DD9E2-113E-4AE1-B456-FE163EC3077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7EF02-CA00-4995-B068-30F9CBBA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7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INTRODUCTION- Background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520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84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805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159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88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940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42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696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630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31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1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672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83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059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733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15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21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rgbClr val="00529B"/>
                </a:solidFill>
              </a:rPr>
              <a:t>/ Succinctly state: What are you trying to do? Why? And what are the expected outcomes?</a:t>
            </a:r>
          </a:p>
          <a:p>
            <a:r>
              <a:rPr lang="en-US" sz="1000" dirty="0">
                <a:solidFill>
                  <a:srgbClr val="00529B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05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rgbClr val="00529B"/>
                </a:solidFill>
              </a:rPr>
              <a:t>/ Succinctly state: What are you trying to do? Why? And what are the expected outcomes?</a:t>
            </a:r>
          </a:p>
          <a:p>
            <a:r>
              <a:rPr lang="en-US" sz="1000" dirty="0">
                <a:solidFill>
                  <a:srgbClr val="00529B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96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042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38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28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3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7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9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7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8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4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8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5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forms.office.com/Pages/DesignPageV2.aspx?subpage=design&amp;token=76a76343428f4ca4949ffc99e68633f8&amp;id=s_BgbwZfCU6XFZiduozH2LYASM6xeEpPlWVkfQdcQcpUNkpCTlhNR1haT0VGS1ROOUdZOFVYUlc5Qi4u&amp;topview=Present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ickr.com/photos/152824664@N07/30212411048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discoverytoday.com/2024/01/04/how-regulators-will-monitor-organizations-ai-use-artificial-intelligence-best-practices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www.pxfuel.com/en/free-photo-jrfb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hyperlink" Target="https://www.csi.cuny.edu/online-resources/office-information-technology-services/aicsi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hyperlink" Target="https://www.csi.cuny.edu/online-resources/office-information-technology-services/aicsi" TargetMode="Externa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hyperlink" Target="https://www.csi.cuny.edu/online-resources/office-information-technology-services/aicsi" TargetMode="Externa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logs.ubc.ca/etec540sept10/2010/12/01/some-thoughts/" TargetMode="External"/><Relationship Id="rId5" Type="http://schemas.openxmlformats.org/officeDocument/2006/relationships/image" Target="../media/image34.jp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logs.ubc.ca/etec540sept10/2010/12/01/some-thoughts/" TargetMode="External"/><Relationship Id="rId5" Type="http://schemas.openxmlformats.org/officeDocument/2006/relationships/image" Target="../media/image34.jpg"/><Relationship Id="rId4" Type="http://schemas.openxmlformats.org/officeDocument/2006/relationships/image" Target="../media/image5.png"/><Relationship Id="rId9" Type="http://schemas.openxmlformats.org/officeDocument/2006/relationships/hyperlink" Target="https://pixabay.com/ko/vectors/%EA%B9%8A%EC%9D%80-%EC%83%9D%EA%B0%81-%EB%A7%88%EC%9D%8C-%EC%A7%88%EB%AC%B8-%EC%8B%AC%EB%AC%B8-129637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iversityinnovation.org/wiki/Organization:Maker_Day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libtech.com/artificial_intelligence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group-team-feedback-confirming-2822423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ickr.com/photos/152824664@N07/30212411048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 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20" y="1823589"/>
            <a:ext cx="8677840" cy="3029763"/>
          </a:xfrm>
          <a:prstGeom prst="rect">
            <a:avLst/>
          </a:prstGeom>
        </p:spPr>
      </p:pic>
      <p:pic>
        <p:nvPicPr>
          <p:cNvPr id="2" name="Picture 1" descr="Background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647" y="1823589"/>
            <a:ext cx="6243746" cy="31591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6667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6667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r>
              <a:rPr kumimoji="0" lang="en-US" sz="6667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CIO Leadership Academy Applied Learning Project</a:t>
            </a:r>
            <a:endParaRPr kumimoji="0" lang="en-US" sz="5867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93" y="2747132"/>
            <a:ext cx="5005860" cy="16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5B4845-4613-4550-AF67-0A25F25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Survey: Understanding AI Usage in Higher Education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A6977B-D5BC-4D18-8AAF-A6053362571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64881" y="2327155"/>
            <a:ext cx="3081011" cy="2464809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372260-AC21-4522-846B-9E3395F8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284" y="1449839"/>
            <a:ext cx="5014277" cy="3978593"/>
          </a:xfr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7600" dirty="0"/>
              <a:t>Familiarity with AI</a:t>
            </a:r>
          </a:p>
          <a:p>
            <a:pPr>
              <a:lnSpc>
                <a:spcPct val="160000"/>
              </a:lnSpc>
            </a:pPr>
            <a:r>
              <a:rPr lang="en-US" sz="7600" dirty="0"/>
              <a:t>Utilization</a:t>
            </a:r>
          </a:p>
          <a:p>
            <a:pPr lvl="1">
              <a:lnSpc>
                <a:spcPct val="160000"/>
              </a:lnSpc>
            </a:pPr>
            <a:r>
              <a:rPr lang="en-US" sz="7200" dirty="0"/>
              <a:t>Administration</a:t>
            </a:r>
          </a:p>
          <a:p>
            <a:pPr lvl="1">
              <a:lnSpc>
                <a:spcPct val="160000"/>
              </a:lnSpc>
            </a:pPr>
            <a:r>
              <a:rPr lang="en-US" sz="7200" dirty="0"/>
              <a:t>Research</a:t>
            </a:r>
          </a:p>
          <a:p>
            <a:pPr lvl="1">
              <a:lnSpc>
                <a:spcPct val="160000"/>
              </a:lnSpc>
            </a:pPr>
            <a:r>
              <a:rPr lang="en-US" sz="7200" dirty="0"/>
              <a:t>Teaching and learning, etc.</a:t>
            </a:r>
          </a:p>
          <a:p>
            <a:pPr>
              <a:lnSpc>
                <a:spcPct val="160000"/>
              </a:lnSpc>
            </a:pPr>
            <a:r>
              <a:rPr lang="en-US" sz="7600" dirty="0"/>
              <a:t>Specific applications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2653230-3EE0-4F75-9848-5746B08E1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8441" y="1449839"/>
            <a:ext cx="5181600" cy="426624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7600" dirty="0"/>
              <a:t>How long using AI</a:t>
            </a:r>
          </a:p>
          <a:p>
            <a:pPr>
              <a:lnSpc>
                <a:spcPct val="160000"/>
              </a:lnSpc>
            </a:pPr>
            <a:r>
              <a:rPr lang="en-US" sz="7600" dirty="0"/>
              <a:t>Benefits and challenges</a:t>
            </a:r>
          </a:p>
          <a:p>
            <a:pPr>
              <a:lnSpc>
                <a:spcPct val="160000"/>
              </a:lnSpc>
            </a:pPr>
            <a:r>
              <a:rPr lang="en-US" sz="7600" dirty="0"/>
              <a:t>Future outlook</a:t>
            </a:r>
          </a:p>
          <a:p>
            <a:pPr>
              <a:lnSpc>
                <a:spcPct val="160000"/>
              </a:lnSpc>
            </a:pPr>
            <a:r>
              <a:rPr lang="en-US" sz="7600" dirty="0"/>
              <a:t>Anecdotal comments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086E9-C5D4-4492-A64D-08220F4BFA3D}"/>
              </a:ext>
            </a:extLst>
          </p:cNvPr>
          <p:cNvSpPr txBox="1"/>
          <p:nvPr/>
        </p:nvSpPr>
        <p:spPr>
          <a:xfrm>
            <a:off x="3756658" y="5107077"/>
            <a:ext cx="3845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7"/>
              </a:rPr>
              <a:t>Let’s see the results – 34 responses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53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5B4845-4613-4550-AF67-0A25F254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91"/>
            <a:ext cx="10515600" cy="12183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Survey: Understanding AI Usage in Higher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76008-4204-4EED-A432-DD5763A1BBA3}"/>
              </a:ext>
            </a:extLst>
          </p:cNvPr>
          <p:cNvSpPr txBox="1"/>
          <p:nvPr/>
        </p:nvSpPr>
        <p:spPr>
          <a:xfrm>
            <a:off x="2958808" y="1224866"/>
            <a:ext cx="627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Administrator 44%; Faculty 53%; Students 2%</a:t>
            </a:r>
          </a:p>
          <a:p>
            <a:pPr algn="ctr"/>
            <a:r>
              <a:rPr lang="en-US" sz="2400" dirty="0"/>
              <a:t>Familiarity with concept of AI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D8D194-FADF-4A2D-A4CE-52D10B2312BB}"/>
              </a:ext>
            </a:extLst>
          </p:cNvPr>
          <p:cNvPicPr/>
          <p:nvPr/>
        </p:nvPicPr>
        <p:blipFill rotWithShape="1">
          <a:blip r:embed="rId5"/>
          <a:srcRect l="4847" t="35953" r="5097" b="12492"/>
          <a:stretch/>
        </p:blipFill>
        <p:spPr>
          <a:xfrm>
            <a:off x="1906860" y="2067816"/>
            <a:ext cx="7964510" cy="37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5B4845-4613-4550-AF67-0A25F254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05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Survey: Understanding AI Usage in Higher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76008-4204-4EED-A432-DD5763A1BBA3}"/>
              </a:ext>
            </a:extLst>
          </p:cNvPr>
          <p:cNvSpPr txBox="1"/>
          <p:nvPr/>
        </p:nvSpPr>
        <p:spPr>
          <a:xfrm>
            <a:off x="2506669" y="1296658"/>
            <a:ext cx="627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Purpose of Using AI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584BC-C7F6-4139-85CB-E21D59028EE5}"/>
              </a:ext>
            </a:extLst>
          </p:cNvPr>
          <p:cNvPicPr/>
          <p:nvPr/>
        </p:nvPicPr>
        <p:blipFill rotWithShape="1">
          <a:blip r:embed="rId5"/>
          <a:srcRect t="27937"/>
          <a:stretch/>
        </p:blipFill>
        <p:spPr>
          <a:xfrm>
            <a:off x="1167299" y="1853316"/>
            <a:ext cx="9203871" cy="39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5B4845-4613-4550-AF67-0A25F254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05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Survey: Understanding AI Usage in Higher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76008-4204-4EED-A432-DD5763A1BBA3}"/>
              </a:ext>
            </a:extLst>
          </p:cNvPr>
          <p:cNvSpPr txBox="1"/>
          <p:nvPr/>
        </p:nvSpPr>
        <p:spPr>
          <a:xfrm>
            <a:off x="2830054" y="1390731"/>
            <a:ext cx="627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Areas where AI is being applied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CA986C-81D7-4FEB-A1C4-FFEF5E0FA46F}"/>
              </a:ext>
            </a:extLst>
          </p:cNvPr>
          <p:cNvPicPr/>
          <p:nvPr/>
        </p:nvPicPr>
        <p:blipFill rotWithShape="1">
          <a:blip r:embed="rId5"/>
          <a:srcRect t="32274" b="-420"/>
          <a:stretch/>
        </p:blipFill>
        <p:spPr>
          <a:xfrm>
            <a:off x="1182029" y="1891233"/>
            <a:ext cx="9077093" cy="37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5B4845-4613-4550-AF67-0A25F254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05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Survey: Understanding AI Usage in Higher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76008-4204-4EED-A432-DD5763A1BBA3}"/>
              </a:ext>
            </a:extLst>
          </p:cNvPr>
          <p:cNvSpPr txBox="1"/>
          <p:nvPr/>
        </p:nvSpPr>
        <p:spPr>
          <a:xfrm>
            <a:off x="624467" y="1480267"/>
            <a:ext cx="537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Benefit Ranking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0430B-EA74-4C2C-98C5-AB65D2D6A6D6}"/>
              </a:ext>
            </a:extLst>
          </p:cNvPr>
          <p:cNvSpPr txBox="1"/>
          <p:nvPr/>
        </p:nvSpPr>
        <p:spPr>
          <a:xfrm>
            <a:off x="624467" y="2141033"/>
            <a:ext cx="58097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Enhancing Teaching and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Improving Administrative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Advancing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Personalized Student Support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E40CA9-9B09-413B-B15C-1ED389B8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05197" y="2177201"/>
            <a:ext cx="4648603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5B4845-4613-4550-AF67-0A25F254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05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Survey: Understanding AI Usage in Higher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76008-4204-4EED-A432-DD5763A1BBA3}"/>
              </a:ext>
            </a:extLst>
          </p:cNvPr>
          <p:cNvSpPr txBox="1"/>
          <p:nvPr/>
        </p:nvSpPr>
        <p:spPr>
          <a:xfrm>
            <a:off x="721110" y="1271239"/>
            <a:ext cx="1028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Comments - Benefits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66930E-E309-4287-B5CD-2347AFDAB688}"/>
              </a:ext>
            </a:extLst>
          </p:cNvPr>
          <p:cNvPicPr/>
          <p:nvPr/>
        </p:nvPicPr>
        <p:blipFill rotWithShape="1">
          <a:blip r:embed="rId5"/>
          <a:srcRect l="14615" t="17595" r="15030"/>
          <a:stretch/>
        </p:blipFill>
        <p:spPr>
          <a:xfrm>
            <a:off x="217714" y="1881648"/>
            <a:ext cx="6093875" cy="3705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AB66D6-84B4-4902-80F4-D2A25A8CE62A}"/>
              </a:ext>
            </a:extLst>
          </p:cNvPr>
          <p:cNvPicPr/>
          <p:nvPr/>
        </p:nvPicPr>
        <p:blipFill rotWithShape="1">
          <a:blip r:embed="rId6"/>
          <a:srcRect l="14603" t="14107" r="14773"/>
          <a:stretch/>
        </p:blipFill>
        <p:spPr>
          <a:xfrm>
            <a:off x="6414098" y="1868253"/>
            <a:ext cx="5560188" cy="38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5B4845-4613-4550-AF67-0A25F254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05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Survey: Understanding AI Usage in Higher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76008-4204-4EED-A432-DD5763A1BBA3}"/>
              </a:ext>
            </a:extLst>
          </p:cNvPr>
          <p:cNvSpPr txBox="1"/>
          <p:nvPr/>
        </p:nvSpPr>
        <p:spPr>
          <a:xfrm>
            <a:off x="721110" y="1271239"/>
            <a:ext cx="1028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More Comments….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138C13-E462-4070-BE18-E8A76131E9E7}"/>
              </a:ext>
            </a:extLst>
          </p:cNvPr>
          <p:cNvPicPr/>
          <p:nvPr/>
        </p:nvPicPr>
        <p:blipFill rotWithShape="1">
          <a:blip r:embed="rId5"/>
          <a:srcRect l="15615" r="11340"/>
          <a:stretch/>
        </p:blipFill>
        <p:spPr>
          <a:xfrm>
            <a:off x="217715" y="1926754"/>
            <a:ext cx="5123719" cy="3247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E6EDCB-8DCE-4D7E-A6B1-C7C13768BCC7}"/>
              </a:ext>
            </a:extLst>
          </p:cNvPr>
          <p:cNvPicPr/>
          <p:nvPr/>
        </p:nvPicPr>
        <p:blipFill rotWithShape="1">
          <a:blip r:embed="rId6"/>
          <a:srcRect r="4038"/>
          <a:stretch/>
        </p:blipFill>
        <p:spPr>
          <a:xfrm>
            <a:off x="5559149" y="1926754"/>
            <a:ext cx="6415136" cy="30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5B4845-4613-4550-AF67-0A25F254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05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Survey: Understanding AI Usage in Higher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76008-4204-4EED-A432-DD5763A1BBA3}"/>
              </a:ext>
            </a:extLst>
          </p:cNvPr>
          <p:cNvSpPr txBox="1"/>
          <p:nvPr/>
        </p:nvSpPr>
        <p:spPr>
          <a:xfrm>
            <a:off x="721110" y="1271239"/>
            <a:ext cx="1028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Areas Benefit from AI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2FC3B2-22C0-4136-8C31-121E282C65EE}"/>
              </a:ext>
            </a:extLst>
          </p:cNvPr>
          <p:cNvPicPr/>
          <p:nvPr/>
        </p:nvPicPr>
        <p:blipFill rotWithShape="1">
          <a:blip r:embed="rId5"/>
          <a:srcRect l="18918" t="27614" r="11111"/>
          <a:stretch/>
        </p:blipFill>
        <p:spPr>
          <a:xfrm>
            <a:off x="334536" y="2095647"/>
            <a:ext cx="5609063" cy="3245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189333-16E7-41AB-9A22-1BE55C3AC79E}"/>
              </a:ext>
            </a:extLst>
          </p:cNvPr>
          <p:cNvPicPr/>
          <p:nvPr/>
        </p:nvPicPr>
        <p:blipFill rotWithShape="1">
          <a:blip r:embed="rId6"/>
          <a:srcRect l="14791" r="2937" b="3309"/>
          <a:stretch/>
        </p:blipFill>
        <p:spPr>
          <a:xfrm>
            <a:off x="6371548" y="2092144"/>
            <a:ext cx="5485916" cy="324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5B4845-4613-4550-AF67-0A25F254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05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Survey: Understanding AI Usage in Higher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76008-4204-4EED-A432-DD5763A1BBA3}"/>
              </a:ext>
            </a:extLst>
          </p:cNvPr>
          <p:cNvSpPr txBox="1"/>
          <p:nvPr/>
        </p:nvSpPr>
        <p:spPr>
          <a:xfrm>
            <a:off x="721110" y="1271239"/>
            <a:ext cx="1028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Additional Insights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F4431B-5E51-4B48-9F95-012168273C08}"/>
              </a:ext>
            </a:extLst>
          </p:cNvPr>
          <p:cNvPicPr/>
          <p:nvPr/>
        </p:nvPicPr>
        <p:blipFill rotWithShape="1">
          <a:blip r:embed="rId5"/>
          <a:srcRect l="15541" t="59006" r="12789" b="3349"/>
          <a:stretch/>
        </p:blipFill>
        <p:spPr>
          <a:xfrm>
            <a:off x="356839" y="1917570"/>
            <a:ext cx="6568068" cy="13263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124BB5-768E-4B7D-962E-B1D47C1B4CEE}"/>
              </a:ext>
            </a:extLst>
          </p:cNvPr>
          <p:cNvPicPr/>
          <p:nvPr/>
        </p:nvPicPr>
        <p:blipFill rotWithShape="1">
          <a:blip r:embed="rId6"/>
          <a:srcRect l="14791" r="7911" b="7904"/>
          <a:stretch/>
        </p:blipFill>
        <p:spPr>
          <a:xfrm>
            <a:off x="3820088" y="2874317"/>
            <a:ext cx="5687122" cy="10159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05C856-31B4-414B-841C-CC952EBB2FD5}"/>
              </a:ext>
            </a:extLst>
          </p:cNvPr>
          <p:cNvPicPr/>
          <p:nvPr/>
        </p:nvPicPr>
        <p:blipFill rotWithShape="1">
          <a:blip r:embed="rId7"/>
          <a:srcRect l="16600" r="5343"/>
          <a:stretch/>
        </p:blipFill>
        <p:spPr>
          <a:xfrm>
            <a:off x="5519855" y="3713553"/>
            <a:ext cx="6037062" cy="19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7AC84B-DEF8-4B25-BBBB-BF88ECC10D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93"/>
          <a:stretch/>
        </p:blipFill>
        <p:spPr>
          <a:xfrm>
            <a:off x="866917" y="29870"/>
            <a:ext cx="7330028" cy="68281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DD8730-9440-456F-9CBC-A391FA51D99E}"/>
              </a:ext>
            </a:extLst>
          </p:cNvPr>
          <p:cNvSpPr/>
          <p:nvPr/>
        </p:nvSpPr>
        <p:spPr>
          <a:xfrm rot="16200000">
            <a:off x="9548141" y="1115933"/>
            <a:ext cx="1292662" cy="3591313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n-US" sz="3600" b="1" dirty="0"/>
              <a:t>Website: </a:t>
            </a:r>
            <a:br>
              <a:rPr lang="en-US" sz="3600" b="1" dirty="0"/>
            </a:br>
            <a:r>
              <a:rPr lang="en-US" sz="3600" b="1" dirty="0"/>
              <a:t>First Iteration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64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35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290918"/>
            <a:ext cx="12192001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BB6A0D-1CF8-4BCE-920C-49CAC119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6" y="649406"/>
            <a:ext cx="8832908" cy="6754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A8FC4A-3E86-4E8F-B795-84C5D6F048EA}"/>
              </a:ext>
            </a:extLst>
          </p:cNvPr>
          <p:cNvSpPr txBox="1"/>
          <p:nvPr/>
        </p:nvSpPr>
        <p:spPr>
          <a:xfrm>
            <a:off x="656492" y="1580645"/>
            <a:ext cx="1041009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A Resource for AI @ CSI</a:t>
            </a:r>
          </a:p>
          <a:p>
            <a:pPr lvl="0" algn="ctr"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Patricia Kahn</a:t>
            </a:r>
          </a:p>
          <a:p>
            <a:pPr lvl="0" algn="ctr"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College of Staten Island</a:t>
            </a:r>
          </a:p>
          <a:p>
            <a:endParaRPr lang="en-US" sz="4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6691A7-EF08-41FC-A8B5-74089106C9A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395718" y="3772372"/>
            <a:ext cx="33337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EC673B-9A65-4301-8CC9-3FF769B61DEA}"/>
              </a:ext>
            </a:extLst>
          </p:cNvPr>
          <p:cNvSpPr/>
          <p:nvPr/>
        </p:nvSpPr>
        <p:spPr>
          <a:xfrm rot="16200000">
            <a:off x="9857103" y="1723219"/>
            <a:ext cx="1292662" cy="3081011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n-US" sz="3600" b="1" dirty="0">
                <a:hlinkClick r:id="rId5"/>
              </a:rPr>
              <a:t>Website Improvements</a:t>
            </a:r>
            <a:endParaRPr lang="en-US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FB62CF-C397-419B-9A75-76E46F8847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25" r="5695" b="-190"/>
          <a:stretch/>
        </p:blipFill>
        <p:spPr>
          <a:xfrm>
            <a:off x="395075" y="390289"/>
            <a:ext cx="8419795" cy="61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EC673B-9A65-4301-8CC9-3FF769B61DEA}"/>
              </a:ext>
            </a:extLst>
          </p:cNvPr>
          <p:cNvSpPr/>
          <p:nvPr/>
        </p:nvSpPr>
        <p:spPr>
          <a:xfrm rot="16200000">
            <a:off x="1236054" y="2900208"/>
            <a:ext cx="1169551" cy="2854210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n-US" sz="3200" b="1" dirty="0">
                <a:hlinkClick r:id="rId5"/>
              </a:rPr>
              <a:t>Website Improvements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C124D5-3835-443A-9D74-A0CC871BA2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26" t="10007" r="2940"/>
          <a:stretch/>
        </p:blipFill>
        <p:spPr>
          <a:xfrm>
            <a:off x="246301" y="393869"/>
            <a:ext cx="9086127" cy="2897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0D10B-FD34-47A5-9FCB-BF587CBB9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2851" y="2696901"/>
            <a:ext cx="7413613" cy="28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EC673B-9A65-4301-8CC9-3FF769B61DEA}"/>
              </a:ext>
            </a:extLst>
          </p:cNvPr>
          <p:cNvSpPr/>
          <p:nvPr/>
        </p:nvSpPr>
        <p:spPr>
          <a:xfrm rot="15065051">
            <a:off x="864732" y="2825071"/>
            <a:ext cx="1169551" cy="2703140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n-US" sz="3200" b="1" dirty="0">
                <a:hlinkClick r:id="rId5"/>
              </a:rPr>
              <a:t>Website Improvements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87E1D-C478-43CF-8644-B17A8E51F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1"/>
            <a:ext cx="8681016" cy="3256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27166-7F1F-463C-AB2E-BB977A9E0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5679" y="1764124"/>
            <a:ext cx="8758385" cy="386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290918"/>
            <a:ext cx="12192001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Thoughts and Reflections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2CEA39-45BB-4060-A8FB-E1654FCEE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70431" y="2163794"/>
            <a:ext cx="3787769" cy="30596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0CDE63-0D33-4BDB-8BC1-45FCDC33EA6E}"/>
              </a:ext>
            </a:extLst>
          </p:cNvPr>
          <p:cNvSpPr txBox="1"/>
          <p:nvPr/>
        </p:nvSpPr>
        <p:spPr>
          <a:xfrm>
            <a:off x="-2690035" y="8148918"/>
            <a:ext cx="7200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blogs.ubc.ca/etec540sept10/2010/12/01/some-thought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7B31BBC-8D55-48DD-BA4F-71F3ED328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603" y="2016213"/>
            <a:ext cx="4644878" cy="3320291"/>
          </a:xfrm>
        </p:spPr>
        <p:txBody>
          <a:bodyPr>
            <a:normAutofit fontScale="92500"/>
          </a:bodyPr>
          <a:lstStyle/>
          <a:p>
            <a:r>
              <a:rPr lang="en-US" dirty="0"/>
              <a:t>Interest is there – but cautious</a:t>
            </a:r>
          </a:p>
          <a:p>
            <a:r>
              <a:rPr lang="en-US" dirty="0"/>
              <a:t>Important to have faculty feedback and buy in</a:t>
            </a:r>
          </a:p>
          <a:p>
            <a:r>
              <a:rPr lang="en-US" dirty="0"/>
              <a:t>Future is scary</a:t>
            </a:r>
          </a:p>
          <a:p>
            <a:r>
              <a:rPr lang="en-US" dirty="0"/>
              <a:t>Community involvement</a:t>
            </a:r>
          </a:p>
          <a:p>
            <a:r>
              <a:rPr lang="en-US" dirty="0"/>
              <a:t>Everchanging</a:t>
            </a:r>
          </a:p>
          <a:p>
            <a:r>
              <a:rPr lang="en-US" dirty="0"/>
              <a:t>Town Halls;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290918"/>
            <a:ext cx="12192001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 to Share?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2CEA39-45BB-4060-A8FB-E1654FCEE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50079" y="3109352"/>
            <a:ext cx="2767401" cy="22353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0CDE63-0D33-4BDB-8BC1-45FCDC33EA6E}"/>
              </a:ext>
            </a:extLst>
          </p:cNvPr>
          <p:cNvSpPr txBox="1"/>
          <p:nvPr/>
        </p:nvSpPr>
        <p:spPr>
          <a:xfrm>
            <a:off x="-2690035" y="8148918"/>
            <a:ext cx="7200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blogs.ubc.ca/etec540sept10/2010/12/01/some-thought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7B31BBC-8D55-48DD-BA4F-71F3ED328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602" y="2016213"/>
            <a:ext cx="5680879" cy="3806088"/>
          </a:xfrm>
        </p:spPr>
        <p:txBody>
          <a:bodyPr>
            <a:normAutofit/>
          </a:bodyPr>
          <a:lstStyle/>
          <a:p>
            <a:r>
              <a:rPr lang="en-US" dirty="0"/>
              <a:t>What is the AI culture at your College?</a:t>
            </a:r>
          </a:p>
          <a:p>
            <a:r>
              <a:rPr lang="en-US" dirty="0"/>
              <a:t>Would an AI Resource be helpful?</a:t>
            </a:r>
          </a:p>
          <a:p>
            <a:r>
              <a:rPr lang="en-US" dirty="0"/>
              <a:t>What do you feel the future landscape looks like?</a:t>
            </a:r>
          </a:p>
          <a:p>
            <a:r>
              <a:rPr lang="en-US" dirty="0"/>
              <a:t>Is there anything CSI should consider as we build out our AI Resource?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AC86A0-DE82-47D5-B50B-1B6F4AEB9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36519" y="2323505"/>
            <a:ext cx="3423197" cy="26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5956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290918"/>
            <a:ext cx="12192001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1AD5927-725A-4E2E-B68F-366707965590}"/>
              </a:ext>
            </a:extLst>
          </p:cNvPr>
          <p:cNvSpPr txBox="1">
            <a:spLocks/>
          </p:cNvSpPr>
          <p:nvPr/>
        </p:nvSpPr>
        <p:spPr>
          <a:xfrm>
            <a:off x="249155" y="1387503"/>
            <a:ext cx="11734615" cy="476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Times New Roman" panose="02020603050405020304" pitchFamily="18" charset="0"/>
              </a:rPr>
              <a:t>Four year senior college – Call us CSI</a:t>
            </a:r>
          </a:p>
          <a:p>
            <a:r>
              <a:rPr lang="en-US" dirty="0">
                <a:cs typeface="Times New Roman" panose="02020603050405020304" pitchFamily="18" charset="0"/>
              </a:rPr>
              <a:t>City University of New York (CUNY)</a:t>
            </a:r>
          </a:p>
          <a:p>
            <a:r>
              <a:rPr lang="en-US" dirty="0">
                <a:cs typeface="Times New Roman" panose="02020603050405020304" pitchFamily="18" charset="0"/>
              </a:rPr>
              <a:t>204 acres</a:t>
            </a:r>
          </a:p>
          <a:p>
            <a:r>
              <a:rPr lang="en-US" dirty="0">
                <a:cs typeface="Times New Roman" panose="02020603050405020304" pitchFamily="18" charset="0"/>
              </a:rPr>
              <a:t>Approximately 11,000 students;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2000 faculty &amp; staff</a:t>
            </a:r>
          </a:p>
          <a:p>
            <a:r>
              <a:rPr lang="en-US" dirty="0">
                <a:cs typeface="Times New Roman" panose="02020603050405020304" pitchFamily="18" charset="0"/>
              </a:rPr>
              <a:t>Nationally ranked, offering two and four year degrees, graduate level, doctorate, and continuing education</a:t>
            </a:r>
          </a:p>
          <a:p>
            <a:r>
              <a:rPr lang="en-US" dirty="0">
                <a:cs typeface="Times New Roman" panose="02020603050405020304" pitchFamily="18" charset="0"/>
              </a:rPr>
              <a:t>Rural setting close to Manhattan; mostly commuter campus</a:t>
            </a:r>
          </a:p>
          <a:p>
            <a:r>
              <a:rPr lang="en-US" dirty="0">
                <a:cs typeface="Times New Roman" panose="02020603050405020304" pitchFamily="18" charset="0"/>
              </a:rPr>
              <a:t>Majority of classes face-to-face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974DC0-B854-492E-80D8-57526626F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07" y="1571329"/>
            <a:ext cx="4242482" cy="20646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A887EA-6C55-410D-A645-F949AF5F3913}"/>
              </a:ext>
            </a:extLst>
          </p:cNvPr>
          <p:cNvSpPr txBox="1"/>
          <p:nvPr/>
        </p:nvSpPr>
        <p:spPr>
          <a:xfrm>
            <a:off x="1820830" y="437546"/>
            <a:ext cx="838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Who is the College of Staten Island (CSI)?</a:t>
            </a:r>
          </a:p>
        </p:txBody>
      </p:sp>
    </p:spTree>
    <p:extLst>
      <p:ext uri="{BB962C8B-B14F-4D97-AF65-F5344CB8AC3E}">
        <p14:creationId xmlns:p14="http://schemas.microsoft.com/office/powerpoint/2010/main" val="64015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1290919"/>
            <a:ext cx="3499335" cy="45313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is being used across the College in a variety of ways by all constituents: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faculty, staff, and students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1FBA6-50CA-4B00-80A1-926865969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92382" y="1655224"/>
            <a:ext cx="4513387" cy="28608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145B0B-4C34-4AA0-A055-3B2D8B92570B}"/>
              </a:ext>
            </a:extLst>
          </p:cNvPr>
          <p:cNvSpPr/>
          <p:nvPr/>
        </p:nvSpPr>
        <p:spPr>
          <a:xfrm>
            <a:off x="8598815" y="1555169"/>
            <a:ext cx="32984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00529B"/>
                </a:solidFill>
                <a:latin typeface="Calibri" panose="020F0502020204030204"/>
              </a:rPr>
              <a:t>Create a website to be used as a resource for best practices, challenges and opportunities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00FC1F-9367-4140-A6DC-C130D3CDCCF5}"/>
              </a:ext>
            </a:extLst>
          </p:cNvPr>
          <p:cNvSpPr txBox="1"/>
          <p:nvPr/>
        </p:nvSpPr>
        <p:spPr>
          <a:xfrm>
            <a:off x="4299407" y="4867980"/>
            <a:ext cx="349933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AI @ CSI</a:t>
            </a:r>
          </a:p>
        </p:txBody>
      </p:sp>
    </p:spTree>
    <p:extLst>
      <p:ext uri="{BB962C8B-B14F-4D97-AF65-F5344CB8AC3E}">
        <p14:creationId xmlns:p14="http://schemas.microsoft.com/office/powerpoint/2010/main" val="6739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290918"/>
            <a:ext cx="12192001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5F4839-7BE2-431A-818F-39072B59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45" y="1230875"/>
            <a:ext cx="10515600" cy="858019"/>
          </a:xfrm>
        </p:spPr>
        <p:txBody>
          <a:bodyPr/>
          <a:lstStyle/>
          <a:p>
            <a:r>
              <a:rPr lang="en-US" sz="4000" b="1" i="1" dirty="0">
                <a:solidFill>
                  <a:srgbClr val="00529B"/>
                </a:solidFill>
                <a:latin typeface="Calibri" panose="020F0502020204030204"/>
                <a:ea typeface="+mn-ea"/>
                <a:cs typeface="+mn-cs"/>
              </a:rPr>
              <a:t>Why the Project?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90EC8-51C3-4778-8162-9C364A837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147" y="2088894"/>
            <a:ext cx="6458683" cy="3097927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General negative feelings about AI</a:t>
            </a:r>
          </a:p>
          <a:p>
            <a:r>
              <a:rPr lang="en-US" sz="3600" dirty="0"/>
              <a:t>Community already using – chatter</a:t>
            </a:r>
          </a:p>
          <a:p>
            <a:r>
              <a:rPr lang="en-US" sz="3600" dirty="0"/>
              <a:t>Interest in topic – CUNY IT Conference</a:t>
            </a:r>
          </a:p>
          <a:p>
            <a:r>
              <a:rPr lang="en-US" sz="3600" dirty="0"/>
              <a:t>Provide a central resource; teaching and learning; administration</a:t>
            </a:r>
          </a:p>
          <a:p>
            <a:r>
              <a:rPr lang="en-US" sz="3600" dirty="0"/>
              <a:t>Use AI appropriately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9AD15F-ADAA-40E0-AB52-7E2DEBB80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67929" y="1759034"/>
            <a:ext cx="46958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56"/>
            <a:ext cx="12192000" cy="70137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572049"/>
            <a:ext cx="12192001" cy="45768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Force</a:t>
            </a:r>
            <a:r>
              <a:rPr lang="en-US" sz="3600" dirty="0">
                <a:solidFill>
                  <a:srgbClr val="00529B"/>
                </a:solidFill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involved in AI: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Faculty, IT staff, Librarians,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Instructional Designers; Accessibility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00529B"/>
                </a:solidFill>
                <a:latin typeface="Calibri" panose="020F0502020204030204"/>
              </a:rPr>
              <a:t>Teams site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00529B"/>
                </a:solidFill>
                <a:latin typeface="Calibri" panose="020F0502020204030204"/>
              </a:rPr>
              <a:t>Frequent meetings for feedback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00529B"/>
                </a:solidFill>
                <a:latin typeface="Calibri" panose="020F0502020204030204"/>
              </a:rPr>
              <a:t>Website template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00529B"/>
                </a:solidFill>
                <a:latin typeface="Calibri" panose="020F0502020204030204"/>
              </a:rPr>
              <a:t>Survey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01F71B-CCD5-4610-81C6-CF9A6257AF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470" r="7868"/>
          <a:stretch/>
        </p:blipFill>
        <p:spPr>
          <a:xfrm>
            <a:off x="6822231" y="3225415"/>
            <a:ext cx="5018076" cy="22792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DA413B-2623-44AE-804E-6F27506AC137}"/>
              </a:ext>
            </a:extLst>
          </p:cNvPr>
          <p:cNvSpPr/>
          <p:nvPr/>
        </p:nvSpPr>
        <p:spPr>
          <a:xfrm>
            <a:off x="3188410" y="338815"/>
            <a:ext cx="4465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i="1" dirty="0">
                <a:solidFill>
                  <a:schemeClr val="bg1"/>
                </a:solidFill>
              </a:rPr>
              <a:t>High Performing Team</a:t>
            </a:r>
          </a:p>
        </p:txBody>
      </p:sp>
    </p:spTree>
    <p:extLst>
      <p:ext uri="{BB962C8B-B14F-4D97-AF65-F5344CB8AC3E}">
        <p14:creationId xmlns:p14="http://schemas.microsoft.com/office/powerpoint/2010/main" val="286312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55755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468924"/>
            <a:ext cx="12192001" cy="56799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96649-DE2B-4242-9150-A3DA8E2C43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573"/>
          <a:stretch/>
        </p:blipFill>
        <p:spPr>
          <a:xfrm>
            <a:off x="507844" y="1292660"/>
            <a:ext cx="2950464" cy="4029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E9C859-2B49-4F4E-9115-FD886F84FD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1" r="3027"/>
          <a:stretch/>
        </p:blipFill>
        <p:spPr>
          <a:xfrm>
            <a:off x="2813652" y="2410822"/>
            <a:ext cx="7666779" cy="25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5B4845-4613-4550-AF67-0A25F254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369"/>
            <a:ext cx="10515600" cy="74507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Challenges/Obstacles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C3A958-ED3F-4B8B-AC0C-6CD1969B7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5" y="1337303"/>
            <a:ext cx="10792232" cy="448499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529B"/>
                </a:solidFill>
                <a:latin typeface="Calibri" panose="020F0502020204030204"/>
              </a:rPr>
              <a:t>Communication about website</a:t>
            </a:r>
          </a:p>
          <a:p>
            <a:pPr lvl="1"/>
            <a:r>
              <a:rPr lang="en-US" sz="2800" dirty="0">
                <a:solidFill>
                  <a:srgbClr val="00529B"/>
                </a:solidFill>
                <a:latin typeface="Calibri" panose="020F0502020204030204"/>
              </a:rPr>
              <a:t>Stopped using Email – converted to Teams</a:t>
            </a:r>
          </a:p>
          <a:p>
            <a:pPr lvl="1"/>
            <a:r>
              <a:rPr lang="en-US" sz="2800" dirty="0">
                <a:solidFill>
                  <a:srgbClr val="00529B"/>
                </a:solidFill>
                <a:latin typeface="Calibri" panose="020F0502020204030204"/>
              </a:rPr>
              <a:t>Created folders for committee to upload their content – more organized</a:t>
            </a:r>
          </a:p>
          <a:p>
            <a:r>
              <a:rPr lang="en-US" dirty="0">
                <a:solidFill>
                  <a:srgbClr val="00529B"/>
                </a:solidFill>
                <a:latin typeface="Calibri" panose="020F0502020204030204"/>
              </a:rPr>
              <a:t>Explore who is already using AI at the College</a:t>
            </a:r>
          </a:p>
          <a:p>
            <a:pPr lvl="1"/>
            <a:r>
              <a:rPr lang="en-US" sz="2800" dirty="0">
                <a:solidFill>
                  <a:srgbClr val="00529B"/>
                </a:solidFill>
                <a:latin typeface="Calibri" panose="020F0502020204030204"/>
              </a:rPr>
              <a:t>Survey</a:t>
            </a:r>
          </a:p>
          <a:p>
            <a:pPr lvl="2"/>
            <a:r>
              <a:rPr lang="en-US" sz="2400" dirty="0">
                <a:solidFill>
                  <a:srgbClr val="00529B"/>
                </a:solidFill>
                <a:latin typeface="Calibri" panose="020F0502020204030204"/>
              </a:rPr>
              <a:t>Created using </a:t>
            </a:r>
            <a:r>
              <a:rPr lang="en-US" sz="2400" dirty="0" err="1">
                <a:solidFill>
                  <a:srgbClr val="00529B"/>
                </a:solidFill>
                <a:latin typeface="Calibri" panose="020F0502020204030204"/>
              </a:rPr>
              <a:t>ChatGPT</a:t>
            </a:r>
            <a:endParaRPr lang="en-US" sz="2400" dirty="0">
              <a:solidFill>
                <a:srgbClr val="00529B"/>
              </a:solidFill>
              <a:latin typeface="Calibri" panose="020F0502020204030204"/>
            </a:endParaRPr>
          </a:p>
          <a:p>
            <a:pPr lvl="2"/>
            <a:r>
              <a:rPr lang="en-US" sz="2400" dirty="0">
                <a:solidFill>
                  <a:srgbClr val="00529B"/>
                </a:solidFill>
                <a:latin typeface="Calibri" panose="020F0502020204030204"/>
              </a:rPr>
              <a:t>Shared with committee for feedback</a:t>
            </a:r>
          </a:p>
          <a:p>
            <a:r>
              <a:rPr lang="en-US" dirty="0">
                <a:solidFill>
                  <a:srgbClr val="00529B"/>
                </a:solidFill>
                <a:latin typeface="Calibri" panose="020F0502020204030204"/>
              </a:rPr>
              <a:t>Too much content</a:t>
            </a:r>
          </a:p>
          <a:p>
            <a:pPr lvl="1"/>
            <a:r>
              <a:rPr lang="en-US" sz="2800" dirty="0">
                <a:solidFill>
                  <a:srgbClr val="00529B"/>
                </a:solidFill>
                <a:latin typeface="Calibri" panose="020F0502020204030204"/>
              </a:rPr>
              <a:t>Consolidated – Teams site</a:t>
            </a:r>
          </a:p>
          <a:p>
            <a:endParaRPr lang="en-US" dirty="0">
              <a:solidFill>
                <a:srgbClr val="00529B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1B440-DB09-4450-B70F-341C65028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11124" y="2759989"/>
            <a:ext cx="3463161" cy="27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81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5B4845-4613-4550-AF67-0A25F254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83" y="270946"/>
            <a:ext cx="10515600" cy="74507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Communication Plan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010A220-9B6A-407B-8F19-F67711B28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456358"/>
              </p:ext>
            </p:extLst>
          </p:nvPr>
        </p:nvGraphicFramePr>
        <p:xfrm>
          <a:off x="35170" y="1202774"/>
          <a:ext cx="1208649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892">
                  <a:extLst>
                    <a:ext uri="{9D8B030D-6E8A-4147-A177-3AD203B41FA5}">
                      <a16:colId xmlns:a16="http://schemas.microsoft.com/office/drawing/2014/main" val="128629402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9957783"/>
                    </a:ext>
                  </a:extLst>
                </a:gridCol>
                <a:gridCol w="2989386">
                  <a:extLst>
                    <a:ext uri="{9D8B030D-6E8A-4147-A177-3AD203B41FA5}">
                      <a16:colId xmlns:a16="http://schemas.microsoft.com/office/drawing/2014/main" val="3675126973"/>
                    </a:ext>
                  </a:extLst>
                </a:gridCol>
                <a:gridCol w="1887414">
                  <a:extLst>
                    <a:ext uri="{9D8B030D-6E8A-4147-A177-3AD203B41FA5}">
                      <a16:colId xmlns:a16="http://schemas.microsoft.com/office/drawing/2014/main" val="346072022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180332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Due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Responsible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Audience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5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February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Patty Kahn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Kick off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Task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197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March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Patty Kahn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Create Teams site; resource folder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Task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5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April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Patty Kahn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Create website shell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IT/Task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197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April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Task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Upload content into Teams; Finalize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122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Task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01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June-August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Task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Finish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39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September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Task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Create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08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September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Task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Launch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192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80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4D3165A5BB840B2499A65744FABDF" ma:contentTypeVersion="13" ma:contentTypeDescription="Create a new document." ma:contentTypeScope="" ma:versionID="7f8627cf2da6d4abdfd7a4c39af4fd58">
  <xsd:schema xmlns:xsd="http://www.w3.org/2001/XMLSchema" xmlns:xs="http://www.w3.org/2001/XMLSchema" xmlns:p="http://schemas.microsoft.com/office/2006/metadata/properties" xmlns:ns3="7026c271-1313-452e-a57f-90a875a43503" xmlns:ns4="488285d6-3875-4509-b2fb-703f10ffbcf1" targetNamespace="http://schemas.microsoft.com/office/2006/metadata/properties" ma:root="true" ma:fieldsID="671e098b0e68fde34a86993191eaa243" ns3:_="" ns4:_="">
    <xsd:import namespace="7026c271-1313-452e-a57f-90a875a43503"/>
    <xsd:import namespace="488285d6-3875-4509-b2fb-703f10ffbc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6c271-1313-452e-a57f-90a875a435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285d6-3875-4509-b2fb-703f10ff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C3FFA5-83EF-4536-9467-56ED3AD2B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26c271-1313-452e-a57f-90a875a43503"/>
    <ds:schemaRef ds:uri="488285d6-3875-4509-b2fb-703f10ff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2D335A-66B0-465F-93A8-0849327A7E3C}">
  <ds:schemaRefs>
    <ds:schemaRef ds:uri="http://schemas.microsoft.com/office/2006/metadata/properties"/>
    <ds:schemaRef ds:uri="488285d6-3875-4509-b2fb-703f10ffbcf1"/>
    <ds:schemaRef ds:uri="http://schemas.microsoft.com/office/infopath/2007/PartnerControls"/>
    <ds:schemaRef ds:uri="http://schemas.microsoft.com/office/2006/documentManagement/types"/>
    <ds:schemaRef ds:uri="7026c271-1313-452e-a57f-90a875a43503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A19448-B7BF-4AD8-A82B-CB4D0162A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653</Words>
  <Application>Microsoft Office PowerPoint</Application>
  <PresentationFormat>Widescreen</PresentationFormat>
  <Paragraphs>169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Why the Project?</vt:lpstr>
      <vt:lpstr>PowerPoint Presentation</vt:lpstr>
      <vt:lpstr>PowerPoint Presentation</vt:lpstr>
      <vt:lpstr>Challenges/Obstacles</vt:lpstr>
      <vt:lpstr>Communication Plan</vt:lpstr>
      <vt:lpstr>Survey: Understanding AI Usage in Higher Education</vt:lpstr>
      <vt:lpstr>Survey: Understanding AI Usage in Higher Education</vt:lpstr>
      <vt:lpstr>Survey: Understanding AI Usage in Higher Education</vt:lpstr>
      <vt:lpstr>Survey: Understanding AI Usage in Higher Education</vt:lpstr>
      <vt:lpstr>Survey: Understanding AI Usage in Higher Education</vt:lpstr>
      <vt:lpstr>Survey: Understanding AI Usage in Higher Education</vt:lpstr>
      <vt:lpstr>Survey: Understanding AI Usage in Higher Education</vt:lpstr>
      <vt:lpstr>Survey: Understanding AI Usage in Higher Education</vt:lpstr>
      <vt:lpstr>Survey: Understanding AI Usage in Higher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McKasty, Merissa</dc:creator>
  <cp:lastModifiedBy>Patricia Kahn</cp:lastModifiedBy>
  <cp:revision>196</cp:revision>
  <dcterms:created xsi:type="dcterms:W3CDTF">2019-03-28T13:59:09Z</dcterms:created>
  <dcterms:modified xsi:type="dcterms:W3CDTF">2024-05-06T12:20:29Z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0x010100E5E4D3165A5BB840B2499A65744FABDF</vt:lpwstr>
  </property>
</Properties>
</file>