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4UQWsq/mXkD4kNyG2oIXIMN7P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INTRODUCTION- Background </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d0d0f8a34e_0_19: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d0d0f8a34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starting small gives the opportunity to actually “show off” that there is a need, if there isn’t one, or there is not enough potential buy-in then doing anything more could be considered “wasteful”. As stated earlier, prior attempts at </a:t>
            </a:r>
            <a:r>
              <a:rPr lang="en-US"/>
              <a:t>bringing</a:t>
            </a:r>
            <a:r>
              <a:rPr lang="en-US"/>
              <a:t> forward the idea of a center for computing were not considered</a:t>
            </a:r>
            <a:endParaRPr/>
          </a:p>
        </p:txBody>
      </p:sp>
      <p:sp>
        <p:nvSpPr>
          <p:cNvPr id="161" name="Google Shape;161;g2d0d0f8a34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0d0f8a34e_0_26: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d0d0f8a34e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If the need is there, then the plan for </a:t>
            </a:r>
            <a:r>
              <a:rPr lang="en-US"/>
              <a:t>something</a:t>
            </a:r>
            <a:r>
              <a:rPr lang="en-US"/>
              <a:t> bigger would be more readily accepted and be harder to brush off. Starting small should generate the “buzz”, if research groups start </a:t>
            </a:r>
            <a:r>
              <a:rPr lang="en-US"/>
              <a:t>collaborating</a:t>
            </a:r>
            <a:r>
              <a:rPr lang="en-US"/>
              <a:t> and sharing resources that will be harder to ignore.</a:t>
            </a:r>
            <a:endParaRPr/>
          </a:p>
        </p:txBody>
      </p:sp>
      <p:sp>
        <p:nvSpPr>
          <p:cNvPr id="169" name="Google Shape;169;g2d0d0f8a34e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d0d0f8a34e_0_34: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d0d0f8a34e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Some islands of success, duplication of efforts throughout campus though</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Technically not wrong, but is staying the course pursuing anything? How do you differentiate </a:t>
            </a:r>
            <a:r>
              <a:rPr lang="en-US"/>
              <a:t>yourself when you don’t look at potential good change, emphasis on the good, changing for the sake of change may be not the best reason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Binghamton has a history of implementing sensible plans on the path to premier, it has worked in the areas that have received focus and funding.</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77" name="Google Shape;177;g2d0d0f8a34e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d1865a56a4_0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d1865a56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6" name="Google Shape;186;g2d1865a56a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Or Center. The </a:t>
            </a:r>
            <a:r>
              <a:rPr lang="en-US"/>
              <a:t>nomenclature</a:t>
            </a:r>
            <a:r>
              <a:rPr lang="en-US"/>
              <a:t> will probably be adjusted depending on feedback from upper management. This group is actually the first to see this presentation.</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0f9d45af5_0_0: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d0f9d45af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latin typeface="Arial"/>
                <a:ea typeface="Arial"/>
                <a:cs typeface="Arial"/>
                <a:sym typeface="Arial"/>
              </a:rPr>
              <a:t>leveraging existing infrastructure and coordinating with campus experts to expand the available resources, the aim is to address funding challenges, streamline support services, and provide a tailored assistance to meet the diverse computing needs of the Research Community</a:t>
            </a:r>
            <a:endParaRPr>
              <a:solidFill>
                <a:srgbClr val="00529B"/>
              </a:solidFill>
            </a:endParaRPr>
          </a:p>
        </p:txBody>
      </p:sp>
      <p:sp>
        <p:nvSpPr>
          <p:cNvPr id="104" name="Google Shape;104;g2d0f9d45af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Harpur faculty reaching out to Watson staff for help, sometimes able to help, other times have to direct them to ITS</a:t>
            </a:r>
            <a:endParaRPr/>
          </a:p>
          <a:p>
            <a:pPr indent="0" lvl="0" marL="0" marR="0" rtl="0" algn="l">
              <a:lnSpc>
                <a:spcPct val="100000"/>
              </a:lnSpc>
              <a:spcBef>
                <a:spcPts val="0"/>
              </a:spcBef>
              <a:spcAft>
                <a:spcPts val="0"/>
              </a:spcAft>
              <a:buClr>
                <a:schemeClr val="dk1"/>
              </a:buClr>
              <a:buSzPts val="1200"/>
              <a:buFont typeface="Calibri"/>
              <a:buNone/>
            </a:pPr>
            <a:r>
              <a:rPr lang="en-US"/>
              <a:t>The colleges and schools across campus have varying degrees of tech support that are not directly a part of ITS.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Assisted the Math department after their primary tech support person retired, some faculty are involved in research, were unaware of available </a:t>
            </a:r>
            <a:r>
              <a:rPr lang="en-US"/>
              <a:t>shared</a:t>
            </a:r>
            <a:r>
              <a:rPr lang="en-US"/>
              <a:t> resources on campus, especially HPC. Parallel with the people challenge is </a:t>
            </a:r>
            <a:r>
              <a:rPr lang="en-US"/>
              <a:t>communication</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Try to get as many interested people into one room as possible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Identify who has strengths and weaknesses in various departments across campus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Individually who self-</a:t>
            </a:r>
            <a:r>
              <a:rPr lang="en-US"/>
              <a:t>identifies as software or hardware, overlap to be expected. Two primary groups identified, my experience has been some researchers know exactly what hardware they need/want, but are not sure the exact software, also vice-versa. Fair bit of this could be done via shared google docs versus HAVING to meet in person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Library offers data services, subscriptions and access to publishing companies. They’re frequently forgotten as a resource </a:t>
            </a:r>
            <a:endParaRPr/>
          </a:p>
        </p:txBody>
      </p:sp>
      <p:sp>
        <p:nvSpPr>
          <p:cNvPr id="120" name="Google Shape;12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location to </a:t>
            </a:r>
            <a:r>
              <a:rPr lang="en-US"/>
              <a:t>equipment</a:t>
            </a:r>
            <a:r>
              <a:rPr lang="en-US"/>
              <a:t> that gives output that </a:t>
            </a:r>
            <a:r>
              <a:rPr lang="en-US"/>
              <a:t>needs processing, sometimes in real time (Material Test System). Still opportunity to gather the data, then use a different system for processing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Had a faculty with a multi-gpu system, overheating issue caused delays in compute for a couple of weeks, this individual research group had all their compute tied to this one system. If they were a part of a pooled resource such as a cluster, one node down would not have been that critical</a:t>
            </a:r>
            <a:endParaRPr/>
          </a:p>
        </p:txBody>
      </p:sp>
      <p:sp>
        <p:nvSpPr>
          <p:cNvPr id="128" name="Google Shape;1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d0f9d45af5_0_7: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2d0f9d45af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ITS environment is new and gaining traction with usage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Some of Watsons resources are available only for Watson</a:t>
            </a:r>
            <a:endParaRPr/>
          </a:p>
        </p:txBody>
      </p:sp>
      <p:sp>
        <p:nvSpPr>
          <p:cNvPr id="136" name="Google Shape;136;g2d0f9d45af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d0d0f8a34e_0_4: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2d0d0f8a34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These are known applications, assumed </a:t>
            </a:r>
            <a:r>
              <a:rPr lang="en-US"/>
              <a:t>many others, can’t discount Artificial Intelligence, however that is more supporting existing packages in use. I’m sure there are other specific packages/applications out there but I’m not aware of them at this time. Largest challenge with applications is supporting them, I’m a systems administrator, I don’t know exactly how to run a MATLAB job, I might be able to offer up a Mathworks engineer to help in a limited fashion, but otherwise we need to use our people resources</a:t>
            </a:r>
            <a:endParaRPr/>
          </a:p>
        </p:txBody>
      </p:sp>
      <p:sp>
        <p:nvSpPr>
          <p:cNvPr id="144" name="Google Shape;144;g2d0d0f8a34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d0d0f8a34e_0_11:notes"/>
          <p:cNvSpPr/>
          <p:nvPr>
            <p:ph idx="2" type="sldImg"/>
          </p:nvPr>
        </p:nvSpPr>
        <p:spPr>
          <a:xfrm>
            <a:off x="406400" y="696913"/>
            <a:ext cx="61977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d0d0f8a34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Some departments on campus have a “mine” mindset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Those supporting researcher needs to be open to </a:t>
            </a:r>
            <a:r>
              <a:rPr lang="en-US"/>
              <a:t>requests</a:t>
            </a:r>
            <a:r>
              <a:rPr lang="en-US"/>
              <a:t>, sometimes there really is a good reason that compute must be </a:t>
            </a:r>
            <a:r>
              <a:rPr lang="en-US"/>
              <a:t>dedicated</a:t>
            </a:r>
            <a:r>
              <a:rPr lang="en-US"/>
              <a:t>, or be setup a certain location, etc. In the end we are here to support a researchers needs, pushing them to something they don’t want will not help buy-in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Fiscal support from upper management, many different levels, groups within a department, departments themselves, schools, colleges, university, research foundation, researcher grants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Talk of a center was brought in 2012 during University Road Map discussions as well as in 2016, some people see the need for something that can support our researchers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If the researchers don’t support the idea, it will fail, this can’t be a “if you build it they will come”. Upper management can help with that but they can also be a challenge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Researchers pay a very high percentage on their grants for “over head”, how much does the research foundation support versus Binghamton University. Questions that need to be answered to show that researcher overhead is being used for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2" name="Google Shape;152;g2d0d0f8a34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7"/>
          <p:cNvSpPr/>
          <p:nvPr>
            <p:ph idx="2" type="pic"/>
          </p:nvPr>
        </p:nvSpPr>
        <p:spPr>
          <a:xfrm>
            <a:off x="5183188" y="987425"/>
            <a:ext cx="6172200" cy="4873625"/>
          </a:xfrm>
          <a:prstGeom prst="rect">
            <a:avLst/>
          </a:prstGeom>
          <a:noFill/>
          <a:ln>
            <a:noFill/>
          </a:ln>
        </p:spPr>
      </p:sp>
      <p:sp>
        <p:nvSpPr>
          <p:cNvPr id="68" name="Google Shape;68;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GOLD LOGO.eps" id="89" name="Google Shape;89;p1"/>
          <p:cNvPicPr preferRelativeResize="0"/>
          <p:nvPr/>
        </p:nvPicPr>
        <p:blipFill rotWithShape="1">
          <a:blip r:embed="rId3">
            <a:alphaModFix/>
          </a:blip>
          <a:srcRect b="0" l="0" r="0" t="0"/>
          <a:stretch/>
        </p:blipFill>
        <p:spPr>
          <a:xfrm>
            <a:off x="1777920" y="1823589"/>
            <a:ext cx="8677840" cy="3029763"/>
          </a:xfrm>
          <a:prstGeom prst="rect">
            <a:avLst/>
          </a:prstGeom>
          <a:noFill/>
          <a:ln>
            <a:noFill/>
          </a:ln>
        </p:spPr>
      </p:pic>
      <p:pic>
        <p:nvPicPr>
          <p:cNvPr descr="Background 1.jpg" id="90" name="Google Shape;90;p1"/>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91" name="Google Shape;91;p1"/>
          <p:cNvSpPr/>
          <p:nvPr/>
        </p:nvSpPr>
        <p:spPr>
          <a:xfrm>
            <a:off x="153647" y="1823589"/>
            <a:ext cx="6243746" cy="31591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667"/>
              <a:buFont typeface="Calibri"/>
              <a:buNone/>
            </a:pPr>
            <a:r>
              <a:t/>
            </a:r>
            <a:endParaRPr b="0" baseline="30000" i="0" sz="6667"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6667"/>
              <a:buFont typeface="Calibri"/>
              <a:buNone/>
            </a:pPr>
            <a:r>
              <a:t/>
            </a:r>
            <a:endParaRPr b="0" baseline="30000" i="0" sz="6667"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667"/>
              <a:buFont typeface="Arial"/>
              <a:buNone/>
            </a:pPr>
            <a:r>
              <a:rPr b="0" baseline="30000" i="0" lang="en-US" sz="6667" u="none" cap="none" strike="noStrike">
                <a:solidFill>
                  <a:srgbClr val="FFFFFF"/>
                </a:solidFill>
                <a:latin typeface="Arial"/>
                <a:ea typeface="Arial"/>
                <a:cs typeface="Arial"/>
                <a:sym typeface="Arial"/>
              </a:rPr>
              <a:t>CIO Leadership Academy Applied Learning Project</a:t>
            </a:r>
            <a:endParaRPr b="0" baseline="30000" i="0" sz="5867" u="none" cap="none" strike="noStrike">
              <a:solidFill>
                <a:srgbClr val="FFFFFF"/>
              </a:solidFill>
              <a:latin typeface="Arial"/>
              <a:ea typeface="Arial"/>
              <a:cs typeface="Arial"/>
              <a:sym typeface="Arial"/>
            </a:endParaRPr>
          </a:p>
        </p:txBody>
      </p:sp>
      <p:pic>
        <p:nvPicPr>
          <p:cNvPr id="92" name="Google Shape;92;p1"/>
          <p:cNvPicPr preferRelativeResize="0"/>
          <p:nvPr/>
        </p:nvPicPr>
        <p:blipFill rotWithShape="1">
          <a:blip r:embed="rId5">
            <a:alphaModFix/>
          </a:blip>
          <a:srcRect b="0" l="0" r="0" t="0"/>
          <a:stretch/>
        </p:blipFill>
        <p:spPr>
          <a:xfrm>
            <a:off x="6397393" y="2747132"/>
            <a:ext cx="5005860" cy="16506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Background 2.jpg" id="163" name="Google Shape;163;g2d0d0f8a34e_0_19"/>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64" name="Google Shape;164;g2d0d0f8a34e_0_19"/>
          <p:cNvSpPr/>
          <p:nvPr/>
        </p:nvSpPr>
        <p:spPr>
          <a:xfrm>
            <a:off x="-2" y="1290918"/>
            <a:ext cx="121920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1" sz="36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Start “small”...</a:t>
            </a:r>
            <a:endParaRPr/>
          </a:p>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Start with a collaboration of people resources</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Prior attempts for something big were not successful</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Document the need, showcase to upper management</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Present a plan for the “next steps” (Department/Center)</a:t>
            </a:r>
            <a:endParaRPr sz="3600">
              <a:solidFill>
                <a:srgbClr val="00529B"/>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600">
              <a:solidFill>
                <a:srgbClr val="00529B"/>
              </a:solidFill>
              <a:latin typeface="Calibri"/>
              <a:ea typeface="Calibri"/>
              <a:cs typeface="Calibri"/>
              <a:sym typeface="Calibri"/>
            </a:endParaRPr>
          </a:p>
        </p:txBody>
      </p:sp>
      <p:pic>
        <p:nvPicPr>
          <p:cNvPr id="165" name="Google Shape;165;g2d0d0f8a34e_0_19"/>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Background 2.jpg" id="171" name="Google Shape;171;g2d0d0f8a34e_0_26"/>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72" name="Google Shape;172;g2d0d0f8a34e_0_26"/>
          <p:cNvSpPr/>
          <p:nvPr/>
        </p:nvSpPr>
        <p:spPr>
          <a:xfrm>
            <a:off x="-2" y="1290918"/>
            <a:ext cx="121920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1" sz="36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…Plan Big</a:t>
            </a:r>
            <a:endParaRPr/>
          </a:p>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Combined effort of personnel will show the need</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Unify researchers to support the plan</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Ensure that potential fiscal support is there</a:t>
            </a:r>
            <a:endParaRPr sz="3600">
              <a:solidFill>
                <a:srgbClr val="00529B"/>
              </a:solidFill>
              <a:latin typeface="Calibri"/>
              <a:ea typeface="Calibri"/>
              <a:cs typeface="Calibri"/>
              <a:sym typeface="Calibri"/>
            </a:endParaRPr>
          </a:p>
          <a:p>
            <a:pPr indent="-457200" lvl="1" marL="9144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Grants from RF, University</a:t>
            </a:r>
            <a:endParaRPr sz="3600">
              <a:solidFill>
                <a:srgbClr val="00529B"/>
              </a:solidFill>
              <a:latin typeface="Calibri"/>
              <a:ea typeface="Calibri"/>
              <a:cs typeface="Calibri"/>
              <a:sym typeface="Calibri"/>
            </a:endParaRPr>
          </a:p>
          <a:p>
            <a:pPr indent="-457200" lvl="1" marL="9144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Support to go after grants</a:t>
            </a:r>
            <a:endParaRPr sz="3600">
              <a:solidFill>
                <a:srgbClr val="00529B"/>
              </a:solidFill>
              <a:latin typeface="Calibri"/>
              <a:ea typeface="Calibri"/>
              <a:cs typeface="Calibri"/>
              <a:sym typeface="Calibri"/>
            </a:endParaRPr>
          </a:p>
        </p:txBody>
      </p:sp>
      <p:pic>
        <p:nvPicPr>
          <p:cNvPr id="173" name="Google Shape;173;g2d0d0f8a34e_0_26"/>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Background 2.jpg" id="179" name="Google Shape;179;g2d0d0f8a34e_0_34"/>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80" name="Google Shape;180;g2d0d0f8a34e_0_34"/>
          <p:cNvSpPr/>
          <p:nvPr/>
        </p:nvSpPr>
        <p:spPr>
          <a:xfrm>
            <a:off x="-1" y="1290925"/>
            <a:ext cx="63036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1" sz="3600" u="none" cap="none" strike="noStrike">
              <a:solidFill>
                <a:srgbClr val="00529B"/>
              </a:solidFill>
              <a:latin typeface="Calibri"/>
              <a:ea typeface="Calibri"/>
              <a:cs typeface="Calibri"/>
              <a:sym typeface="Calibri"/>
            </a:endParaRPr>
          </a:p>
          <a:p>
            <a:pPr indent="457200" lvl="0" marL="2743200" marR="0" rtl="0" algn="l">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Could we not?</a:t>
            </a:r>
            <a:endParaRPr b="1" i="1" sz="3600">
              <a:solidFill>
                <a:srgbClr val="00529B"/>
              </a:solidFill>
              <a:latin typeface="Calibri"/>
              <a:ea typeface="Calibri"/>
              <a:cs typeface="Calibri"/>
              <a:sym typeface="Calibri"/>
            </a:endParaRPr>
          </a:p>
          <a:p>
            <a:pPr indent="-457200" lvl="0" marL="457200" rtl="0" algn="l">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We could…not. </a:t>
            </a:r>
            <a:endParaRPr sz="3600">
              <a:solidFill>
                <a:srgbClr val="00529B"/>
              </a:solidFill>
              <a:latin typeface="Calibri"/>
              <a:ea typeface="Calibri"/>
              <a:cs typeface="Calibri"/>
              <a:sym typeface="Calibri"/>
            </a:endParaRPr>
          </a:p>
          <a:p>
            <a:pPr indent="-457200" lvl="0" marL="457200" rtl="0" algn="l">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Stay the course, its worked, right?</a:t>
            </a:r>
            <a:endParaRPr sz="3600">
              <a:solidFill>
                <a:srgbClr val="00529B"/>
              </a:solidFill>
              <a:latin typeface="Calibri"/>
              <a:ea typeface="Calibri"/>
              <a:cs typeface="Calibri"/>
              <a:sym typeface="Calibri"/>
            </a:endParaRPr>
          </a:p>
          <a:p>
            <a:pPr indent="-457200" lvl="0" marL="457200" rtl="0" algn="l">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The Path to Premier is not staying the course</a:t>
            </a:r>
            <a:endParaRPr sz="3600">
              <a:solidFill>
                <a:srgbClr val="00529B"/>
              </a:solidFill>
              <a:latin typeface="Calibri"/>
              <a:ea typeface="Calibri"/>
              <a:cs typeface="Calibri"/>
              <a:sym typeface="Calibri"/>
            </a:endParaRPr>
          </a:p>
          <a:p>
            <a:pPr indent="0" lvl="0" marL="0" marR="0" rtl="0" algn="l">
              <a:lnSpc>
                <a:spcPct val="100000"/>
              </a:lnSpc>
              <a:spcBef>
                <a:spcPts val="0"/>
              </a:spcBef>
              <a:spcAft>
                <a:spcPts val="0"/>
              </a:spcAft>
              <a:buClr>
                <a:srgbClr val="00529B"/>
              </a:buClr>
              <a:buSzPts val="3600"/>
              <a:buFont typeface="Calibri"/>
              <a:buNone/>
            </a:pPr>
            <a:r>
              <a:t/>
            </a:r>
            <a:endParaRPr b="1" i="1" sz="3600">
              <a:solidFill>
                <a:srgbClr val="00529B"/>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600">
              <a:solidFill>
                <a:srgbClr val="00529B"/>
              </a:solidFill>
              <a:latin typeface="Calibri"/>
              <a:ea typeface="Calibri"/>
              <a:cs typeface="Calibri"/>
              <a:sym typeface="Calibri"/>
            </a:endParaRPr>
          </a:p>
        </p:txBody>
      </p:sp>
      <p:pic>
        <p:nvPicPr>
          <p:cNvPr id="181" name="Google Shape;181;g2d0d0f8a34e_0_34"/>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pic>
        <p:nvPicPr>
          <p:cNvPr id="182" name="Google Shape;182;g2d0d0f8a34e_0_34"/>
          <p:cNvPicPr preferRelativeResize="0"/>
          <p:nvPr/>
        </p:nvPicPr>
        <p:blipFill>
          <a:blip r:embed="rId5">
            <a:alphaModFix/>
          </a:blip>
          <a:stretch>
            <a:fillRect/>
          </a:stretch>
        </p:blipFill>
        <p:spPr>
          <a:xfrm>
            <a:off x="6386150" y="1776400"/>
            <a:ext cx="5715000" cy="3305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Background 2.jpg" id="188" name="Google Shape;188;g2d1865a56a4_0_0"/>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89" name="Google Shape;189;g2d1865a56a4_0_0"/>
          <p:cNvSpPr/>
          <p:nvPr/>
        </p:nvSpPr>
        <p:spPr>
          <a:xfrm>
            <a:off x="-2" y="1290918"/>
            <a:ext cx="121920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1" sz="36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Questions</a:t>
            </a:r>
            <a:endParaRPr sz="3600">
              <a:solidFill>
                <a:srgbClr val="00529B"/>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600">
              <a:solidFill>
                <a:srgbClr val="00529B"/>
              </a:solidFill>
              <a:latin typeface="Calibri"/>
              <a:ea typeface="Calibri"/>
              <a:cs typeface="Calibri"/>
              <a:sym typeface="Calibri"/>
            </a:endParaRPr>
          </a:p>
        </p:txBody>
      </p:sp>
      <p:pic>
        <p:nvPicPr>
          <p:cNvPr id="190" name="Google Shape;190;g2d1865a56a4_0_0"/>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Background 2.jpg" id="98" name="Google Shape;98;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9" name="Google Shape;99;p3"/>
          <p:cNvSpPr/>
          <p:nvPr/>
        </p:nvSpPr>
        <p:spPr>
          <a:xfrm>
            <a:off x="-2" y="1290918"/>
            <a:ext cx="12192001" cy="485795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Calibri"/>
              <a:buNone/>
            </a:pPr>
            <a:r>
              <a:t/>
            </a:r>
            <a:endParaRPr b="1" i="1" sz="40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4000"/>
              <a:buFont typeface="Calibri"/>
              <a:buNone/>
            </a:pPr>
            <a:r>
              <a:rPr b="1" i="1" lang="en-US" sz="4000">
                <a:solidFill>
                  <a:srgbClr val="00529B"/>
                </a:solidFill>
                <a:latin typeface="Calibri"/>
                <a:ea typeface="Calibri"/>
                <a:cs typeface="Calibri"/>
                <a:sym typeface="Calibri"/>
              </a:rPr>
              <a:t>E</a:t>
            </a:r>
            <a:r>
              <a:rPr b="1" i="1" lang="en-US" sz="4000" u="none" cap="none" strike="noStrike">
                <a:solidFill>
                  <a:srgbClr val="00529B"/>
                </a:solidFill>
                <a:latin typeface="Calibri"/>
                <a:ea typeface="Calibri"/>
                <a:cs typeface="Calibri"/>
                <a:sym typeface="Calibri"/>
              </a:rPr>
              <a:t>stablishing a Department for Research Computing Support</a:t>
            </a:r>
            <a:endParaRPr b="1" i="1" sz="4000" u="none" cap="none" strike="noStrike">
              <a:solidFill>
                <a:srgbClr val="00529B"/>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b="1" i="1" sz="4000" u="none" cap="none" strike="noStrike">
              <a:solidFill>
                <a:srgbClr val="00529B"/>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4000" u="none" cap="none" strike="noStrike">
                <a:solidFill>
                  <a:srgbClr val="00529B"/>
                </a:solidFill>
                <a:latin typeface="Calibri"/>
                <a:ea typeface="Calibri"/>
                <a:cs typeface="Calibri"/>
                <a:sym typeface="Calibri"/>
              </a:rPr>
              <a:t>Phillip Valenta - Binghamton </a:t>
            </a:r>
            <a:r>
              <a:rPr lang="en-US" sz="4000">
                <a:solidFill>
                  <a:srgbClr val="00529B"/>
                </a:solidFill>
                <a:latin typeface="Calibri"/>
                <a:ea typeface="Calibri"/>
                <a:cs typeface="Calibri"/>
                <a:sym typeface="Calibri"/>
              </a:rPr>
              <a:t>University</a:t>
            </a:r>
            <a:endParaRPr/>
          </a:p>
          <a:p>
            <a:pPr indent="0" lvl="0" marL="0" marR="0" rtl="0" algn="l">
              <a:lnSpc>
                <a:spcPct val="100000"/>
              </a:lnSpc>
              <a:spcBef>
                <a:spcPts val="0"/>
              </a:spcBef>
              <a:spcAft>
                <a:spcPts val="0"/>
              </a:spcAft>
              <a:buClr>
                <a:schemeClr val="lt1"/>
              </a:buClr>
              <a:buSzPts val="2400"/>
              <a:buFont typeface="Calibri"/>
              <a:buNone/>
            </a:pPr>
            <a:r>
              <a:t/>
            </a:r>
            <a:endParaRPr b="0" i="0" sz="2400" u="none" cap="none" strike="noStrike">
              <a:solidFill>
                <a:srgbClr val="00529B"/>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400"/>
              <a:buFont typeface="Calibri"/>
              <a:buNone/>
            </a:pPr>
            <a:r>
              <a:t/>
            </a:r>
            <a:endParaRPr b="0" baseline="30000" i="0" sz="2400" u="none" cap="none" strike="noStrike">
              <a:solidFill>
                <a:srgbClr val="00529B"/>
              </a:solidFill>
              <a:latin typeface="Arial"/>
              <a:ea typeface="Arial"/>
              <a:cs typeface="Arial"/>
              <a:sym typeface="Arial"/>
            </a:endParaRPr>
          </a:p>
        </p:txBody>
      </p:sp>
      <p:pic>
        <p:nvPicPr>
          <p:cNvPr id="100" name="Google Shape;100;p3"/>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Background 2.jpg" id="106" name="Google Shape;106;g2d0f9d45af5_0_0"/>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07" name="Google Shape;107;g2d0f9d45af5_0_0"/>
          <p:cNvSpPr/>
          <p:nvPr/>
        </p:nvSpPr>
        <p:spPr>
          <a:xfrm>
            <a:off x="904500" y="1290925"/>
            <a:ext cx="100722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Calibri"/>
              <a:buNone/>
            </a:pPr>
            <a:r>
              <a:t/>
            </a:r>
            <a:endParaRPr b="1" i="1" sz="23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4000"/>
              <a:buFont typeface="Calibri"/>
              <a:buNone/>
            </a:pPr>
            <a:r>
              <a:rPr b="1" i="1" lang="en-US" sz="4000">
                <a:solidFill>
                  <a:srgbClr val="00529B"/>
                </a:solidFill>
                <a:latin typeface="Calibri"/>
                <a:ea typeface="Calibri"/>
                <a:cs typeface="Calibri"/>
                <a:sym typeface="Calibri"/>
              </a:rPr>
              <a:t>Vision Statement</a:t>
            </a:r>
            <a:r>
              <a:rPr b="1" i="1" lang="en-US" sz="4000" u="none" cap="none" strike="noStrike">
                <a:solidFill>
                  <a:srgbClr val="00529B"/>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lt1"/>
              </a:buClr>
              <a:buSzPts val="2300"/>
              <a:buFont typeface="Calibri"/>
              <a:buNone/>
            </a:pPr>
            <a:r>
              <a:t/>
            </a:r>
            <a:endParaRPr b="1" i="1" sz="2300" u="none" cap="none" strike="noStrike">
              <a:solidFill>
                <a:srgbClr val="00529B"/>
              </a:solidFill>
              <a:latin typeface="Calibri"/>
              <a:ea typeface="Calibri"/>
              <a:cs typeface="Calibri"/>
              <a:sym typeface="Calibri"/>
            </a:endParaRPr>
          </a:p>
          <a:p>
            <a:pPr indent="0" lvl="0" marL="0" marR="0" rtl="0" algn="l">
              <a:lnSpc>
                <a:spcPct val="100000"/>
              </a:lnSpc>
              <a:spcBef>
                <a:spcPts val="0"/>
              </a:spcBef>
              <a:spcAft>
                <a:spcPts val="0"/>
              </a:spcAft>
              <a:buClr>
                <a:srgbClr val="00529B"/>
              </a:buClr>
              <a:buSzPts val="2400"/>
              <a:buFont typeface="Calibri"/>
              <a:buNone/>
            </a:pPr>
            <a:br>
              <a:rPr b="0" i="0" lang="en-US" sz="2400" u="none" cap="none" strike="noStrike">
                <a:solidFill>
                  <a:srgbClr val="00529B"/>
                </a:solidFill>
                <a:latin typeface="Calibri"/>
                <a:ea typeface="Calibri"/>
                <a:cs typeface="Calibri"/>
                <a:sym typeface="Calibri"/>
              </a:rPr>
            </a:br>
            <a:r>
              <a:rPr lang="en-US" sz="3600">
                <a:solidFill>
                  <a:srgbClr val="00529B"/>
                </a:solidFill>
                <a:latin typeface="Calibri"/>
                <a:ea typeface="Calibri"/>
                <a:cs typeface="Calibri"/>
                <a:sym typeface="Calibri"/>
              </a:rPr>
              <a:t>Establish a centralized hub for research computing support, serving as a comprehensive resource for researchers seeking computational solutions.</a:t>
            </a:r>
            <a:r>
              <a:rPr b="0" i="0" lang="en-US" sz="3600" u="none" cap="none" strike="noStrike">
                <a:solidFill>
                  <a:srgbClr val="00529B"/>
                </a:solidFill>
                <a:latin typeface="Calibri"/>
                <a:ea typeface="Calibri"/>
                <a:cs typeface="Calibri"/>
                <a:sym typeface="Calibri"/>
              </a:rPr>
              <a:t> </a:t>
            </a:r>
            <a:endParaRPr b="0" i="0" sz="2400" u="none" cap="none" strike="noStrike">
              <a:solidFill>
                <a:srgbClr val="00529B"/>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400"/>
              <a:buFont typeface="Calibri"/>
              <a:buNone/>
            </a:pPr>
            <a:r>
              <a:t/>
            </a:r>
            <a:endParaRPr b="0" baseline="30000" i="0" sz="2400" u="none" cap="none" strike="noStrike">
              <a:solidFill>
                <a:srgbClr val="00529B"/>
              </a:solidFill>
              <a:latin typeface="Arial"/>
              <a:ea typeface="Arial"/>
              <a:cs typeface="Arial"/>
              <a:sym typeface="Arial"/>
            </a:endParaRPr>
          </a:p>
        </p:txBody>
      </p:sp>
      <p:pic>
        <p:nvPicPr>
          <p:cNvPr id="108" name="Google Shape;108;g2d0f9d45af5_0_0"/>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Background 2.jpg" id="114" name="Google Shape;114;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5" name="Google Shape;115;p5"/>
          <p:cNvSpPr/>
          <p:nvPr/>
        </p:nvSpPr>
        <p:spPr>
          <a:xfrm>
            <a:off x="-2" y="1290918"/>
            <a:ext cx="12192001" cy="485795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Calibri"/>
              <a:buNone/>
            </a:pPr>
            <a:r>
              <a:t/>
            </a:r>
            <a:endParaRPr b="1" i="1" sz="40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4000"/>
              <a:buFont typeface="Calibri"/>
              <a:buNone/>
            </a:pPr>
            <a:r>
              <a:rPr b="1" i="1" lang="en-US" sz="4000">
                <a:solidFill>
                  <a:srgbClr val="00529B"/>
                </a:solidFill>
                <a:latin typeface="Calibri"/>
                <a:ea typeface="Calibri"/>
                <a:cs typeface="Calibri"/>
                <a:sym typeface="Calibri"/>
              </a:rPr>
              <a:t>Gathering People</a:t>
            </a:r>
            <a:r>
              <a:rPr b="1" i="1" lang="en-US" sz="4000" u="none" cap="none" strike="noStrike">
                <a:solidFill>
                  <a:srgbClr val="00529B"/>
                </a:solidFill>
                <a:latin typeface="Calibri"/>
                <a:ea typeface="Calibri"/>
                <a:cs typeface="Calibri"/>
                <a:sym typeface="Calibri"/>
              </a:rPr>
              <a:t> - Challenge</a:t>
            </a:r>
            <a:endParaRPr/>
          </a:p>
          <a:p>
            <a:pPr indent="0" lvl="0" marL="0" marR="0" rtl="0" algn="ctr">
              <a:lnSpc>
                <a:spcPct val="100000"/>
              </a:lnSpc>
              <a:spcBef>
                <a:spcPts val="0"/>
              </a:spcBef>
              <a:spcAft>
                <a:spcPts val="0"/>
              </a:spcAft>
              <a:buClr>
                <a:schemeClr val="lt1"/>
              </a:buClr>
              <a:buSzPts val="2300"/>
              <a:buFont typeface="Calibri"/>
              <a:buNone/>
            </a:pPr>
            <a:r>
              <a:t/>
            </a:r>
            <a:endParaRPr b="1" i="1" sz="23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History of </a:t>
            </a:r>
            <a:r>
              <a:rPr lang="en-US" sz="3600">
                <a:solidFill>
                  <a:srgbClr val="00529B"/>
                </a:solidFill>
                <a:latin typeface="Calibri"/>
                <a:ea typeface="Calibri"/>
                <a:cs typeface="Calibri"/>
                <a:sym typeface="Calibri"/>
              </a:rPr>
              <a:t>difficulty </a:t>
            </a:r>
            <a:r>
              <a:rPr lang="en-US" sz="3600">
                <a:solidFill>
                  <a:srgbClr val="00529B"/>
                </a:solidFill>
                <a:latin typeface="Calibri"/>
                <a:ea typeface="Calibri"/>
                <a:cs typeface="Calibri"/>
                <a:sym typeface="Calibri"/>
              </a:rPr>
              <a:t>identifying people resources</a:t>
            </a:r>
            <a:endParaRPr sz="3600">
              <a:solidFill>
                <a:srgbClr val="00529B"/>
              </a:solidFill>
              <a:latin typeface="Calibri"/>
              <a:ea typeface="Calibri"/>
              <a:cs typeface="Calibri"/>
              <a:sym typeface="Calibri"/>
            </a:endParaRPr>
          </a:p>
          <a:p>
            <a:pPr indent="-457200" lvl="0" marL="457200" rtl="0" algn="l">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4 Colleges, 3 Schools</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Lots of people across campus supporting research, many more “doing” research</a:t>
            </a:r>
            <a:endParaRPr sz="3600">
              <a:solidFill>
                <a:srgbClr val="00529B"/>
              </a:solidFill>
              <a:latin typeface="Calibri"/>
              <a:ea typeface="Calibri"/>
              <a:cs typeface="Calibri"/>
              <a:sym typeface="Calibri"/>
            </a:endParaRPr>
          </a:p>
        </p:txBody>
      </p:sp>
      <p:pic>
        <p:nvPicPr>
          <p:cNvPr id="116" name="Google Shape;116;p5"/>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Background 2.jpg" id="122" name="Google Shape;122;p6"/>
          <p:cNvPicPr preferRelativeResize="0"/>
          <p:nvPr/>
        </p:nvPicPr>
        <p:blipFill rotWithShape="1">
          <a:blip r:embed="rId3">
            <a:alphaModFix/>
          </a:blip>
          <a:srcRect b="0" l="0" r="0" t="0"/>
          <a:stretch/>
        </p:blipFill>
        <p:spPr>
          <a:xfrm>
            <a:off x="-2" y="0"/>
            <a:ext cx="12192000" cy="6858000"/>
          </a:xfrm>
          <a:prstGeom prst="rect">
            <a:avLst/>
          </a:prstGeom>
          <a:noFill/>
          <a:ln>
            <a:noFill/>
          </a:ln>
        </p:spPr>
      </p:pic>
      <p:sp>
        <p:nvSpPr>
          <p:cNvPr id="123" name="Google Shape;123;p6"/>
          <p:cNvSpPr/>
          <p:nvPr/>
        </p:nvSpPr>
        <p:spPr>
          <a:xfrm>
            <a:off x="-2" y="1290918"/>
            <a:ext cx="12192001" cy="485795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Calibri"/>
              <a:buNone/>
            </a:pPr>
            <a:r>
              <a:t/>
            </a:r>
            <a:endParaRPr b="1" i="1" sz="23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4000"/>
              <a:buFont typeface="Calibri"/>
              <a:buNone/>
            </a:pPr>
            <a:r>
              <a:rPr b="1" i="1" lang="en-US" sz="4000">
                <a:solidFill>
                  <a:srgbClr val="00529B"/>
                </a:solidFill>
                <a:latin typeface="Calibri"/>
                <a:ea typeface="Calibri"/>
                <a:cs typeface="Calibri"/>
                <a:sym typeface="Calibri"/>
              </a:rPr>
              <a:t>Gathering People</a:t>
            </a:r>
            <a:endParaRPr/>
          </a:p>
          <a:p>
            <a:pPr indent="0" lvl="0" marL="0" marR="0" rtl="0" algn="ctr">
              <a:lnSpc>
                <a:spcPct val="100000"/>
              </a:lnSpc>
              <a:spcBef>
                <a:spcPts val="0"/>
              </a:spcBef>
              <a:spcAft>
                <a:spcPts val="0"/>
              </a:spcAft>
              <a:buClr>
                <a:schemeClr val="lt1"/>
              </a:buClr>
              <a:buSzPts val="2300"/>
              <a:buFont typeface="Calibri"/>
              <a:buNone/>
            </a:pPr>
            <a:r>
              <a:t/>
            </a:r>
            <a:endParaRPr b="1" i="1" sz="23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Gather those supporting research from across campus</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Identify</a:t>
            </a:r>
            <a:r>
              <a:rPr lang="en-US" sz="3600">
                <a:solidFill>
                  <a:srgbClr val="00529B"/>
                </a:solidFill>
                <a:latin typeface="Calibri"/>
                <a:ea typeface="Calibri"/>
                <a:cs typeface="Calibri"/>
                <a:sym typeface="Calibri"/>
              </a:rPr>
              <a:t> who has what strengths</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Two initial groups, hardware and software</a:t>
            </a:r>
            <a:endParaRPr sz="3600">
              <a:solidFill>
                <a:srgbClr val="00529B"/>
              </a:solidFill>
              <a:latin typeface="Calibri"/>
              <a:ea typeface="Calibri"/>
              <a:cs typeface="Calibri"/>
              <a:sym typeface="Calibri"/>
            </a:endParaRPr>
          </a:p>
          <a:p>
            <a:pPr indent="-457200" lvl="1" marL="9144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Many sub-groups can descend from those</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“non-traditional” IT, ie Library</a:t>
            </a:r>
            <a:endParaRPr sz="3600">
              <a:solidFill>
                <a:srgbClr val="00529B"/>
              </a:solidFill>
              <a:latin typeface="Calibri"/>
              <a:ea typeface="Calibri"/>
              <a:cs typeface="Calibri"/>
              <a:sym typeface="Calibri"/>
            </a:endParaRPr>
          </a:p>
        </p:txBody>
      </p:sp>
      <p:pic>
        <p:nvPicPr>
          <p:cNvPr id="124" name="Google Shape;124;p6"/>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Background 2.jpg" id="130" name="Google Shape;130;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1" name="Google Shape;131;p7"/>
          <p:cNvSpPr/>
          <p:nvPr/>
        </p:nvSpPr>
        <p:spPr>
          <a:xfrm>
            <a:off x="-2" y="1290918"/>
            <a:ext cx="12192001" cy="485795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1" sz="36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Physical Resources</a:t>
            </a:r>
            <a:endParaRPr/>
          </a:p>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Compute Hardware is located throughout campus</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Instances this is appropriate	</a:t>
            </a:r>
            <a:endParaRPr sz="3600">
              <a:solidFill>
                <a:srgbClr val="00529B"/>
              </a:solidFill>
              <a:latin typeface="Calibri"/>
              <a:ea typeface="Calibri"/>
              <a:cs typeface="Calibri"/>
              <a:sym typeface="Calibri"/>
            </a:endParaRPr>
          </a:p>
          <a:p>
            <a:pPr indent="-457200" lvl="1" marL="13716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Data </a:t>
            </a:r>
            <a:r>
              <a:rPr lang="en-US" sz="3600">
                <a:solidFill>
                  <a:srgbClr val="00529B"/>
                </a:solidFill>
                <a:latin typeface="Calibri"/>
                <a:ea typeface="Calibri"/>
                <a:cs typeface="Calibri"/>
                <a:sym typeface="Calibri"/>
              </a:rPr>
              <a:t>acquisition</a:t>
            </a:r>
            <a:r>
              <a:rPr lang="en-US" sz="3600">
                <a:solidFill>
                  <a:srgbClr val="00529B"/>
                </a:solidFill>
                <a:latin typeface="Calibri"/>
                <a:ea typeface="Calibri"/>
                <a:cs typeface="Calibri"/>
                <a:sym typeface="Calibri"/>
              </a:rPr>
              <a:t>  </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Potential for greater use if the resource was pooled</a:t>
            </a:r>
            <a:endParaRPr sz="3600">
              <a:solidFill>
                <a:srgbClr val="00529B"/>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600">
              <a:solidFill>
                <a:srgbClr val="00529B"/>
              </a:solidFill>
              <a:latin typeface="Calibri"/>
              <a:ea typeface="Calibri"/>
              <a:cs typeface="Calibri"/>
              <a:sym typeface="Calibri"/>
            </a:endParaRPr>
          </a:p>
        </p:txBody>
      </p:sp>
      <p:pic>
        <p:nvPicPr>
          <p:cNvPr id="132" name="Google Shape;132;p7"/>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Background 2.jpg" id="138" name="Google Shape;138;g2d0f9d45af5_0_7"/>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39" name="Google Shape;139;g2d0f9d45af5_0_7"/>
          <p:cNvSpPr/>
          <p:nvPr/>
        </p:nvSpPr>
        <p:spPr>
          <a:xfrm>
            <a:off x="-2" y="1290918"/>
            <a:ext cx="121920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1" sz="3600" u="none" cap="none" strike="noStrike">
              <a:solidFill>
                <a:srgbClr val="00529B"/>
              </a:solidFill>
              <a:latin typeface="Calibri"/>
              <a:ea typeface="Calibri"/>
              <a:cs typeface="Calibri"/>
              <a:sym typeface="Calibri"/>
            </a:endParaRPr>
          </a:p>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Physical Resources</a:t>
            </a:r>
            <a:endParaRPr/>
          </a:p>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ITS - New Research Storage and compute environment</a:t>
            </a:r>
            <a:endParaRPr sz="3600">
              <a:solidFill>
                <a:srgbClr val="00529B"/>
              </a:solidFill>
              <a:latin typeface="Calibri"/>
              <a:ea typeface="Calibri"/>
              <a:cs typeface="Calibri"/>
              <a:sym typeface="Calibri"/>
            </a:endParaRPr>
          </a:p>
          <a:p>
            <a:pPr indent="-457200" lvl="1" marL="13716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Data-center space available to house research systems</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Watson - Spiedie HPC. Virtual and Storage environments</a:t>
            </a:r>
            <a:endParaRPr sz="3600">
              <a:solidFill>
                <a:srgbClr val="00529B"/>
              </a:solidFill>
              <a:latin typeface="Calibri"/>
              <a:ea typeface="Calibri"/>
              <a:cs typeface="Calibri"/>
              <a:sym typeface="Calibri"/>
            </a:endParaRPr>
          </a:p>
          <a:p>
            <a:pPr indent="-457200" lvl="1" marL="13716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Spiedie available for all</a:t>
            </a:r>
            <a:endParaRPr sz="3600">
              <a:solidFill>
                <a:srgbClr val="00529B"/>
              </a:solidFill>
              <a:latin typeface="Calibri"/>
              <a:ea typeface="Calibri"/>
              <a:cs typeface="Calibri"/>
              <a:sym typeface="Calibri"/>
            </a:endParaRPr>
          </a:p>
          <a:p>
            <a:pPr indent="-457200" lvl="1" marL="13716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Other dedicated to Watson</a:t>
            </a:r>
            <a:endParaRPr sz="3600">
              <a:solidFill>
                <a:srgbClr val="00529B"/>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3600">
              <a:solidFill>
                <a:srgbClr val="00529B"/>
              </a:solidFill>
              <a:latin typeface="Calibri"/>
              <a:ea typeface="Calibri"/>
              <a:cs typeface="Calibri"/>
              <a:sym typeface="Calibri"/>
            </a:endParaRPr>
          </a:p>
        </p:txBody>
      </p:sp>
      <p:pic>
        <p:nvPicPr>
          <p:cNvPr id="140" name="Google Shape;140;g2d0f9d45af5_0_7"/>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Background 2.jpg" id="146" name="Google Shape;146;g2d0d0f8a34e_0_4"/>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47" name="Google Shape;147;g2d0d0f8a34e_0_4"/>
          <p:cNvSpPr/>
          <p:nvPr/>
        </p:nvSpPr>
        <p:spPr>
          <a:xfrm>
            <a:off x="-2" y="1290918"/>
            <a:ext cx="121920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Applications</a:t>
            </a:r>
            <a:endParaRPr/>
          </a:p>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Commercial</a:t>
            </a:r>
            <a:endParaRPr sz="3600">
              <a:solidFill>
                <a:srgbClr val="00529B"/>
              </a:solidFill>
              <a:latin typeface="Calibri"/>
              <a:ea typeface="Calibri"/>
              <a:cs typeface="Calibri"/>
              <a:sym typeface="Calibri"/>
            </a:endParaRPr>
          </a:p>
          <a:p>
            <a:pPr indent="-457200" lvl="1" marL="13716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MATLAB, ANSYS, Mathematica</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Open Source or free license required</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Python, LAMMPS, VASP, Quantum Espresso</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Need to offer support</a:t>
            </a:r>
            <a:endParaRPr sz="3600">
              <a:solidFill>
                <a:srgbClr val="00529B"/>
              </a:solidFill>
              <a:latin typeface="Calibri"/>
              <a:ea typeface="Calibri"/>
              <a:cs typeface="Calibri"/>
              <a:sym typeface="Calibri"/>
            </a:endParaRPr>
          </a:p>
        </p:txBody>
      </p:sp>
      <p:pic>
        <p:nvPicPr>
          <p:cNvPr id="148" name="Google Shape;148;g2d0d0f8a34e_0_4"/>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Background 2.jpg" id="154" name="Google Shape;154;g2d0d0f8a34e_0_11"/>
          <p:cNvPicPr preferRelativeResize="0"/>
          <p:nvPr/>
        </p:nvPicPr>
        <p:blipFill rotWithShape="1">
          <a:blip r:embed="rId3">
            <a:alphaModFix/>
          </a:blip>
          <a:srcRect b="0" l="0" r="0" t="0"/>
          <a:stretch/>
        </p:blipFill>
        <p:spPr>
          <a:xfrm>
            <a:off x="0" y="0"/>
            <a:ext cx="12191999" cy="6857999"/>
          </a:xfrm>
          <a:prstGeom prst="rect">
            <a:avLst/>
          </a:prstGeom>
          <a:noFill/>
          <a:ln>
            <a:noFill/>
          </a:ln>
        </p:spPr>
      </p:pic>
      <p:sp>
        <p:nvSpPr>
          <p:cNvPr id="155" name="Google Shape;155;g2d0d0f8a34e_0_11"/>
          <p:cNvSpPr/>
          <p:nvPr/>
        </p:nvSpPr>
        <p:spPr>
          <a:xfrm>
            <a:off x="0" y="1290925"/>
            <a:ext cx="5846700" cy="4857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529B"/>
              </a:buClr>
              <a:buSzPts val="3600"/>
              <a:buFont typeface="Calibri"/>
              <a:buNone/>
            </a:pPr>
            <a:r>
              <a:rPr b="1" i="1" lang="en-US" sz="3600">
                <a:solidFill>
                  <a:srgbClr val="00529B"/>
                </a:solidFill>
                <a:latin typeface="Calibri"/>
                <a:ea typeface="Calibri"/>
                <a:cs typeface="Calibri"/>
                <a:sym typeface="Calibri"/>
              </a:rPr>
              <a:t>Overall Challenges</a:t>
            </a:r>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Groups that don’t want to share</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Establishing a department might not be the first step</a:t>
            </a:r>
            <a:endParaRPr sz="3600">
              <a:solidFill>
                <a:srgbClr val="00529B"/>
              </a:solidFill>
              <a:latin typeface="Calibri"/>
              <a:ea typeface="Calibri"/>
              <a:cs typeface="Calibri"/>
              <a:sym typeface="Calibri"/>
            </a:endParaRPr>
          </a:p>
          <a:p>
            <a:pPr indent="-457200" lvl="0" marL="457200" marR="0" rtl="0" algn="l">
              <a:lnSpc>
                <a:spcPct val="100000"/>
              </a:lnSpc>
              <a:spcBef>
                <a:spcPts val="0"/>
              </a:spcBef>
              <a:spcAft>
                <a:spcPts val="0"/>
              </a:spcAft>
              <a:buClr>
                <a:srgbClr val="00529B"/>
              </a:buClr>
              <a:buSzPts val="3600"/>
              <a:buFont typeface="Calibri"/>
              <a:buChar char="●"/>
            </a:pPr>
            <a:r>
              <a:rPr lang="en-US" sz="3600">
                <a:solidFill>
                  <a:srgbClr val="00529B"/>
                </a:solidFill>
                <a:latin typeface="Calibri"/>
                <a:ea typeface="Calibri"/>
                <a:cs typeface="Calibri"/>
                <a:sym typeface="Calibri"/>
              </a:rPr>
              <a:t>Have to get buy-in from researchers, upper management, fiscal support</a:t>
            </a:r>
            <a:endParaRPr sz="3600">
              <a:solidFill>
                <a:srgbClr val="00529B"/>
              </a:solidFill>
              <a:latin typeface="Calibri"/>
              <a:ea typeface="Calibri"/>
              <a:cs typeface="Calibri"/>
              <a:sym typeface="Calibri"/>
            </a:endParaRPr>
          </a:p>
        </p:txBody>
      </p:sp>
      <p:pic>
        <p:nvPicPr>
          <p:cNvPr id="156" name="Google Shape;156;g2d0d0f8a34e_0_11"/>
          <p:cNvPicPr preferRelativeResize="0"/>
          <p:nvPr/>
        </p:nvPicPr>
        <p:blipFill rotWithShape="1">
          <a:blip r:embed="rId4">
            <a:alphaModFix/>
          </a:blip>
          <a:srcRect b="0" l="0" r="0" t="0"/>
          <a:stretch/>
        </p:blipFill>
        <p:spPr>
          <a:xfrm>
            <a:off x="8893275" y="5686273"/>
            <a:ext cx="3081011" cy="1015972"/>
          </a:xfrm>
          <a:prstGeom prst="rect">
            <a:avLst/>
          </a:prstGeom>
          <a:noFill/>
          <a:ln>
            <a:noFill/>
          </a:ln>
        </p:spPr>
      </p:pic>
      <p:pic>
        <p:nvPicPr>
          <p:cNvPr id="157" name="Google Shape;157;g2d0d0f8a34e_0_11"/>
          <p:cNvPicPr preferRelativeResize="0"/>
          <p:nvPr/>
        </p:nvPicPr>
        <p:blipFill>
          <a:blip r:embed="rId5">
            <a:alphaModFix/>
          </a:blip>
          <a:stretch>
            <a:fillRect/>
          </a:stretch>
        </p:blipFill>
        <p:spPr>
          <a:xfrm>
            <a:off x="5928375" y="1590900"/>
            <a:ext cx="6263625" cy="382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2019-03-28T13:59:09Z</dcterms:created>
  <dc:creator>McKasty, Merissa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0x010100E5E4D3165A5BB840B2499A65744FABDF</vt:lpwstr>
  </property>
</Properties>
</file>