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75" r:id="rId4"/>
    <p:sldId id="298" r:id="rId5"/>
    <p:sldId id="306" r:id="rId6"/>
    <p:sldId id="310" r:id="rId7"/>
    <p:sldId id="302" r:id="rId8"/>
    <p:sldId id="303" r:id="rId9"/>
    <p:sldId id="305" r:id="rId10"/>
    <p:sldId id="267" r:id="rId11"/>
    <p:sldId id="308" r:id="rId12"/>
  </p:sldIdLst>
  <p:sldSz cx="12192000" cy="6858000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Noto Sans" panose="020B0502040504020204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mFJsp57Gug/R6MoQS3XzWsPOZ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3"/>
    <p:restoredTop sz="69628"/>
  </p:normalViewPr>
  <p:slideViewPr>
    <p:cSldViewPr snapToGrid="0">
      <p:cViewPr varScale="1">
        <p:scale>
          <a:sx n="84" d="100"/>
          <a:sy n="84" d="100"/>
        </p:scale>
        <p:origin x="21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7dadbf1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7dadbf1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f7dadbf16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6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09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35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46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07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. </a:t>
            </a:r>
          </a:p>
          <a:p>
            <a:endParaRPr lang="en-US" sz="1600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46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87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66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-1380888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216990" y="1053318"/>
            <a:ext cx="3276600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8959" y="145901"/>
            <a:ext cx="601912" cy="229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277095" y="1193883"/>
            <a:ext cx="9434083" cy="271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6450447" y="4344682"/>
            <a:ext cx="380047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6450446" y="4846579"/>
            <a:ext cx="380047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2047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">
  <p:cSld name="Overview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3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" name="Google Shape;27;p14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4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g2c58575c339_1_104"/>
          <p:cNvCxnSpPr/>
          <p:nvPr/>
        </p:nvCxnSpPr>
        <p:spPr>
          <a:xfrm>
            <a:off x="272085" y="513092"/>
            <a:ext cx="2674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g2c58575c339_1_104"/>
          <p:cNvCxnSpPr/>
          <p:nvPr/>
        </p:nvCxnSpPr>
        <p:spPr>
          <a:xfrm>
            <a:off x="3376636" y="513092"/>
            <a:ext cx="8485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2c58575c339_1_104"/>
          <p:cNvSpPr txBox="1">
            <a:spLocks noGrp="1"/>
          </p:cNvSpPr>
          <p:nvPr>
            <p:ph type="body" idx="1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46102"/>
              </a:buClr>
              <a:buSzPts val="3700"/>
              <a:buFont typeface="Arial"/>
              <a:buNone/>
              <a:defRPr sz="3700" b="1" i="0" u="none" strike="noStrike" cap="non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2c58575c339_1_104"/>
          <p:cNvSpPr txBox="1">
            <a:spLocks noGrp="1"/>
          </p:cNvSpPr>
          <p:nvPr>
            <p:ph type="body" idx="2"/>
          </p:nvPr>
        </p:nvSpPr>
        <p:spPr>
          <a:xfrm>
            <a:off x="272085" y="1744225"/>
            <a:ext cx="11589900" cy="4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95E00"/>
              </a:buClr>
              <a:buSzPts val="2100"/>
              <a:buFont typeface="NTR"/>
              <a:buChar char="&gt;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95E0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or End Slide">
  <p:cSld name="Section Header or End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433" y="198708"/>
            <a:ext cx="556192" cy="2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Page Content">
  <p:cSld name="Full-Page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7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17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8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8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3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9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9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3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264584" y="862676"/>
            <a:ext cx="3471333" cy="80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20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0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433" y="198708"/>
            <a:ext cx="556192" cy="2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0"/>
              <a:buFont typeface="Arial"/>
              <a:buNone/>
              <a:defRPr sz="533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lang="en-US" sz="1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8433" y="198708"/>
            <a:ext cx="556192" cy="21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18566" y="304811"/>
            <a:ext cx="2258261" cy="134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quotes.com/author/13643-Simon_Sinek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_Rog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1313570" y="1254683"/>
            <a:ext cx="94341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</a:pPr>
            <a:r>
              <a:rPr lang="en-US" sz="5767" dirty="0"/>
              <a:t>Piloting a Key Decision Document</a:t>
            </a:r>
            <a:endParaRPr sz="5767"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2"/>
          </p:nvPr>
        </p:nvSpPr>
        <p:spPr>
          <a:xfrm>
            <a:off x="6450447" y="4344682"/>
            <a:ext cx="5043348" cy="185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dirty="0"/>
              <a:t>Prepared by Lisa </a:t>
            </a:r>
            <a:r>
              <a:rPr lang="en-US" dirty="0" err="1"/>
              <a:t>Hupf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dirty="0"/>
              <a:t>Director, Applications Development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dirty="0"/>
              <a:t>Rochester Institute of Technology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dirty="0"/>
              <a:t>May 9</a:t>
            </a:r>
            <a:r>
              <a:rPr lang="en-US" baseline="30000" dirty="0"/>
              <a:t>th</a:t>
            </a:r>
            <a:r>
              <a:rPr lang="en-US" dirty="0"/>
              <a:t>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7dadbf163_1_0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5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f7dadbf163_1_0"/>
          <p:cNvSpPr txBox="1">
            <a:spLocks noGrp="1"/>
          </p:cNvSpPr>
          <p:nvPr>
            <p:ph type="title"/>
          </p:nvPr>
        </p:nvSpPr>
        <p:spPr>
          <a:xfrm>
            <a:off x="272085" y="958452"/>
            <a:ext cx="10355700" cy="69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pic>
        <p:nvPicPr>
          <p:cNvPr id="172" name="Google Shape;172;g1f7dadbf16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575" y="2109725"/>
            <a:ext cx="6162825" cy="41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CA40A-91AE-69B3-050A-56B129AE9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54780"/>
              </p:ext>
            </p:extLst>
          </p:nvPr>
        </p:nvGraphicFramePr>
        <p:xfrm>
          <a:off x="1422401" y="931333"/>
          <a:ext cx="8720666" cy="5128852"/>
        </p:xfrm>
        <a:graphic>
          <a:graphicData uri="http://schemas.openxmlformats.org/drawingml/2006/table">
            <a:tbl>
              <a:tblPr/>
              <a:tblGrid>
                <a:gridCol w="8720666">
                  <a:extLst>
                    <a:ext uri="{9D8B030D-6E8A-4147-A177-3AD203B41FA5}">
                      <a16:colId xmlns:a16="http://schemas.microsoft.com/office/drawing/2014/main" val="4123962842"/>
                    </a:ext>
                  </a:extLst>
                </a:gridCol>
              </a:tblGrid>
              <a:tr h="393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>
                          <a:effectLst/>
                          <a:latin typeface="Calibri" panose="020F0502020204030204" pitchFamily="34" charset="0"/>
                        </a:rPr>
                        <a:t>Reviewers/Review Team </a:t>
                      </a:r>
                      <a:endParaRPr lang="en-US" sz="1100" b="0" i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26084"/>
                  </a:ext>
                </a:extLst>
              </a:tr>
              <a:tr h="393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>
                          <a:effectLst/>
                          <a:latin typeface="Calibri" panose="020F0502020204030204" pitchFamily="34" charset="0"/>
                        </a:rPr>
                        <a:t>Priority / Strategic Alignment </a:t>
                      </a:r>
                      <a:endParaRPr lang="en-US" sz="1100" b="0" i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5872"/>
                  </a:ext>
                </a:extLst>
              </a:tr>
              <a:tr h="5480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effectLst/>
                          <a:latin typeface="Calibri" panose="020F0502020204030204" pitchFamily="34" charset="0"/>
                        </a:rPr>
                        <a:t>Current State Issue / Problem  </a:t>
                      </a:r>
                      <a:endParaRPr lang="en-US" sz="11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 dirty="0"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700831"/>
                  </a:ext>
                </a:extLst>
              </a:tr>
              <a:tr h="24845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Recommendation  </a:t>
                      </a:r>
                      <a:endParaRPr lang="en-US" sz="1100" b="0" i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431081"/>
                  </a:ext>
                </a:extLst>
              </a:tr>
              <a:tr h="4114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 to RIT </a:t>
                      </a:r>
                      <a:endParaRPr lang="en-US" sz="11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en-US" sz="1100" b="0" i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26894"/>
                  </a:ext>
                </a:extLst>
              </a:tr>
              <a:tr h="5480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to user community   </a:t>
                      </a:r>
                      <a:endParaRPr lang="en-US" sz="11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38042"/>
                  </a:ext>
                </a:extLst>
              </a:tr>
              <a:tr h="393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Consequences if no action taken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881303"/>
                  </a:ext>
                </a:extLst>
              </a:tr>
              <a:tr h="393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 scope (including data classification)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82151"/>
                  </a:ext>
                </a:extLst>
              </a:tr>
              <a:tr h="5480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 and Estimated Dates  </a:t>
                      </a:r>
                      <a:endParaRPr lang="en-US" sz="11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24484"/>
                  </a:ext>
                </a:extLst>
              </a:tr>
              <a:tr h="7026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implementation cost and effort  </a:t>
                      </a:r>
                      <a:endParaRPr lang="en-US" sz="11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en-US" sz="1100" b="0" i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03339"/>
                  </a:ext>
                </a:extLst>
              </a:tr>
              <a:tr h="5480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operational cost and effort  </a:t>
                      </a:r>
                      <a:endParaRPr lang="en-US" sz="11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 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71923" marR="71923" marT="35961" marB="359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39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9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2085" y="755218"/>
            <a:ext cx="11589952" cy="696384"/>
          </a:xfrm>
        </p:spPr>
        <p:txBody>
          <a:bodyPr/>
          <a:lstStyle/>
          <a:p>
            <a:r>
              <a:rPr lang="en-US" dirty="0"/>
              <a:t>Rochester Institute of Technology (RIT)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2085" y="1451602"/>
            <a:ext cx="11207611" cy="26589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Located in western New York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20,570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students enrolled at main campus;  ~3600 students enrolled at international locations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Doctoral university; high research activity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Strong focus on engineering, computing, art and design</a:t>
            </a:r>
          </a:p>
          <a:p>
            <a:pPr marL="30479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2" name="Picture 8" descr="Image result for RIT campus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67" y="4488679"/>
            <a:ext cx="7298267" cy="20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7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D1C203-0FBF-BCC7-96E9-07743ACE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8" y="1407687"/>
            <a:ext cx="7070832" cy="1357885"/>
          </a:xfrm>
        </p:spPr>
        <p:txBody>
          <a:bodyPr/>
          <a:lstStyle/>
          <a:p>
            <a:pPr marL="8466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67"/>
            </a:pPr>
            <a:br>
              <a:rPr lang="en-US" sz="2400" b="0" i="0" dirty="0">
                <a:solidFill>
                  <a:srgbClr val="2F549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decision template to review and recommend solutions for the RIT Data Hub Program 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br>
              <a:rPr lang="en-US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1ED45BD-5F61-9D70-D8F6-513AACB9CBD2}"/>
              </a:ext>
            </a:extLst>
          </p:cNvPr>
          <p:cNvSpPr txBox="1">
            <a:spLocks/>
          </p:cNvSpPr>
          <p:nvPr/>
        </p:nvSpPr>
        <p:spPr>
          <a:xfrm>
            <a:off x="349299" y="3038751"/>
            <a:ext cx="7070831" cy="363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 and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and Costs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and Planning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Informed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Consensus Building</a:t>
            </a:r>
          </a:p>
          <a:p>
            <a:br>
              <a:rPr lang="en-US" sz="11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349299" y="867730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Goals and Outcomes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E3F943-015E-197E-782F-A153FBE07DB0}"/>
              </a:ext>
            </a:extLst>
          </p:cNvPr>
          <p:cNvSpPr txBox="1">
            <a:spLocks/>
          </p:cNvSpPr>
          <p:nvPr/>
        </p:nvSpPr>
        <p:spPr>
          <a:xfrm>
            <a:off x="7846827" y="898431"/>
            <a:ext cx="4073087" cy="237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>
              <a:buFont typeface="Noto Sans Symbols"/>
              <a:buNone/>
            </a:pPr>
            <a:r>
              <a:rPr lang="en-US" dirty="0">
                <a:solidFill>
                  <a:schemeClr val="accent1"/>
                </a:solidFill>
                <a:latin typeface="-apple-system"/>
              </a:rPr>
              <a:t>“The best decisions are made by those who are informed, not by those who are opinionated” </a:t>
            </a: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111111"/>
              </a:solidFill>
              <a:latin typeface="-apple-system"/>
            </a:endParaRPr>
          </a:p>
          <a:p>
            <a:pPr marL="59246" indent="0">
              <a:buFont typeface="Noto Sans Symbols"/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-Benjamin 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1ED45BD-5F61-9D70-D8F6-513AACB9CBD2}"/>
              </a:ext>
            </a:extLst>
          </p:cNvPr>
          <p:cNvSpPr txBox="1">
            <a:spLocks/>
          </p:cNvSpPr>
          <p:nvPr/>
        </p:nvSpPr>
        <p:spPr>
          <a:xfrm>
            <a:off x="445530" y="1669344"/>
            <a:ext cx="5872117" cy="45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Buy-in before starting</a:t>
            </a: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Selection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Strategic Decision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Operational Decision</a:t>
            </a:r>
          </a:p>
          <a:p>
            <a:pPr lvl="1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Teams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Select</a:t>
            </a:r>
          </a:p>
          <a:p>
            <a:pPr lvl="1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Teams</a:t>
            </a: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80638" y="806069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Team Climate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B3A187-1B6C-15D4-D403-AEAA833BFE5C}"/>
              </a:ext>
            </a:extLst>
          </p:cNvPr>
          <p:cNvSpPr txBox="1">
            <a:spLocks/>
          </p:cNvSpPr>
          <p:nvPr/>
        </p:nvSpPr>
        <p:spPr>
          <a:xfrm>
            <a:off x="6482539" y="898833"/>
            <a:ext cx="4877556" cy="22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 fontAlgn="base">
              <a:buNone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“Culture eats strategy for breakfast.”</a:t>
            </a:r>
          </a:p>
          <a:p>
            <a:pPr marL="59246" indent="0" fontAlgn="base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246" indent="0" fontAlgn="base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-Peter Drucker</a:t>
            </a: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chemeClr val="accent1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000000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2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711E21-79A4-3806-7A34-06183E68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54" y="3599743"/>
            <a:ext cx="5524605" cy="1741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39843" y="798016"/>
            <a:ext cx="11287593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Sample From 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C541F-59D0-E225-059C-78A51ECC0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" y="1653035"/>
            <a:ext cx="6661101" cy="35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80638" y="806069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Communication channels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306B9F-AA97-35D7-5340-648ACCA6F354}"/>
              </a:ext>
            </a:extLst>
          </p:cNvPr>
          <p:cNvSpPr txBox="1">
            <a:spLocks/>
          </p:cNvSpPr>
          <p:nvPr/>
        </p:nvSpPr>
        <p:spPr>
          <a:xfrm>
            <a:off x="6595672" y="1669344"/>
            <a:ext cx="5150798" cy="231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 fontAlgn="base">
              <a:buNone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team is not a group of people that work together. A team is a group of people that trust each other.”</a:t>
            </a:r>
          </a:p>
          <a:p>
            <a:pPr marL="59246" indent="0" fontAlgn="base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Simon Sinek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chemeClr val="accent1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000000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/>
          </a:p>
          <a:p>
            <a:pPr marL="59246" indent="0">
              <a:buFont typeface="Noto Sans Symbols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749A6-6455-E47A-89C4-754D8520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5" y="2024969"/>
            <a:ext cx="18669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C123A-4074-0B1A-FA42-5FFEB5581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5" y="3186719"/>
            <a:ext cx="1943100" cy="191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B34CE-42E8-4A0E-81F1-1F564E109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210" y="1958941"/>
            <a:ext cx="21971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5FF54-F36E-0B17-1DBE-B645E0D3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729" y="3823382"/>
            <a:ext cx="2641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1ED45BD-5F61-9D70-D8F6-513AACB9CBD2}"/>
              </a:ext>
            </a:extLst>
          </p:cNvPr>
          <p:cNvSpPr txBox="1">
            <a:spLocks/>
          </p:cNvSpPr>
          <p:nvPr/>
        </p:nvSpPr>
        <p:spPr>
          <a:xfrm>
            <a:off x="280638" y="1669343"/>
            <a:ext cx="6037009" cy="4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decision already made prior to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everyone along with a shared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Clarity in document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Scope (Interest)</a:t>
            </a: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80638" y="806069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Conflicts / Challenges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306B9F-AA97-35D7-5340-648ACCA6F354}"/>
              </a:ext>
            </a:extLst>
          </p:cNvPr>
          <p:cNvSpPr txBox="1">
            <a:spLocks/>
          </p:cNvSpPr>
          <p:nvPr/>
        </p:nvSpPr>
        <p:spPr>
          <a:xfrm>
            <a:off x="7323896" y="868616"/>
            <a:ext cx="4422573" cy="239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 algn="l" fontAlgn="base">
              <a:buNone/>
            </a:pPr>
            <a:r>
              <a:rPr lang="en-US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“Don’t let yesterday use up too much of today.” </a:t>
            </a:r>
          </a:p>
          <a:p>
            <a:pPr marL="59246" indent="0" algn="l" fontAlgn="base">
              <a:buNone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246" indent="0" algn="l" fontAlgn="base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 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 Rogers</a:t>
            </a:r>
            <a:endParaRPr lang="en-US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chemeClr val="accent1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000000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1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1ED45BD-5F61-9D70-D8F6-513AACB9CBD2}"/>
              </a:ext>
            </a:extLst>
          </p:cNvPr>
          <p:cNvSpPr txBox="1">
            <a:spLocks/>
          </p:cNvSpPr>
          <p:nvPr/>
        </p:nvSpPr>
        <p:spPr>
          <a:xfrm>
            <a:off x="692118" y="2317255"/>
            <a:ext cx="5266722" cy="383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and Empower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360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Empathy</a:t>
            </a: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80638" y="806069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Learnings from the Class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306B9F-AA97-35D7-5340-648ACCA6F354}"/>
              </a:ext>
            </a:extLst>
          </p:cNvPr>
          <p:cNvSpPr txBox="1">
            <a:spLocks/>
          </p:cNvSpPr>
          <p:nvPr/>
        </p:nvSpPr>
        <p:spPr>
          <a:xfrm>
            <a:off x="7323896" y="868616"/>
            <a:ext cx="4422573" cy="239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 algn="l">
              <a:buNone/>
            </a:pPr>
            <a:r>
              <a:rPr lang="en-US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“I never learned from a man who agreed with me.”</a:t>
            </a:r>
          </a:p>
          <a:p>
            <a:pPr marL="59246" indent="0" algn="l">
              <a:buNone/>
            </a:pPr>
            <a:endParaRPr lang="en-US" dirty="0">
              <a:solidFill>
                <a:srgbClr val="2D2D2D"/>
              </a:solidFill>
              <a:latin typeface="Noto Sans" panose="020B0502040504020204" pitchFamily="34" charset="0"/>
            </a:endParaRPr>
          </a:p>
          <a:p>
            <a:pPr marL="59246" indent="0" algn="l">
              <a:buNone/>
            </a:pPr>
            <a:r>
              <a:rPr lang="en-U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—Robert A. Heinlein</a:t>
            </a: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chemeClr val="accent1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000000"/>
              </a:solidFill>
              <a:latin typeface="Sohne"/>
            </a:endParaRPr>
          </a:p>
          <a:p>
            <a:pPr marL="59246" indent="0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A7E8-2019-3897-E61D-E0FBE133E0F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5478120"/>
            <a:ext cx="12192000" cy="134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1ED45BD-5F61-9D70-D8F6-513AACB9CBD2}"/>
              </a:ext>
            </a:extLst>
          </p:cNvPr>
          <p:cNvSpPr txBox="1">
            <a:spLocks/>
          </p:cNvSpPr>
          <p:nvPr/>
        </p:nvSpPr>
        <p:spPr>
          <a:xfrm>
            <a:off x="445530" y="1669344"/>
            <a:ext cx="6878366" cy="38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 fontAlgn="base"/>
            <a:r>
              <a:rPr lang="en-US" sz="24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May/June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Retrospective 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1: Was the process useful to the program? </a:t>
            </a: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2: Should we continue to use it? </a:t>
            </a: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3: Should we modify the process and continue to use it? </a:t>
            </a: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4: Should we share the feedback with other teams? </a:t>
            </a:r>
          </a:p>
          <a:p>
            <a:endParaRPr lang="en-US" sz="24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Also… Some Early Feedback</a:t>
            </a:r>
          </a:p>
          <a:p>
            <a:pPr algn="ctr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8;g1f7dadbf163_0_14">
            <a:extLst>
              <a:ext uri="{FF2B5EF4-FFF2-40B4-BE49-F238E27FC236}">
                <a16:creationId xmlns:a16="http://schemas.microsoft.com/office/drawing/2014/main" id="{1F7D1C5B-D13E-4035-5F63-DD8DE8EC6DF0}"/>
              </a:ext>
            </a:extLst>
          </p:cNvPr>
          <p:cNvSpPr txBox="1">
            <a:spLocks/>
          </p:cNvSpPr>
          <p:nvPr/>
        </p:nvSpPr>
        <p:spPr>
          <a:xfrm>
            <a:off x="229837" y="868616"/>
            <a:ext cx="6878367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is next?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862709-DB19-17AA-6920-2F2C0B99F6A3}"/>
              </a:ext>
            </a:extLst>
          </p:cNvPr>
          <p:cNvSpPr txBox="1">
            <a:spLocks/>
          </p:cNvSpPr>
          <p:nvPr/>
        </p:nvSpPr>
        <p:spPr>
          <a:xfrm>
            <a:off x="7673383" y="649671"/>
            <a:ext cx="4073087" cy="292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246" indent="0">
              <a:buFont typeface="Noto Sans Symbols"/>
              <a:buNone/>
            </a:pPr>
            <a:r>
              <a:rPr lang="en-US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“Good decisions come from experience. Experience comes from making bad decisions.”</a:t>
            </a:r>
          </a:p>
          <a:p>
            <a:pPr marL="59246" indent="0">
              <a:buFont typeface="Noto Sans Symbols"/>
              <a:buNone/>
            </a:pPr>
            <a:endParaRPr lang="en-US" dirty="0">
              <a:solidFill>
                <a:srgbClr val="111111"/>
              </a:solidFill>
              <a:latin typeface="-apple-system"/>
            </a:endParaRPr>
          </a:p>
          <a:p>
            <a:pPr marL="59246" indent="0">
              <a:buFont typeface="Noto Sans Symbols"/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-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Twain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07035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460</Words>
  <Application>Microsoft Macintosh PowerPoint</Application>
  <PresentationFormat>Widescreen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Georgia</vt:lpstr>
      <vt:lpstr>Noto Sans Symbols</vt:lpstr>
      <vt:lpstr>System Font Regular</vt:lpstr>
      <vt:lpstr>Calibri Light</vt:lpstr>
      <vt:lpstr>NTR</vt:lpstr>
      <vt:lpstr>Calibri</vt:lpstr>
      <vt:lpstr>Wingdings</vt:lpstr>
      <vt:lpstr>MS Gothic</vt:lpstr>
      <vt:lpstr>-apple-system</vt:lpstr>
      <vt:lpstr>Sohne</vt:lpstr>
      <vt:lpstr>Arial</vt:lpstr>
      <vt:lpstr>Segoe UI</vt:lpstr>
      <vt:lpstr>Noto Sans</vt:lpstr>
      <vt:lpstr>RIT</vt:lpstr>
      <vt:lpstr>Piloting a Key Decision Document</vt:lpstr>
      <vt:lpstr>PowerPoint Presentation</vt:lpstr>
      <vt:lpstr> Pilot a decision template to review and recommend solutions for the RIT Data Hub Program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Slate for Student Success</dc:title>
  <dc:creator>Danielle Dankey</dc:creator>
  <cp:lastModifiedBy>Lisa Hupf</cp:lastModifiedBy>
  <cp:revision>5</cp:revision>
  <dcterms:created xsi:type="dcterms:W3CDTF">2023-04-10T16:22:21Z</dcterms:created>
  <dcterms:modified xsi:type="dcterms:W3CDTF">2024-05-09T01:40:03Z</dcterms:modified>
</cp:coreProperties>
</file>