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9"/>
  </p:notesMasterIdLst>
  <p:handoutMasterIdLst>
    <p:handoutMasterId r:id="rId20"/>
  </p:handoutMasterIdLst>
  <p:sldIdLst>
    <p:sldId id="257" r:id="rId5"/>
    <p:sldId id="283" r:id="rId6"/>
    <p:sldId id="299" r:id="rId7"/>
    <p:sldId id="281" r:id="rId8"/>
    <p:sldId id="298" r:id="rId9"/>
    <p:sldId id="297" r:id="rId10"/>
    <p:sldId id="301" r:id="rId11"/>
    <p:sldId id="302" r:id="rId12"/>
    <p:sldId id="300" r:id="rId13"/>
    <p:sldId id="303" r:id="rId14"/>
    <p:sldId id="306" r:id="rId15"/>
    <p:sldId id="304" r:id="rId16"/>
    <p:sldId id="307"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FA5CE465-0948-2649-8EFC-DB94E069F32F}">
          <p14:sldIdLst/>
        </p14:section>
        <p14:section name="Presentation" id="{A7CAD461-2275-2744-8D2D-A7B14A410A91}">
          <p14:sldIdLst>
            <p14:sldId id="257"/>
            <p14:sldId id="283"/>
            <p14:sldId id="299"/>
            <p14:sldId id="281"/>
            <p14:sldId id="298"/>
            <p14:sldId id="297"/>
            <p14:sldId id="301"/>
            <p14:sldId id="302"/>
            <p14:sldId id="300"/>
            <p14:sldId id="303"/>
            <p14:sldId id="306"/>
            <p14:sldId id="304"/>
            <p14:sldId id="307"/>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60"/>
    <a:srgbClr val="024D93"/>
    <a:srgbClr val="85D3B4"/>
    <a:srgbClr val="9AF8D3"/>
    <a:srgbClr val="FF00AE"/>
    <a:srgbClr val="004D94"/>
    <a:srgbClr val="F56600"/>
    <a:srgbClr val="004D93"/>
    <a:srgbClr val="CD4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9"/>
    <p:restoredTop sz="86398"/>
  </p:normalViewPr>
  <p:slideViewPr>
    <p:cSldViewPr snapToGrid="0">
      <p:cViewPr varScale="1">
        <p:scale>
          <a:sx n="79" d="100"/>
          <a:sy n="79" d="100"/>
        </p:scale>
        <p:origin x="138" y="26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82" d="100"/>
        <a:sy n="82"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6.xml"/><Relationship Id="rId7" Type="http://schemas.openxmlformats.org/officeDocument/2006/relationships/slide" Target="slides/slide12.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 Id="rId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B1982B-D495-6A43-A49A-1740583217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A0F816-FE66-014C-BA1C-9EB5A0A9FC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649224-4EE8-9142-A89B-A7A865D3FE71}" type="datetimeFigureOut">
              <a:rPr lang="en-US" smtClean="0"/>
              <a:t>5/6/2024</a:t>
            </a:fld>
            <a:endParaRPr lang="en-US"/>
          </a:p>
        </p:txBody>
      </p:sp>
      <p:sp>
        <p:nvSpPr>
          <p:cNvPr id="4" name="Footer Placeholder 3">
            <a:extLst>
              <a:ext uri="{FF2B5EF4-FFF2-40B4-BE49-F238E27FC236}">
                <a16:creationId xmlns:a16="http://schemas.microsoft.com/office/drawing/2014/main" id="{2ED7A030-5CDF-FD4E-9016-771F69A71C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963A61-72BB-C640-99E5-C317356D33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7DE5DD-D8C7-5D40-AED1-27D78ECBB2AA}" type="slidenum">
              <a:rPr lang="en-US" smtClean="0"/>
              <a:t>‹#›</a:t>
            </a:fld>
            <a:endParaRPr lang="en-US"/>
          </a:p>
        </p:txBody>
      </p:sp>
    </p:spTree>
    <p:extLst>
      <p:ext uri="{BB962C8B-B14F-4D97-AF65-F5344CB8AC3E}">
        <p14:creationId xmlns:p14="http://schemas.microsoft.com/office/powerpoint/2010/main" val="311581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8EBF8-2D22-447B-8F87-26886C739217}"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414E9-1EF5-4802-946B-4A56A5BC3F21}" type="slidenum">
              <a:rPr lang="en-US" smtClean="0"/>
              <a:t>‹#›</a:t>
            </a:fld>
            <a:endParaRPr lang="en-US"/>
          </a:p>
        </p:txBody>
      </p:sp>
    </p:spTree>
    <p:extLst>
      <p:ext uri="{BB962C8B-B14F-4D97-AF65-F5344CB8AC3E}">
        <p14:creationId xmlns:p14="http://schemas.microsoft.com/office/powerpoint/2010/main" val="34884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1</a:t>
            </a:fld>
            <a:endParaRPr lang="en-US"/>
          </a:p>
        </p:txBody>
      </p:sp>
    </p:spTree>
    <p:extLst>
      <p:ext uri="{BB962C8B-B14F-4D97-AF65-F5344CB8AC3E}">
        <p14:creationId xmlns:p14="http://schemas.microsoft.com/office/powerpoint/2010/main" val="408474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82588-ACC6-B65D-CD7F-E961056F4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3A8DBE-5121-2229-E379-CFEFA4F5A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2C2AE-23FA-F55F-4E2A-BA251DF3B1A1}"/>
              </a:ext>
            </a:extLst>
          </p:cNvPr>
          <p:cNvSpPr>
            <a:spLocks noGrp="1"/>
          </p:cNvSpPr>
          <p:nvPr>
            <p:ph type="body" idx="1"/>
          </p:nvPr>
        </p:nvSpPr>
        <p:spPr/>
        <p:txBody>
          <a:bodyPr/>
          <a:lstStyle/>
          <a:p>
            <a:r>
              <a:rPr lang="en-US" dirty="0"/>
              <a:t>Something comes along that no one thought of…</a:t>
            </a:r>
          </a:p>
        </p:txBody>
      </p:sp>
      <p:sp>
        <p:nvSpPr>
          <p:cNvPr id="4" name="Slide Number Placeholder 3">
            <a:extLst>
              <a:ext uri="{FF2B5EF4-FFF2-40B4-BE49-F238E27FC236}">
                <a16:creationId xmlns:a16="http://schemas.microsoft.com/office/drawing/2014/main" id="{96034F38-2123-7D73-0BBB-171C0A475AAC}"/>
              </a:ext>
            </a:extLst>
          </p:cNvPr>
          <p:cNvSpPr>
            <a:spLocks noGrp="1"/>
          </p:cNvSpPr>
          <p:nvPr>
            <p:ph type="sldNum" sz="quarter" idx="5"/>
          </p:nvPr>
        </p:nvSpPr>
        <p:spPr/>
        <p:txBody>
          <a:bodyPr/>
          <a:lstStyle/>
          <a:p>
            <a:fld id="{657414E9-1EF5-4802-946B-4A56A5BC3F21}" type="slidenum">
              <a:rPr lang="en-US" smtClean="0"/>
              <a:t>10</a:t>
            </a:fld>
            <a:endParaRPr lang="en-US"/>
          </a:p>
        </p:txBody>
      </p:sp>
    </p:spTree>
    <p:extLst>
      <p:ext uri="{BB962C8B-B14F-4D97-AF65-F5344CB8AC3E}">
        <p14:creationId xmlns:p14="http://schemas.microsoft.com/office/powerpoint/2010/main" val="2693946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C71B-FD19-B59F-8E51-01620370C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96789-0652-4BA4-8E03-C8078322F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82368-EE66-E42E-B97C-A463B6FD8CFC}"/>
              </a:ext>
            </a:extLst>
          </p:cNvPr>
          <p:cNvSpPr>
            <a:spLocks noGrp="1"/>
          </p:cNvSpPr>
          <p:nvPr>
            <p:ph type="body" idx="1"/>
          </p:nvPr>
        </p:nvSpPr>
        <p:spPr/>
        <p:txBody>
          <a:bodyPr/>
          <a:lstStyle/>
          <a:p>
            <a:r>
              <a:rPr lang="en-US" dirty="0"/>
              <a:t>What are the options when project altering issues arise</a:t>
            </a:r>
          </a:p>
          <a:p>
            <a:endParaRPr lang="en-US" dirty="0"/>
          </a:p>
          <a:p>
            <a:pPr marL="228600" indent="-228600">
              <a:buAutoNum type="arabicPeriod"/>
            </a:pPr>
            <a:r>
              <a:rPr lang="en-US" dirty="0"/>
              <a:t>Is Canceling/Restarting even possible. What is the financial hit</a:t>
            </a:r>
          </a:p>
          <a:p>
            <a:pPr marL="228600" indent="-228600">
              <a:buAutoNum type="arabicPeriod"/>
            </a:pPr>
            <a:r>
              <a:rPr lang="en-US" dirty="0"/>
              <a:t>Can you reasonably change the time to complete the project?</a:t>
            </a:r>
          </a:p>
          <a:p>
            <a:pPr marL="228600" indent="-228600">
              <a:buAutoNum type="arabicPeriod"/>
            </a:pPr>
            <a:r>
              <a:rPr lang="en-US" dirty="0"/>
              <a:t>Can other aspects of the project be altered/can you change the overall scope to not be as ambitious/encompassing.</a:t>
            </a:r>
          </a:p>
          <a:p>
            <a:pPr marL="228600" indent="-228600">
              <a:buAutoNum type="arabicPeriod"/>
            </a:pPr>
            <a:r>
              <a:rPr lang="en-US" dirty="0"/>
              <a:t>Can you get key stakeholders on board with the decisions being made. Communicating to them what will need to occur based on the different options.</a:t>
            </a:r>
          </a:p>
        </p:txBody>
      </p:sp>
      <p:sp>
        <p:nvSpPr>
          <p:cNvPr id="4" name="Slide Number Placeholder 3">
            <a:extLst>
              <a:ext uri="{FF2B5EF4-FFF2-40B4-BE49-F238E27FC236}">
                <a16:creationId xmlns:a16="http://schemas.microsoft.com/office/drawing/2014/main" id="{1D81370E-9ACD-1FE1-D610-FBF1B3870D40}"/>
              </a:ext>
            </a:extLst>
          </p:cNvPr>
          <p:cNvSpPr>
            <a:spLocks noGrp="1"/>
          </p:cNvSpPr>
          <p:nvPr>
            <p:ph type="sldNum" sz="quarter" idx="5"/>
          </p:nvPr>
        </p:nvSpPr>
        <p:spPr/>
        <p:txBody>
          <a:bodyPr/>
          <a:lstStyle/>
          <a:p>
            <a:fld id="{657414E9-1EF5-4802-946B-4A56A5BC3F21}" type="slidenum">
              <a:rPr lang="en-US" smtClean="0"/>
              <a:t>11</a:t>
            </a:fld>
            <a:endParaRPr lang="en-US"/>
          </a:p>
        </p:txBody>
      </p:sp>
    </p:spTree>
    <p:extLst>
      <p:ext uri="{BB962C8B-B14F-4D97-AF65-F5344CB8AC3E}">
        <p14:creationId xmlns:p14="http://schemas.microsoft.com/office/powerpoint/2010/main" val="1927085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C05A-7123-23D3-B10E-9DFA67F63F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4930B-1404-26F6-CA3F-A72483FD5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7FEAAF-0D46-8B98-063B-D5596B6529ED}"/>
              </a:ext>
            </a:extLst>
          </p:cNvPr>
          <p:cNvSpPr>
            <a:spLocks noGrp="1"/>
          </p:cNvSpPr>
          <p:nvPr>
            <p:ph type="body" idx="1"/>
          </p:nvPr>
        </p:nvSpPr>
        <p:spPr/>
        <p:txBody>
          <a:bodyPr/>
          <a:lstStyle/>
          <a:p>
            <a:r>
              <a:rPr lang="en-US" dirty="0"/>
              <a:t>After we had set our port dates, discovered that there needed to be a new server environment that will play host to the U-Wide licensing. </a:t>
            </a:r>
            <a:br>
              <a:rPr lang="en-US" dirty="0"/>
            </a:br>
            <a:r>
              <a:rPr lang="en-US" dirty="0"/>
              <a:t>1. Didn’t know where it could/should go</a:t>
            </a:r>
          </a:p>
          <a:p>
            <a:r>
              <a:rPr lang="en-US" dirty="0"/>
              <a:t>2. Lots of technical setup, testing. Networking, server admin.</a:t>
            </a:r>
          </a:p>
          <a:p>
            <a:r>
              <a:rPr lang="en-US" dirty="0"/>
              <a:t>3. Porting dates already confirmed by the carrier.</a:t>
            </a:r>
          </a:p>
          <a:p>
            <a:endParaRPr lang="en-US" dirty="0"/>
          </a:p>
          <a:p>
            <a:r>
              <a:rPr lang="en-US" dirty="0"/>
              <a:t>Usually a two month setup.</a:t>
            </a:r>
          </a:p>
        </p:txBody>
      </p:sp>
      <p:sp>
        <p:nvSpPr>
          <p:cNvPr id="4" name="Slide Number Placeholder 3">
            <a:extLst>
              <a:ext uri="{FF2B5EF4-FFF2-40B4-BE49-F238E27FC236}">
                <a16:creationId xmlns:a16="http://schemas.microsoft.com/office/drawing/2014/main" id="{A85D4D60-DF5A-9B37-753E-6B5775AF7E71}"/>
              </a:ext>
            </a:extLst>
          </p:cNvPr>
          <p:cNvSpPr>
            <a:spLocks noGrp="1"/>
          </p:cNvSpPr>
          <p:nvPr>
            <p:ph type="sldNum" sz="quarter" idx="5"/>
          </p:nvPr>
        </p:nvSpPr>
        <p:spPr/>
        <p:txBody>
          <a:bodyPr/>
          <a:lstStyle/>
          <a:p>
            <a:fld id="{657414E9-1EF5-4802-946B-4A56A5BC3F21}" type="slidenum">
              <a:rPr lang="en-US" smtClean="0"/>
              <a:t>12</a:t>
            </a:fld>
            <a:endParaRPr lang="en-US"/>
          </a:p>
        </p:txBody>
      </p:sp>
    </p:spTree>
    <p:extLst>
      <p:ext uri="{BB962C8B-B14F-4D97-AF65-F5344CB8AC3E}">
        <p14:creationId xmlns:p14="http://schemas.microsoft.com/office/powerpoint/2010/main" val="1263507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0A349-D005-D0EA-07A9-0C505EA7F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1777E-137E-F830-84E3-6E561B9B5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6FC38-321C-D134-18FC-8BBE2731F965}"/>
              </a:ext>
            </a:extLst>
          </p:cNvPr>
          <p:cNvSpPr>
            <a:spLocks noGrp="1"/>
          </p:cNvSpPr>
          <p:nvPr>
            <p:ph type="body" idx="1"/>
          </p:nvPr>
        </p:nvSpPr>
        <p:spPr/>
        <p:txBody>
          <a:bodyPr/>
          <a:lstStyle/>
          <a:p>
            <a:r>
              <a:rPr lang="en-US" dirty="0"/>
              <a:t>What we did</a:t>
            </a:r>
          </a:p>
          <a:p>
            <a:r>
              <a:rPr lang="en-US" dirty="0"/>
              <a:t>- We canceled the original port. This extended the project date a month (30 day minimum port request)</a:t>
            </a:r>
          </a:p>
          <a:p>
            <a:r>
              <a:rPr lang="en-US" dirty="0"/>
              <a:t>- Still cutting it close. Between us and the vendor sandwich a two month setup down to one. </a:t>
            </a:r>
          </a:p>
          <a:p>
            <a:r>
              <a:rPr lang="en-US" dirty="0"/>
              <a:t>- Informed stakeholders of what is going on. Planned training will start later than expected. </a:t>
            </a:r>
          </a:p>
          <a:p>
            <a:r>
              <a:rPr lang="en-US" dirty="0"/>
              <a:t>- Other projects/items have to wait (why I’m doing this remotely right now)</a:t>
            </a:r>
          </a:p>
        </p:txBody>
      </p:sp>
      <p:sp>
        <p:nvSpPr>
          <p:cNvPr id="4" name="Slide Number Placeholder 3">
            <a:extLst>
              <a:ext uri="{FF2B5EF4-FFF2-40B4-BE49-F238E27FC236}">
                <a16:creationId xmlns:a16="http://schemas.microsoft.com/office/drawing/2014/main" id="{C8291ADB-FC21-3961-8AE0-1C357B8EAEAF}"/>
              </a:ext>
            </a:extLst>
          </p:cNvPr>
          <p:cNvSpPr>
            <a:spLocks noGrp="1"/>
          </p:cNvSpPr>
          <p:nvPr>
            <p:ph type="sldNum" sz="quarter" idx="5"/>
          </p:nvPr>
        </p:nvSpPr>
        <p:spPr/>
        <p:txBody>
          <a:bodyPr/>
          <a:lstStyle/>
          <a:p>
            <a:fld id="{657414E9-1EF5-4802-946B-4A56A5BC3F21}" type="slidenum">
              <a:rPr lang="en-US" smtClean="0"/>
              <a:t>13</a:t>
            </a:fld>
            <a:endParaRPr lang="en-US"/>
          </a:p>
        </p:txBody>
      </p:sp>
    </p:spTree>
    <p:extLst>
      <p:ext uri="{BB962C8B-B14F-4D97-AF65-F5344CB8AC3E}">
        <p14:creationId xmlns:p14="http://schemas.microsoft.com/office/powerpoint/2010/main" val="4123879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C3FE9-4B9B-D37E-C6A3-B73EF0C4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00A74-0CCD-C65D-292C-0FB115D10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E430A-4ACF-42DC-E1B5-F684207ABB93}"/>
              </a:ext>
            </a:extLst>
          </p:cNvPr>
          <p:cNvSpPr>
            <a:spLocks noGrp="1"/>
          </p:cNvSpPr>
          <p:nvPr>
            <p:ph type="body" idx="1"/>
          </p:nvPr>
        </p:nvSpPr>
        <p:spPr/>
        <p:txBody>
          <a:bodyPr/>
          <a:lstStyle/>
          <a:p>
            <a:r>
              <a:rPr lang="en-US" b="0" i="0" dirty="0">
                <a:solidFill>
                  <a:srgbClr val="333333"/>
                </a:solidFill>
                <a:effectLst/>
                <a:latin typeface="Georgia" panose="02040502050405020303" pitchFamily="18" charset="0"/>
              </a:rPr>
              <a:t>Keep at it. </a:t>
            </a:r>
            <a:endParaRPr lang="en-US" dirty="0"/>
          </a:p>
        </p:txBody>
      </p:sp>
      <p:sp>
        <p:nvSpPr>
          <p:cNvPr id="4" name="Slide Number Placeholder 3">
            <a:extLst>
              <a:ext uri="{FF2B5EF4-FFF2-40B4-BE49-F238E27FC236}">
                <a16:creationId xmlns:a16="http://schemas.microsoft.com/office/drawing/2014/main" id="{46171021-ECAE-9EAB-0B4F-7AE330479529}"/>
              </a:ext>
            </a:extLst>
          </p:cNvPr>
          <p:cNvSpPr>
            <a:spLocks noGrp="1"/>
          </p:cNvSpPr>
          <p:nvPr>
            <p:ph type="sldNum" sz="quarter" idx="5"/>
          </p:nvPr>
        </p:nvSpPr>
        <p:spPr/>
        <p:txBody>
          <a:bodyPr/>
          <a:lstStyle/>
          <a:p>
            <a:fld id="{657414E9-1EF5-4802-946B-4A56A5BC3F21}" type="slidenum">
              <a:rPr lang="en-US" smtClean="0"/>
              <a:t>14</a:t>
            </a:fld>
            <a:endParaRPr lang="en-US"/>
          </a:p>
        </p:txBody>
      </p:sp>
    </p:spTree>
    <p:extLst>
      <p:ext uri="{BB962C8B-B14F-4D97-AF65-F5344CB8AC3E}">
        <p14:creationId xmlns:p14="http://schemas.microsoft.com/office/powerpoint/2010/main" val="87048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Pandemic brought to light a need for a better way to handle phone communication. Consortium of multiple campuses started researching in 2020 for the solution</a:t>
            </a:r>
            <a:br>
              <a:rPr lang="en-US" dirty="0"/>
            </a:br>
            <a:br>
              <a:rPr lang="en-US" dirty="0"/>
            </a:br>
            <a:r>
              <a:rPr lang="en-US" dirty="0"/>
              <a:t>Main Goals of the Project</a:t>
            </a:r>
          </a:p>
          <a:p>
            <a:pPr marL="228600" indent="-228600">
              <a:buAutoNum type="arabicPeriod"/>
            </a:pPr>
            <a:r>
              <a:rPr lang="en-US" dirty="0"/>
              <a:t>Provide Mobility of Access. Not locked to Desk Phone. </a:t>
            </a:r>
          </a:p>
          <a:p>
            <a:pPr marL="228600" indent="-228600">
              <a:buAutoNum type="arabicPeriod"/>
            </a:pPr>
            <a:r>
              <a:rPr lang="en-US" dirty="0"/>
              <a:t>Unified Communications Platform – One place for chat, calls, groups, meetings</a:t>
            </a:r>
          </a:p>
          <a:p>
            <a:pPr marL="228600" indent="-228600">
              <a:buAutoNum type="arabicPeriod"/>
            </a:pPr>
            <a:r>
              <a:rPr lang="en-US" dirty="0"/>
              <a:t>Cost Savings – Lower SUNY costs when compared to current PBX offerings</a:t>
            </a:r>
          </a:p>
          <a:p>
            <a:pPr marL="228600" indent="-228600">
              <a:buAutoNum type="arabicPeriod"/>
            </a:pPr>
            <a:r>
              <a:rPr lang="en-US" dirty="0"/>
              <a:t>U-Wide Availability – Easy ability for campuses to join in. Centralized license management/invoicing.  </a:t>
            </a:r>
          </a:p>
        </p:txBody>
      </p:sp>
      <p:sp>
        <p:nvSpPr>
          <p:cNvPr id="4" name="Slide Number Placeholder 3"/>
          <p:cNvSpPr>
            <a:spLocks noGrp="1"/>
          </p:cNvSpPr>
          <p:nvPr>
            <p:ph type="sldNum" sz="quarter" idx="5"/>
          </p:nvPr>
        </p:nvSpPr>
        <p:spPr/>
        <p:txBody>
          <a:bodyPr/>
          <a:lstStyle/>
          <a:p>
            <a:fld id="{657414E9-1EF5-4802-946B-4A56A5BC3F21}" type="slidenum">
              <a:rPr lang="en-US" smtClean="0"/>
              <a:t>2</a:t>
            </a:fld>
            <a:endParaRPr lang="en-US"/>
          </a:p>
        </p:txBody>
      </p:sp>
    </p:spTree>
    <p:extLst>
      <p:ext uri="{BB962C8B-B14F-4D97-AF65-F5344CB8AC3E}">
        <p14:creationId xmlns:p14="http://schemas.microsoft.com/office/powerpoint/2010/main" val="265241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A7753-CAE8-C55E-A3B0-D018F78A0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4992F-C507-6B59-3082-A9BF9B4562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76FFD-5D06-E5A2-D30C-89BF49042364}"/>
              </a:ext>
            </a:extLst>
          </p:cNvPr>
          <p:cNvSpPr>
            <a:spLocks noGrp="1"/>
          </p:cNvSpPr>
          <p:nvPr>
            <p:ph type="body" idx="1"/>
          </p:nvPr>
        </p:nvSpPr>
        <p:spPr/>
        <p:txBody>
          <a:bodyPr/>
          <a:lstStyle/>
          <a:p>
            <a:br>
              <a:rPr lang="en-US" dirty="0"/>
            </a:br>
            <a:br>
              <a:rPr lang="en-US" dirty="0"/>
            </a:br>
            <a:r>
              <a:rPr lang="en-US" dirty="0"/>
              <a:t>System Administration</a:t>
            </a:r>
          </a:p>
          <a:p>
            <a:pPr marL="228600" indent="-228600">
              <a:buAutoNum type="arabicPeriod"/>
            </a:pPr>
            <a:r>
              <a:rPr lang="en-US" dirty="0"/>
              <a:t>First Campus to Undergo the process of the U-Wide selected platform</a:t>
            </a:r>
          </a:p>
          <a:p>
            <a:pPr marL="228600" indent="-228600">
              <a:buAutoNum type="arabicPeriod"/>
            </a:pPr>
            <a:r>
              <a:rPr lang="en-US" dirty="0"/>
              <a:t>Multiple waves – 500 in the first wave expected to take 3 months</a:t>
            </a:r>
          </a:p>
          <a:p>
            <a:pPr marL="228600" indent="-228600">
              <a:buAutoNum type="arabicPeriod"/>
            </a:pPr>
            <a:r>
              <a:rPr lang="en-US" dirty="0"/>
              <a:t>Communication Plan – Ongoing but sketched out in the beginning major points of when to communicate details. Initial FAQ, then follow up items as date approaches.</a:t>
            </a:r>
          </a:p>
          <a:p>
            <a:pPr marL="228600" indent="-228600">
              <a:buAutoNum type="arabicPeriod"/>
            </a:pPr>
            <a:r>
              <a:rPr lang="en-US" dirty="0"/>
              <a:t>U-Wide Tenant Host… Wait….</a:t>
            </a:r>
          </a:p>
        </p:txBody>
      </p:sp>
      <p:sp>
        <p:nvSpPr>
          <p:cNvPr id="4" name="Slide Number Placeholder 3">
            <a:extLst>
              <a:ext uri="{FF2B5EF4-FFF2-40B4-BE49-F238E27FC236}">
                <a16:creationId xmlns:a16="http://schemas.microsoft.com/office/drawing/2014/main" id="{72395511-F04E-922D-D3A1-AEEF05E0BB47}"/>
              </a:ext>
            </a:extLst>
          </p:cNvPr>
          <p:cNvSpPr>
            <a:spLocks noGrp="1"/>
          </p:cNvSpPr>
          <p:nvPr>
            <p:ph type="sldNum" sz="quarter" idx="5"/>
          </p:nvPr>
        </p:nvSpPr>
        <p:spPr/>
        <p:txBody>
          <a:bodyPr/>
          <a:lstStyle/>
          <a:p>
            <a:fld id="{657414E9-1EF5-4802-946B-4A56A5BC3F21}" type="slidenum">
              <a:rPr lang="en-US" smtClean="0"/>
              <a:t>3</a:t>
            </a:fld>
            <a:endParaRPr lang="en-US"/>
          </a:p>
        </p:txBody>
      </p:sp>
    </p:spTree>
    <p:extLst>
      <p:ext uri="{BB962C8B-B14F-4D97-AF65-F5344CB8AC3E}">
        <p14:creationId xmlns:p14="http://schemas.microsoft.com/office/powerpoint/2010/main" val="329656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7414E9-1EF5-4802-946B-4A56A5BC3F21}" type="slidenum">
              <a:rPr lang="en-US" smtClean="0"/>
              <a:t>4</a:t>
            </a:fld>
            <a:endParaRPr lang="en-US"/>
          </a:p>
        </p:txBody>
      </p:sp>
    </p:spTree>
    <p:extLst>
      <p:ext uri="{BB962C8B-B14F-4D97-AF65-F5344CB8AC3E}">
        <p14:creationId xmlns:p14="http://schemas.microsoft.com/office/powerpoint/2010/main" val="154914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E452-62B1-3A43-3024-6ADBF0803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A0186-2278-43CE-92D7-372608E89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99A8D-B4F0-EFA7-AAA2-05A098DAD3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F56109-557B-755D-2DAB-0E21D8AA58DF}"/>
              </a:ext>
            </a:extLst>
          </p:cNvPr>
          <p:cNvSpPr>
            <a:spLocks noGrp="1"/>
          </p:cNvSpPr>
          <p:nvPr>
            <p:ph type="sldNum" sz="quarter" idx="5"/>
          </p:nvPr>
        </p:nvSpPr>
        <p:spPr/>
        <p:txBody>
          <a:bodyPr/>
          <a:lstStyle/>
          <a:p>
            <a:fld id="{657414E9-1EF5-4802-946B-4A56A5BC3F21}" type="slidenum">
              <a:rPr lang="en-US" smtClean="0"/>
              <a:t>5</a:t>
            </a:fld>
            <a:endParaRPr lang="en-US"/>
          </a:p>
        </p:txBody>
      </p:sp>
    </p:spTree>
    <p:extLst>
      <p:ext uri="{BB962C8B-B14F-4D97-AF65-F5344CB8AC3E}">
        <p14:creationId xmlns:p14="http://schemas.microsoft.com/office/powerpoint/2010/main" val="406646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eorgia" panose="02040502050405020303" pitchFamily="18" charset="0"/>
              </a:rPr>
              <a:t>AKA plan for everything you can but expect problems</a:t>
            </a:r>
          </a:p>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Commonly heard as “No plan survives the first contact with the enemy”</a:t>
            </a:r>
            <a:endParaRPr lang="en-US" dirty="0"/>
          </a:p>
        </p:txBody>
      </p:sp>
      <p:sp>
        <p:nvSpPr>
          <p:cNvPr id="4" name="Slide Number Placeholder 3"/>
          <p:cNvSpPr>
            <a:spLocks noGrp="1"/>
          </p:cNvSpPr>
          <p:nvPr>
            <p:ph type="sldNum" sz="quarter" idx="5"/>
          </p:nvPr>
        </p:nvSpPr>
        <p:spPr/>
        <p:txBody>
          <a:bodyPr/>
          <a:lstStyle/>
          <a:p>
            <a:fld id="{657414E9-1EF5-4802-946B-4A56A5BC3F21}" type="slidenum">
              <a:rPr lang="en-US" smtClean="0"/>
              <a:t>6</a:t>
            </a:fld>
            <a:endParaRPr lang="en-US"/>
          </a:p>
        </p:txBody>
      </p:sp>
    </p:spTree>
    <p:extLst>
      <p:ext uri="{BB962C8B-B14F-4D97-AF65-F5344CB8AC3E}">
        <p14:creationId xmlns:p14="http://schemas.microsoft.com/office/powerpoint/2010/main" val="3676999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7DD0F-BE11-4920-4110-7562BB0CD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F68BB-61C0-61A8-3DD2-C185C57AC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AB94B-3937-B8A4-1753-CD0926B49401}"/>
              </a:ext>
            </a:extLst>
          </p:cNvPr>
          <p:cNvSpPr>
            <a:spLocks noGrp="1"/>
          </p:cNvSpPr>
          <p:nvPr>
            <p:ph type="body" idx="1"/>
          </p:nvPr>
        </p:nvSpPr>
        <p:spPr/>
        <p:txBody>
          <a:bodyPr/>
          <a:lstStyle/>
          <a:p>
            <a:r>
              <a:rPr lang="en-US" dirty="0"/>
              <a:t>Small issues will occur</a:t>
            </a:r>
          </a:p>
        </p:txBody>
      </p:sp>
      <p:sp>
        <p:nvSpPr>
          <p:cNvPr id="4" name="Slide Number Placeholder 3">
            <a:extLst>
              <a:ext uri="{FF2B5EF4-FFF2-40B4-BE49-F238E27FC236}">
                <a16:creationId xmlns:a16="http://schemas.microsoft.com/office/drawing/2014/main" id="{A1878C1B-C2D5-6BF5-A91E-26E82302ADEE}"/>
              </a:ext>
            </a:extLst>
          </p:cNvPr>
          <p:cNvSpPr>
            <a:spLocks noGrp="1"/>
          </p:cNvSpPr>
          <p:nvPr>
            <p:ph type="sldNum" sz="quarter" idx="5"/>
          </p:nvPr>
        </p:nvSpPr>
        <p:spPr/>
        <p:txBody>
          <a:bodyPr/>
          <a:lstStyle/>
          <a:p>
            <a:fld id="{657414E9-1EF5-4802-946B-4A56A5BC3F21}" type="slidenum">
              <a:rPr lang="en-US" smtClean="0"/>
              <a:t>7</a:t>
            </a:fld>
            <a:endParaRPr lang="en-US"/>
          </a:p>
        </p:txBody>
      </p:sp>
    </p:spTree>
    <p:extLst>
      <p:ext uri="{BB962C8B-B14F-4D97-AF65-F5344CB8AC3E}">
        <p14:creationId xmlns:p14="http://schemas.microsoft.com/office/powerpoint/2010/main" val="223510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228DD-9016-C6F4-FABA-6B0590A51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7E54A-F05E-A9A7-AF21-DFA062076A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25A10-E5D3-23E9-DAA1-8F44EC7622C3}"/>
              </a:ext>
            </a:extLst>
          </p:cNvPr>
          <p:cNvSpPr>
            <a:spLocks noGrp="1"/>
          </p:cNvSpPr>
          <p:nvPr>
            <p:ph type="body" idx="1"/>
          </p:nvPr>
        </p:nvSpPr>
        <p:spPr/>
        <p:txBody>
          <a:bodyPr/>
          <a:lstStyle/>
          <a:p>
            <a:r>
              <a:rPr lang="en-US" dirty="0"/>
              <a:t>Small issues are inevitable. Plan ahead for these as much as possible. </a:t>
            </a:r>
          </a:p>
          <a:p>
            <a:pPr marL="228600" indent="-228600">
              <a:buAutoNum type="arabicPeriod"/>
            </a:pPr>
            <a:r>
              <a:rPr lang="en-US" dirty="0"/>
              <a:t>Add a reasonable amount of time to the expected length of the project at the start.</a:t>
            </a:r>
          </a:p>
          <a:p>
            <a:pPr marL="228600" indent="-228600">
              <a:buAutoNum type="arabicPeriod"/>
            </a:pPr>
            <a:r>
              <a:rPr lang="en-US" dirty="0"/>
              <a:t>When issues come up, keep all the key people in the loop with concise updates, stakeholders don’t need minute details but need to know how the issue affects the project status</a:t>
            </a:r>
          </a:p>
          <a:p>
            <a:pPr marL="228600" indent="-228600">
              <a:buAutoNum type="arabicPeriod"/>
            </a:pPr>
            <a:r>
              <a:rPr lang="en-US" dirty="0"/>
              <a:t>Take care of any issues as they arise, determine what can be done to head off similar issues</a:t>
            </a:r>
          </a:p>
          <a:p>
            <a:pPr marL="228600" indent="-228600">
              <a:buAutoNum type="arabicPeriod"/>
            </a:pPr>
            <a:r>
              <a:rPr lang="en-US" dirty="0"/>
              <a:t>Freaking out will make everything worse. Take a step back, gather the info related to the problem, work through it.</a:t>
            </a:r>
          </a:p>
        </p:txBody>
      </p:sp>
      <p:sp>
        <p:nvSpPr>
          <p:cNvPr id="4" name="Slide Number Placeholder 3">
            <a:extLst>
              <a:ext uri="{FF2B5EF4-FFF2-40B4-BE49-F238E27FC236}">
                <a16:creationId xmlns:a16="http://schemas.microsoft.com/office/drawing/2014/main" id="{1E77E9FD-71C1-CADC-C66C-39C6664A23D4}"/>
              </a:ext>
            </a:extLst>
          </p:cNvPr>
          <p:cNvSpPr>
            <a:spLocks noGrp="1"/>
          </p:cNvSpPr>
          <p:nvPr>
            <p:ph type="sldNum" sz="quarter" idx="5"/>
          </p:nvPr>
        </p:nvSpPr>
        <p:spPr/>
        <p:txBody>
          <a:bodyPr/>
          <a:lstStyle/>
          <a:p>
            <a:fld id="{657414E9-1EF5-4802-946B-4A56A5BC3F21}" type="slidenum">
              <a:rPr lang="en-US" smtClean="0"/>
              <a:t>8</a:t>
            </a:fld>
            <a:endParaRPr lang="en-US"/>
          </a:p>
        </p:txBody>
      </p:sp>
    </p:spTree>
    <p:extLst>
      <p:ext uri="{BB962C8B-B14F-4D97-AF65-F5344CB8AC3E}">
        <p14:creationId xmlns:p14="http://schemas.microsoft.com/office/powerpoint/2010/main" val="979091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DD266-88A2-DEDA-57D2-6B55C5EFFB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934FDE-258B-35CD-E8F9-6B7FE3C75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2F8C3B-6427-AC84-242D-FBC5C7622E7E}"/>
              </a:ext>
            </a:extLst>
          </p:cNvPr>
          <p:cNvSpPr>
            <a:spLocks noGrp="1"/>
          </p:cNvSpPr>
          <p:nvPr>
            <p:ph type="body" idx="1"/>
          </p:nvPr>
        </p:nvSpPr>
        <p:spPr/>
        <p:txBody>
          <a:bodyPr/>
          <a:lstStyle/>
          <a:p>
            <a:pPr marL="228600" indent="-228600">
              <a:buAutoNum type="arabicPeriod"/>
            </a:pPr>
            <a:r>
              <a:rPr lang="en-US" dirty="0"/>
              <a:t>Participant Reponses – Headsets query. About half hit the deadline Also sister organization was 2 weeks late on ported number list.</a:t>
            </a:r>
          </a:p>
          <a:p>
            <a:pPr marL="228600" indent="-228600">
              <a:buAutoNum type="arabicPeriod"/>
            </a:pPr>
            <a:r>
              <a:rPr lang="en-US" dirty="0"/>
              <a:t>Procurement – Getting the headsets. Never as quick as it seems.</a:t>
            </a:r>
          </a:p>
          <a:p>
            <a:pPr marL="228600" indent="-228600">
              <a:buAutoNum type="arabicPeriod"/>
            </a:pPr>
            <a:r>
              <a:rPr lang="en-US" dirty="0"/>
              <a:t>Firewall – Extra time to hammer out the bumps</a:t>
            </a:r>
          </a:p>
          <a:p>
            <a:pPr marL="228600" indent="-228600">
              <a:buAutoNum type="arabicPeriod"/>
            </a:pPr>
            <a:r>
              <a:rPr lang="en-US" dirty="0"/>
              <a:t>Gripes and Glitches – Talk it out with people. Provide as much info as possible. It’s usually not the change itself but the unknown of what will occur.</a:t>
            </a:r>
          </a:p>
        </p:txBody>
      </p:sp>
      <p:sp>
        <p:nvSpPr>
          <p:cNvPr id="4" name="Slide Number Placeholder 3">
            <a:extLst>
              <a:ext uri="{FF2B5EF4-FFF2-40B4-BE49-F238E27FC236}">
                <a16:creationId xmlns:a16="http://schemas.microsoft.com/office/drawing/2014/main" id="{7FED3E5A-61C3-84F5-9F63-E3DD41AD2DE2}"/>
              </a:ext>
            </a:extLst>
          </p:cNvPr>
          <p:cNvSpPr>
            <a:spLocks noGrp="1"/>
          </p:cNvSpPr>
          <p:nvPr>
            <p:ph type="sldNum" sz="quarter" idx="5"/>
          </p:nvPr>
        </p:nvSpPr>
        <p:spPr/>
        <p:txBody>
          <a:bodyPr/>
          <a:lstStyle/>
          <a:p>
            <a:fld id="{657414E9-1EF5-4802-946B-4A56A5BC3F21}" type="slidenum">
              <a:rPr lang="en-US" smtClean="0"/>
              <a:t>9</a:t>
            </a:fld>
            <a:endParaRPr lang="en-US"/>
          </a:p>
        </p:txBody>
      </p:sp>
    </p:spTree>
    <p:extLst>
      <p:ext uri="{BB962C8B-B14F-4D97-AF65-F5344CB8AC3E}">
        <p14:creationId xmlns:p14="http://schemas.microsoft.com/office/powerpoint/2010/main" val="400636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slide">
    <p:bg>
      <p:bgPr>
        <a:solidFill>
          <a:srgbClr val="00206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21B6A8-0CC0-ED4B-9561-0E7132458E06}"/>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69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0070C0">
            <a:alpha val="99691"/>
          </a:srgb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7E8F46-BCAD-1842-9782-B4588B877635}"/>
              </a:ext>
            </a:extLst>
          </p:cNvPr>
          <p:cNvSpPr/>
          <p:nvPr userDrawn="1"/>
        </p:nvSpPr>
        <p:spPr>
          <a:xfrm>
            <a:off x="123288" y="133350"/>
            <a:ext cx="11945426" cy="6591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2B4C3-AFF5-C648-B632-70A79793EB19}"/>
              </a:ext>
            </a:extLst>
          </p:cNvPr>
          <p:cNvSpPr/>
          <p:nvPr userDrawn="1"/>
        </p:nvSpPr>
        <p:spPr>
          <a:xfrm>
            <a:off x="6883005" y="-4517756"/>
            <a:ext cx="759417" cy="705173"/>
          </a:xfrm>
          <a:prstGeom prst="rect">
            <a:avLst/>
          </a:prstGeom>
          <a:solidFill>
            <a:srgbClr val="024D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41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slide">
    <p:bg>
      <p:bgPr>
        <a:solidFill>
          <a:srgbClr val="004D9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7E8F46-BCAD-1842-9782-B4588B877635}"/>
              </a:ext>
            </a:extLst>
          </p:cNvPr>
          <p:cNvSpPr/>
          <p:nvPr userDrawn="1"/>
        </p:nvSpPr>
        <p:spPr>
          <a:xfrm>
            <a:off x="123288" y="133350"/>
            <a:ext cx="11945426" cy="65913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A2B4C3-AFF5-C648-B632-70A79793EB19}"/>
              </a:ext>
            </a:extLst>
          </p:cNvPr>
          <p:cNvSpPr/>
          <p:nvPr userDrawn="1"/>
        </p:nvSpPr>
        <p:spPr>
          <a:xfrm>
            <a:off x="6883005" y="-4517756"/>
            <a:ext cx="759417" cy="705173"/>
          </a:xfrm>
          <a:prstGeom prst="rect">
            <a:avLst/>
          </a:prstGeom>
          <a:solidFill>
            <a:srgbClr val="024D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0B6F312-2667-0343-B4FA-3358DD4F3FA6}"/>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10" name="TextBox 9">
            <a:extLst>
              <a:ext uri="{FF2B5EF4-FFF2-40B4-BE49-F238E27FC236}">
                <a16:creationId xmlns:a16="http://schemas.microsoft.com/office/drawing/2014/main" id="{76F80EF9-B7E3-E645-A937-EEDB533FA1BC}"/>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46331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rgbClr val="00206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1015544-573A-E642-B050-E4D1A88E7F00}"/>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4B452E70-228B-B74E-BE1E-3EDDAA043260}"/>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5" name="TextBox 4">
            <a:extLst>
              <a:ext uri="{FF2B5EF4-FFF2-40B4-BE49-F238E27FC236}">
                <a16:creationId xmlns:a16="http://schemas.microsoft.com/office/drawing/2014/main" id="{1E175E7F-48DA-804E-AE31-C6450208F224}"/>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86473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5B137-39DD-6F42-AC5A-DF6BBD04AE08}"/>
              </a:ext>
            </a:extLst>
          </p:cNvPr>
          <p:cNvSpPr/>
          <p:nvPr userDrawn="1"/>
        </p:nvSpPr>
        <p:spPr>
          <a:xfrm>
            <a:off x="4646950" y="0"/>
            <a:ext cx="754504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E60F6A-3CE0-144F-8246-5114F4F492F3}"/>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74F993B2-6492-7447-AE8C-59DFDBC5D1B1}"/>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7" name="TextBox 6">
            <a:extLst>
              <a:ext uri="{FF2B5EF4-FFF2-40B4-BE49-F238E27FC236}">
                <a16:creationId xmlns:a16="http://schemas.microsoft.com/office/drawing/2014/main" id="{00A8EB2C-CFBC-E642-A813-285F0A20D873}"/>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rgbClr val="002060"/>
                </a:solidFill>
                <a:latin typeface="Arial" panose="020B0604020202020204" pitchFamily="34" charset="0"/>
              </a:rPr>
              <a:t>SUNY </a:t>
            </a:r>
            <a:r>
              <a:rPr lang="en-US" sz="1600" b="0" i="0" dirty="0">
                <a:solidFill>
                  <a:srgbClr val="002060"/>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54995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p:bg>
      <p:bgPr>
        <a:solidFill>
          <a:srgbClr val="00206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2148F6-9E97-2540-A005-3E55C5F8577A}"/>
              </a:ext>
            </a:extLst>
          </p:cNvPr>
          <p:cNvSpPr/>
          <p:nvPr userDrawn="1"/>
        </p:nvSpPr>
        <p:spPr>
          <a:xfrm>
            <a:off x="0" y="3572933"/>
            <a:ext cx="12192000" cy="3285067"/>
          </a:xfrm>
          <a:prstGeom prst="rect">
            <a:avLst/>
          </a:prstGeom>
          <a:solidFill>
            <a:srgbClr val="004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015544-573A-E642-B050-E4D1A88E7F00}"/>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DF299103-7979-1B46-A226-11F67BFD2A92}"/>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7" name="TextBox 6">
            <a:extLst>
              <a:ext uri="{FF2B5EF4-FFF2-40B4-BE49-F238E27FC236}">
                <a16:creationId xmlns:a16="http://schemas.microsoft.com/office/drawing/2014/main" id="{38E328A4-3350-4A43-81C6-7FBCE7909466}"/>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98163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CB1463-3401-6E49-B2AE-7F94951D05AD}"/>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1437328-6064-F34B-99FA-0DF85E63AAB4}"/>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rgbClr val="002060"/>
                </a:solidFill>
                <a:latin typeface="Arial" panose="020B0604020202020204" pitchFamily="34" charset="0"/>
              </a:rPr>
              <a:t>SUNY </a:t>
            </a:r>
            <a:r>
              <a:rPr lang="en-US" sz="1600" b="0" i="0" dirty="0">
                <a:solidFill>
                  <a:srgbClr val="002060"/>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27209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002060"/>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288CA93-C0F4-4B47-9DA7-B0B357A93D42}"/>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143595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ype slide">
    <p:bg>
      <p:bgPr>
        <a:solidFill>
          <a:srgbClr val="002060"/>
        </a:soli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26AB79C-17AB-5948-80F9-38B1E6DD661D}"/>
              </a:ext>
            </a:extLst>
          </p:cNvPr>
          <p:cNvPicPr>
            <a:picLocks noChangeAspect="1"/>
          </p:cNvPicPr>
          <p:nvPr userDrawn="1"/>
        </p:nvPicPr>
        <p:blipFill>
          <a:blip r:embed="rId2"/>
          <a:stretch>
            <a:fillRect/>
          </a:stretch>
        </p:blipFill>
        <p:spPr>
          <a:xfrm>
            <a:off x="467416" y="337163"/>
            <a:ext cx="1185578" cy="1185578"/>
          </a:xfrm>
          <a:prstGeom prst="rect">
            <a:avLst/>
          </a:prstGeom>
        </p:spPr>
      </p:pic>
      <p:sp>
        <p:nvSpPr>
          <p:cNvPr id="9" name="Rectangle 8">
            <a:extLst>
              <a:ext uri="{FF2B5EF4-FFF2-40B4-BE49-F238E27FC236}">
                <a16:creationId xmlns:a16="http://schemas.microsoft.com/office/drawing/2014/main" id="{DAD63C6F-7C73-864A-8473-63707ADADFCB}"/>
              </a:ext>
            </a:extLst>
          </p:cNvPr>
          <p:cNvSpPr/>
          <p:nvPr userDrawn="1"/>
        </p:nvSpPr>
        <p:spPr>
          <a:xfrm>
            <a:off x="123288" y="133350"/>
            <a:ext cx="11945426" cy="65913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D2749A8-7BA9-1848-8277-72D91E0CDA09}"/>
              </a:ext>
            </a:extLst>
          </p:cNvPr>
          <p:cNvSpPr txBox="1"/>
          <p:nvPr userDrawn="1"/>
        </p:nvSpPr>
        <p:spPr>
          <a:xfrm>
            <a:off x="7448158" y="6256765"/>
            <a:ext cx="4603934" cy="338554"/>
          </a:xfrm>
          <a:prstGeom prst="rect">
            <a:avLst/>
          </a:prstGeom>
          <a:noFill/>
          <a:ln>
            <a:noFill/>
          </a:ln>
        </p:spPr>
        <p:txBody>
          <a:bodyPr wrap="square" rtlCol="0">
            <a:spAutoFit/>
          </a:bodyPr>
          <a:lstStyle/>
          <a:p>
            <a:pPr algn="ctr"/>
            <a:r>
              <a:rPr lang="en-US" sz="1600" b="0" i="0" dirty="0">
                <a:solidFill>
                  <a:schemeClr val="bg1"/>
                </a:solidFill>
                <a:latin typeface="Arial" panose="020B0604020202020204" pitchFamily="34" charset="0"/>
              </a:rPr>
              <a:t>SUNY </a:t>
            </a:r>
            <a:r>
              <a:rPr lang="en-US" sz="1600" b="0" i="0" dirty="0">
                <a:solidFill>
                  <a:schemeClr val="bg1"/>
                </a:solidFill>
                <a:latin typeface="Helvetica Light" panose="020B0403020202020204" pitchFamily="34" charset="0"/>
              </a:rPr>
              <a:t>THE STATE UNIVERSITY OF NEW YORK</a:t>
            </a:r>
          </a:p>
        </p:txBody>
      </p:sp>
    </p:spTree>
    <p:extLst>
      <p:ext uri="{BB962C8B-B14F-4D97-AF65-F5344CB8AC3E}">
        <p14:creationId xmlns:p14="http://schemas.microsoft.com/office/powerpoint/2010/main" val="398223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235622"/>
      </p:ext>
    </p:extLst>
  </p:cSld>
  <p:clrMap bg1="lt1" tx1="dk1" bg2="lt2" tx2="dk2" accent1="accent1" accent2="accent2" accent3="accent3" accent4="accent4" accent5="accent5" accent6="accent6" hlink="hlink" folHlink="folHlink"/>
  <p:sldLayoutIdLst>
    <p:sldLayoutId id="2147483662" r:id="rId1"/>
    <p:sldLayoutId id="2147483671" r:id="rId2"/>
    <p:sldLayoutId id="2147483673" r:id="rId3"/>
    <p:sldLayoutId id="2147483651" r:id="rId4"/>
    <p:sldLayoutId id="2147483663" r:id="rId5"/>
    <p:sldLayoutId id="2147483672" r:id="rId6"/>
    <p:sldLayoutId id="2147483665" r:id="rId7"/>
    <p:sldLayoutId id="2147483666" r:id="rId8"/>
    <p:sldLayoutId id="214748367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8" name="Picture 7" descr="An aerial view of the H. Carl McCall SUNY Administration Building in Albany, NY.">
            <a:extLst>
              <a:ext uri="{FF2B5EF4-FFF2-40B4-BE49-F238E27FC236}">
                <a16:creationId xmlns:a16="http://schemas.microsoft.com/office/drawing/2014/main" id="{BE3DABAF-182E-260C-F2DB-C80D200C3825}"/>
              </a:ext>
            </a:extLst>
          </p:cNvPr>
          <p:cNvPicPr>
            <a:picLocks noChangeAspect="1"/>
          </p:cNvPicPr>
          <p:nvPr/>
        </p:nvPicPr>
        <p:blipFill>
          <a:blip r:embed="rId3">
            <a:alphaModFix amt="16000"/>
          </a:blip>
          <a:stretch>
            <a:fillRect/>
          </a:stretch>
        </p:blipFill>
        <p:spPr>
          <a:xfrm>
            <a:off x="-275151" y="0"/>
            <a:ext cx="12467151" cy="7011526"/>
          </a:xfrm>
          <a:prstGeom prst="rect">
            <a:avLst/>
          </a:prstGeom>
        </p:spPr>
      </p:pic>
      <p:sp>
        <p:nvSpPr>
          <p:cNvPr id="7" name="Title 6" descr="Name of presentation goes here">
            <a:extLst>
              <a:ext uri="{FF2B5EF4-FFF2-40B4-BE49-F238E27FC236}">
                <a16:creationId xmlns:a16="http://schemas.microsoft.com/office/drawing/2014/main" id="{D8FED0B1-9072-2141-8E83-CC5FD0CE2F5B}"/>
              </a:ext>
            </a:extLst>
          </p:cNvPr>
          <p:cNvSpPr txBox="1">
            <a:spLocks noGrp="1"/>
          </p:cNvSpPr>
          <p:nvPr>
            <p:ph type="title" idx="4294967295"/>
          </p:nvPr>
        </p:nvSpPr>
        <p:spPr>
          <a:xfrm>
            <a:off x="134471" y="5003823"/>
            <a:ext cx="1193202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ctr" defTabSz="914400" rtl="0" eaLnBrk="1" fontAlgn="auto" latinLnBrk="0" hangingPunct="1">
              <a:lnSpc>
                <a:spcPct val="100000"/>
              </a:lnSpc>
              <a:spcBef>
                <a:spcPts val="0"/>
              </a:spcBef>
              <a:spcAft>
                <a:spcPts val="0"/>
              </a:spcAft>
              <a:buClrTx/>
              <a:buSzTx/>
              <a:buFontTx/>
              <a:buNone/>
              <a:tabLst>
                <a:tab pos="6848475" algn="l"/>
              </a:tabLst>
              <a:defRPr/>
            </a:pPr>
            <a:r>
              <a:rPr lang="en-US" sz="2800" b="1" dirty="0">
                <a:solidFill>
                  <a:schemeClr val="bg1"/>
                </a:solidFill>
                <a:latin typeface="Gotham Medium" pitchFamily="2" charset="0"/>
                <a:ea typeface="+mn-ea"/>
                <a:cs typeface="Arial" panose="020B0604020202020204" pitchFamily="34" charset="0"/>
              </a:rPr>
              <a:t>Phone Conversion Project</a:t>
            </a:r>
            <a:endParaRPr kumimoji="0" lang="en-US" sz="2800" b="1" i="0" u="none" strike="noStrike" kern="1200" cap="none" spc="0" normalizeH="0" baseline="0" noProof="0" dirty="0">
              <a:ln>
                <a:noFill/>
              </a:ln>
              <a:solidFill>
                <a:schemeClr val="bg1"/>
              </a:solidFill>
              <a:effectLst/>
              <a:uLnTx/>
              <a:uFillTx/>
              <a:latin typeface="Gotham Medium" pitchFamily="2" charset="0"/>
              <a:ea typeface="+mn-ea"/>
              <a:cs typeface="Arial" panose="020B0604020202020204" pitchFamily="34" charset="0"/>
            </a:endParaRPr>
          </a:p>
        </p:txBody>
      </p:sp>
      <p:pic>
        <p:nvPicPr>
          <p:cNvPr id="6" name="Picture 5" descr="SUNY Logo">
            <a:extLst>
              <a:ext uri="{FF2B5EF4-FFF2-40B4-BE49-F238E27FC236}">
                <a16:creationId xmlns:a16="http://schemas.microsoft.com/office/drawing/2014/main" id="{7C153E8F-FBDB-D54C-929C-BE86FFE85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48" y="1330957"/>
            <a:ext cx="3289303" cy="3289303"/>
          </a:xfrm>
          <a:prstGeom prst="rect">
            <a:avLst/>
          </a:prstGeom>
        </p:spPr>
      </p:pic>
    </p:spTree>
    <p:extLst>
      <p:ext uri="{BB962C8B-B14F-4D97-AF65-F5344CB8AC3E}">
        <p14:creationId xmlns:p14="http://schemas.microsoft.com/office/powerpoint/2010/main" val="1366931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4D94">
            <a:alpha val="99691"/>
          </a:srgbClr>
        </a:solidFill>
        <a:effectLst/>
      </p:bgPr>
    </p:bg>
    <p:spTree>
      <p:nvGrpSpPr>
        <p:cNvPr id="1" name="">
          <a:extLst>
            <a:ext uri="{FF2B5EF4-FFF2-40B4-BE49-F238E27FC236}">
              <a16:creationId xmlns:a16="http://schemas.microsoft.com/office/drawing/2014/main" id="{6BA51B57-DA67-1072-46A4-68E49B6F9E6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906712D-D492-6790-19B3-6400A029E894}"/>
              </a:ext>
            </a:extLst>
          </p:cNvPr>
          <p:cNvSpPr>
            <a:spLocks noGrp="1"/>
          </p:cNvSpPr>
          <p:nvPr>
            <p:ph type="title" idx="4294967295"/>
          </p:nvPr>
        </p:nvSpPr>
        <p:spPr>
          <a:xfrm>
            <a:off x="2788539" y="2487091"/>
            <a:ext cx="6614922" cy="1883819"/>
          </a:xfrm>
          <a:prstGeom prst="rect">
            <a:avLst/>
          </a:prstGeom>
        </p:spPr>
        <p:txBody>
          <a:bodyPr anchor="ctr"/>
          <a:lstStyle/>
          <a:p>
            <a:pPr algn="ctr" rtl="0" eaLnBrk="1" latinLnBrk="0" hangingPunct="1"/>
            <a:r>
              <a:rPr lang="en-US" b="1" dirty="0">
                <a:solidFill>
                  <a:srgbClr val="FFFFFF"/>
                </a:solidFill>
                <a:effectLst/>
                <a:latin typeface="Gotham Medium" pitchFamily="2" charset="0"/>
                <a:ea typeface="+mn-ea"/>
                <a:cs typeface="Arial" panose="020B0604020202020204" pitchFamily="34" charset="0"/>
              </a:rPr>
              <a:t>Rock… Meet the  Hard Place</a:t>
            </a:r>
            <a:endParaRPr lang="en-US" dirty="0">
              <a:effectLst/>
              <a:latin typeface="Gotham Medium" pitchFamily="2" charset="0"/>
              <a:cs typeface="Arial" panose="020B0604020202020204" pitchFamily="34" charset="0"/>
            </a:endParaRPr>
          </a:p>
        </p:txBody>
      </p:sp>
    </p:spTree>
    <p:extLst>
      <p:ext uri="{BB962C8B-B14F-4D97-AF65-F5344CB8AC3E}">
        <p14:creationId xmlns:p14="http://schemas.microsoft.com/office/powerpoint/2010/main" val="421139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7468-1753-A658-CA79-5CF4ABE15937}"/>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09C6F465-C0E0-7307-C647-1F6979FDC6FA}"/>
              </a:ext>
            </a:extLst>
          </p:cNvPr>
          <p:cNvSpPr/>
          <p:nvPr/>
        </p:nvSpPr>
        <p:spPr>
          <a:xfrm>
            <a:off x="5904867" y="4050540"/>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4</a:t>
            </a:r>
          </a:p>
        </p:txBody>
      </p:sp>
      <p:sp>
        <p:nvSpPr>
          <p:cNvPr id="9" name="Oval 8">
            <a:extLst>
              <a:ext uri="{FF2B5EF4-FFF2-40B4-BE49-F238E27FC236}">
                <a16:creationId xmlns:a16="http://schemas.microsoft.com/office/drawing/2014/main" id="{73834DEA-0E3D-ABBE-DF49-C977ED682A91}"/>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DD10F109-A3ED-85B1-C516-958C78302682}"/>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53A684E0-B291-0086-CD5C-4FC9D8F41F2F}"/>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9962467B-DD0C-15B7-378D-A7B6AFF724F9}"/>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Options?</a:t>
            </a:r>
          </a:p>
        </p:txBody>
      </p:sp>
      <p:sp>
        <p:nvSpPr>
          <p:cNvPr id="5" name="TextBox 4">
            <a:extLst>
              <a:ext uri="{FF2B5EF4-FFF2-40B4-BE49-F238E27FC236}">
                <a16:creationId xmlns:a16="http://schemas.microsoft.com/office/drawing/2014/main" id="{6E510A55-7EB8-479A-DA68-9F75E4560E04}"/>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Cancel/Restart Project</a:t>
            </a:r>
          </a:p>
          <a:p>
            <a:pPr>
              <a:lnSpc>
                <a:spcPct val="150000"/>
              </a:lnSpc>
            </a:pPr>
            <a:r>
              <a:rPr lang="en-US" sz="2800" dirty="0">
                <a:solidFill>
                  <a:srgbClr val="002060"/>
                </a:solidFill>
                <a:latin typeface="Gotham Medium" pitchFamily="2" charset="0"/>
              </a:rPr>
              <a:t>Change Timeframes</a:t>
            </a:r>
          </a:p>
          <a:p>
            <a:pPr>
              <a:lnSpc>
                <a:spcPct val="150000"/>
              </a:lnSpc>
            </a:pPr>
            <a:r>
              <a:rPr lang="en-US" sz="2800" dirty="0">
                <a:solidFill>
                  <a:srgbClr val="002060"/>
                </a:solidFill>
                <a:latin typeface="Gotham Medium" pitchFamily="2" charset="0"/>
              </a:rPr>
              <a:t>Change Project Scope</a:t>
            </a:r>
          </a:p>
          <a:p>
            <a:pPr>
              <a:lnSpc>
                <a:spcPct val="150000"/>
              </a:lnSpc>
            </a:pPr>
            <a:r>
              <a:rPr lang="en-US" sz="2800" dirty="0">
                <a:solidFill>
                  <a:srgbClr val="002060"/>
                </a:solidFill>
                <a:latin typeface="Gotham Medium" pitchFamily="2" charset="0"/>
              </a:rPr>
              <a:t>Manage Expectations</a:t>
            </a:r>
          </a:p>
        </p:txBody>
      </p:sp>
      <p:sp>
        <p:nvSpPr>
          <p:cNvPr id="3" name="Title 2">
            <a:extLst>
              <a:ext uri="{FF2B5EF4-FFF2-40B4-BE49-F238E27FC236}">
                <a16:creationId xmlns:a16="http://schemas.microsoft.com/office/drawing/2014/main" id="{B04D87A3-6E15-60DF-2F03-90BF69E1E9CA}"/>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kern="1200" dirty="0">
                <a:solidFill>
                  <a:srgbClr val="FFFFFF"/>
                </a:solidFill>
                <a:effectLst/>
                <a:latin typeface="Gotham Medium" pitchFamily="2" charset="0"/>
                <a:ea typeface="+mn-ea"/>
                <a:cs typeface="+mn-cs"/>
              </a:rPr>
              <a:t>Making Hard Decisions</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2614511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FE1D6-C241-0FB2-15BB-B9ECFF0565B0}"/>
            </a:ext>
          </a:extLst>
        </p:cNvPr>
        <p:cNvGrpSpPr/>
        <p:nvPr/>
      </p:nvGrpSpPr>
      <p:grpSpPr>
        <a:xfrm>
          <a:off x="0" y="0"/>
          <a:ext cx="0" cy="0"/>
          <a:chOff x="0" y="0"/>
          <a:chExt cx="0" cy="0"/>
        </a:xfrm>
      </p:grpSpPr>
      <p:sp>
        <p:nvSpPr>
          <p:cNvPr id="9" name="Oval 8">
            <a:extLst>
              <a:ext uri="{FF2B5EF4-FFF2-40B4-BE49-F238E27FC236}">
                <a16:creationId xmlns:a16="http://schemas.microsoft.com/office/drawing/2014/main" id="{36996A2C-94E1-CA96-705E-70746E647F05}"/>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ED199CE6-34E9-BC34-10AC-D3BAD9993A10}"/>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6ACC3B03-FD1F-0594-099A-7BC62E88A864}"/>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B1B79A6A-D61E-17E2-174D-AE6BFA92A981}"/>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U-Wide Tenant Host</a:t>
            </a:r>
          </a:p>
        </p:txBody>
      </p:sp>
      <p:sp>
        <p:nvSpPr>
          <p:cNvPr id="5" name="TextBox 4">
            <a:extLst>
              <a:ext uri="{FF2B5EF4-FFF2-40B4-BE49-F238E27FC236}">
                <a16:creationId xmlns:a16="http://schemas.microsoft.com/office/drawing/2014/main" id="{0A1DE40A-ABD7-AC79-2AAC-0AB79B50154D}"/>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No Prior Knowledge</a:t>
            </a:r>
          </a:p>
          <a:p>
            <a:pPr>
              <a:lnSpc>
                <a:spcPct val="150000"/>
              </a:lnSpc>
            </a:pPr>
            <a:r>
              <a:rPr lang="en-US" sz="2800" dirty="0">
                <a:solidFill>
                  <a:srgbClr val="002060"/>
                </a:solidFill>
                <a:latin typeface="Gotham Medium" pitchFamily="2" charset="0"/>
              </a:rPr>
              <a:t>Extensive Setup</a:t>
            </a:r>
          </a:p>
          <a:p>
            <a:pPr>
              <a:lnSpc>
                <a:spcPct val="150000"/>
              </a:lnSpc>
            </a:pPr>
            <a:r>
              <a:rPr lang="en-US" sz="2800" dirty="0">
                <a:solidFill>
                  <a:srgbClr val="002060"/>
                </a:solidFill>
                <a:latin typeface="Gotham Medium" pitchFamily="2" charset="0"/>
              </a:rPr>
              <a:t>Dates Locked-In</a:t>
            </a:r>
          </a:p>
          <a:p>
            <a:pPr>
              <a:lnSpc>
                <a:spcPct val="150000"/>
              </a:lnSpc>
            </a:pPr>
            <a:endParaRPr lang="en-US" sz="2800" dirty="0">
              <a:solidFill>
                <a:srgbClr val="002060"/>
              </a:solidFill>
              <a:latin typeface="Gotham Medium" pitchFamily="2" charset="0"/>
            </a:endParaRPr>
          </a:p>
        </p:txBody>
      </p:sp>
      <p:sp>
        <p:nvSpPr>
          <p:cNvPr id="3" name="Title 2">
            <a:extLst>
              <a:ext uri="{FF2B5EF4-FFF2-40B4-BE49-F238E27FC236}">
                <a16:creationId xmlns:a16="http://schemas.microsoft.com/office/drawing/2014/main" id="{2E1C02BE-7444-A36C-EAB9-18EB40579055}"/>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kern="1200" dirty="0">
                <a:solidFill>
                  <a:srgbClr val="FFFFFF"/>
                </a:solidFill>
                <a:effectLst/>
                <a:latin typeface="Gotham Medium" pitchFamily="2" charset="0"/>
                <a:ea typeface="+mn-ea"/>
                <a:cs typeface="+mn-cs"/>
              </a:rPr>
              <a:t>Major Unforeseen Issue</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54307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81E78-14D0-5DC9-44F3-6D14893B78D9}"/>
            </a:ext>
          </a:extLst>
        </p:cNvPr>
        <p:cNvGrpSpPr/>
        <p:nvPr/>
      </p:nvGrpSpPr>
      <p:grpSpPr>
        <a:xfrm>
          <a:off x="0" y="0"/>
          <a:ext cx="0" cy="0"/>
          <a:chOff x="0" y="0"/>
          <a:chExt cx="0" cy="0"/>
        </a:xfrm>
      </p:grpSpPr>
      <p:sp>
        <p:nvSpPr>
          <p:cNvPr id="9" name="Oval 8">
            <a:extLst>
              <a:ext uri="{FF2B5EF4-FFF2-40B4-BE49-F238E27FC236}">
                <a16:creationId xmlns:a16="http://schemas.microsoft.com/office/drawing/2014/main" id="{7BCF410B-DC9D-B163-0A5C-D459AB5FDEF3}"/>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3C6256BC-8CF2-C8A4-7F4D-EF441997A775}"/>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5F5B19A2-8E66-338F-820E-86680C01DE27}"/>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996DF8E5-214D-B34F-BB08-AE451B1809F6}"/>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Decisions Made</a:t>
            </a:r>
          </a:p>
        </p:txBody>
      </p:sp>
      <p:sp>
        <p:nvSpPr>
          <p:cNvPr id="5" name="TextBox 4">
            <a:extLst>
              <a:ext uri="{FF2B5EF4-FFF2-40B4-BE49-F238E27FC236}">
                <a16:creationId xmlns:a16="http://schemas.microsoft.com/office/drawing/2014/main" id="{F04BE008-1999-1E12-738E-50B20371AA17}"/>
              </a:ext>
            </a:extLst>
          </p:cNvPr>
          <p:cNvSpPr txBox="1"/>
          <p:nvPr/>
        </p:nvSpPr>
        <p:spPr>
          <a:xfrm>
            <a:off x="6569393" y="1937772"/>
            <a:ext cx="4322125" cy="1955920"/>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Change Timeframes</a:t>
            </a:r>
          </a:p>
          <a:p>
            <a:pPr>
              <a:lnSpc>
                <a:spcPct val="150000"/>
              </a:lnSpc>
            </a:pPr>
            <a:r>
              <a:rPr lang="en-US" sz="2800" dirty="0">
                <a:solidFill>
                  <a:srgbClr val="002060"/>
                </a:solidFill>
                <a:latin typeface="Gotham Medium" pitchFamily="2" charset="0"/>
              </a:rPr>
              <a:t>Manage Expectations</a:t>
            </a:r>
          </a:p>
          <a:p>
            <a:pPr>
              <a:lnSpc>
                <a:spcPct val="150000"/>
              </a:lnSpc>
            </a:pPr>
            <a:r>
              <a:rPr lang="en-US" sz="2800" dirty="0">
                <a:solidFill>
                  <a:srgbClr val="002060"/>
                </a:solidFill>
                <a:latin typeface="Gotham Medium" pitchFamily="2" charset="0"/>
              </a:rPr>
              <a:t>Realigning Priorities</a:t>
            </a:r>
          </a:p>
        </p:txBody>
      </p:sp>
      <p:sp>
        <p:nvSpPr>
          <p:cNvPr id="3" name="Title 2">
            <a:extLst>
              <a:ext uri="{FF2B5EF4-FFF2-40B4-BE49-F238E27FC236}">
                <a16:creationId xmlns:a16="http://schemas.microsoft.com/office/drawing/2014/main" id="{F88E09C8-0E58-4846-846D-3095E63FAF8D}"/>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dirty="0">
                <a:solidFill>
                  <a:srgbClr val="FFFFFF"/>
                </a:solidFill>
                <a:effectLst/>
                <a:latin typeface="Gotham Medium" pitchFamily="2" charset="0"/>
                <a:ea typeface="+mn-ea"/>
                <a:cs typeface="+mn-cs"/>
              </a:rPr>
              <a:t>The Path Forward</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49267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9BB4F-C845-E24F-B4CE-56EA26374F8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81D2244-1E7B-6879-B770-F4C0340BA403}"/>
              </a:ext>
            </a:extLst>
          </p:cNvPr>
          <p:cNvSpPr txBox="1"/>
          <p:nvPr/>
        </p:nvSpPr>
        <p:spPr>
          <a:xfrm>
            <a:off x="5699760" y="1256029"/>
            <a:ext cx="792480" cy="2400657"/>
          </a:xfrm>
          <a:prstGeom prst="rect">
            <a:avLst/>
          </a:prstGeom>
          <a:noFill/>
        </p:spPr>
        <p:txBody>
          <a:bodyPr wrap="square" rtlCol="0">
            <a:spAutoFit/>
          </a:bodyPr>
          <a:lstStyle/>
          <a:p>
            <a:pPr algn="ctr"/>
            <a:r>
              <a:rPr lang="en-US" sz="15000" b="1" dirty="0">
                <a:solidFill>
                  <a:srgbClr val="00B0F0"/>
                </a:solidFill>
                <a:latin typeface="Gotham Bold" pitchFamily="2" charset="0"/>
              </a:rPr>
              <a:t>“</a:t>
            </a:r>
          </a:p>
        </p:txBody>
      </p:sp>
      <p:sp>
        <p:nvSpPr>
          <p:cNvPr id="4" name="Title 3">
            <a:extLst>
              <a:ext uri="{FF2B5EF4-FFF2-40B4-BE49-F238E27FC236}">
                <a16:creationId xmlns:a16="http://schemas.microsoft.com/office/drawing/2014/main" id="{AACC67B2-E835-D216-764F-0B3D1BFAFC48}"/>
              </a:ext>
            </a:extLst>
          </p:cNvPr>
          <p:cNvSpPr>
            <a:spLocks noGrp="1"/>
          </p:cNvSpPr>
          <p:nvPr>
            <p:ph type="title" idx="4294967295"/>
          </p:nvPr>
        </p:nvSpPr>
        <p:spPr>
          <a:xfrm>
            <a:off x="926592" y="2766218"/>
            <a:ext cx="10119360" cy="3317589"/>
          </a:xfrm>
          <a:prstGeom prst="rect">
            <a:avLst/>
          </a:prstGeom>
        </p:spPr>
        <p:txBody>
          <a:bodyPr/>
          <a:lstStyle/>
          <a:p>
            <a:pPr algn="ctr" rtl="0" eaLnBrk="1" latinLnBrk="0" hangingPunct="1"/>
            <a:r>
              <a:rPr lang="en-US" sz="4000" b="1" kern="1200" dirty="0">
                <a:solidFill>
                  <a:srgbClr val="FFFFFF"/>
                </a:solidFill>
                <a:effectLst/>
                <a:latin typeface="Gotham Bold" pitchFamily="2" charset="0"/>
                <a:ea typeface="+mn-ea"/>
                <a:cs typeface="+mn-cs"/>
              </a:rPr>
              <a:t>Do what you can, with what you have, where you are.</a:t>
            </a:r>
            <a:br>
              <a:rPr lang="en-US" sz="4800" b="1" kern="1200" dirty="0">
                <a:solidFill>
                  <a:srgbClr val="FFFFFF"/>
                </a:solidFill>
                <a:effectLst/>
                <a:latin typeface="Gotham Bold" pitchFamily="2" charset="0"/>
                <a:ea typeface="+mn-ea"/>
                <a:cs typeface="+mn-cs"/>
              </a:rPr>
            </a:br>
            <a:r>
              <a:rPr lang="en-US" sz="4800" b="1" kern="1200" dirty="0">
                <a:solidFill>
                  <a:srgbClr val="FFFFFF"/>
                </a:solidFill>
                <a:effectLst/>
                <a:latin typeface="Gotham Bold" pitchFamily="2" charset="0"/>
                <a:ea typeface="+mn-ea"/>
                <a:cs typeface="+mn-cs"/>
              </a:rPr>
              <a:t> </a:t>
            </a:r>
            <a:br>
              <a:rPr lang="en-US" sz="4800" b="1" kern="1200" dirty="0">
                <a:solidFill>
                  <a:srgbClr val="FFFFFF"/>
                </a:solidFill>
                <a:effectLst/>
                <a:latin typeface="Gotham Bold" pitchFamily="2" charset="0"/>
                <a:ea typeface="+mn-ea"/>
                <a:cs typeface="+mn-cs"/>
              </a:rPr>
            </a:br>
            <a:r>
              <a:rPr lang="en-US" sz="1800" b="1" kern="1200" dirty="0">
                <a:solidFill>
                  <a:srgbClr val="FFFFFF"/>
                </a:solidFill>
                <a:effectLst/>
                <a:latin typeface="Gotham Bold" pitchFamily="2" charset="0"/>
                <a:ea typeface="+mn-ea"/>
                <a:cs typeface="+mn-cs"/>
              </a:rPr>
              <a:t>– Theodor Roosevelt</a:t>
            </a:r>
            <a:endParaRPr lang="en-US" sz="1800" b="1" dirty="0">
              <a:effectLst/>
              <a:latin typeface="Gotham Bold" pitchFamily="2" charset="0"/>
            </a:endParaRPr>
          </a:p>
          <a:p>
            <a:endParaRPr lang="en-US" sz="6600" dirty="0"/>
          </a:p>
        </p:txBody>
      </p:sp>
    </p:spTree>
    <p:extLst>
      <p:ext uri="{BB962C8B-B14F-4D97-AF65-F5344CB8AC3E}">
        <p14:creationId xmlns:p14="http://schemas.microsoft.com/office/powerpoint/2010/main" val="1193438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D5059D7E-5129-844E-B189-03FAF31917E6}"/>
              </a:ext>
            </a:extLst>
          </p:cNvPr>
          <p:cNvSpPr/>
          <p:nvPr/>
        </p:nvSpPr>
        <p:spPr>
          <a:xfrm>
            <a:off x="5904867" y="4050540"/>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4</a:t>
            </a:r>
          </a:p>
        </p:txBody>
      </p:sp>
      <p:sp>
        <p:nvSpPr>
          <p:cNvPr id="9" name="Oval 8">
            <a:extLst>
              <a:ext uri="{FF2B5EF4-FFF2-40B4-BE49-F238E27FC236}">
                <a16:creationId xmlns:a16="http://schemas.microsoft.com/office/drawing/2014/main" id="{EF86F263-B608-6741-8FA2-120BBF11196C}"/>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F7D900D1-0D2D-2947-94BA-E921A9CD9891}"/>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D779608B-B0DC-8D4D-82AF-9B72FD3E3321}"/>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F12688F7-82B8-7B44-9A89-580F65A200D4}"/>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Goals</a:t>
            </a:r>
          </a:p>
        </p:txBody>
      </p:sp>
      <p:sp>
        <p:nvSpPr>
          <p:cNvPr id="5" name="TextBox 4">
            <a:extLst>
              <a:ext uri="{FF2B5EF4-FFF2-40B4-BE49-F238E27FC236}">
                <a16:creationId xmlns:a16="http://schemas.microsoft.com/office/drawing/2014/main" id="{CF4CDA49-0972-7F4C-B566-809D0CB2C19C}"/>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Access Flexibility</a:t>
            </a:r>
          </a:p>
          <a:p>
            <a:pPr>
              <a:lnSpc>
                <a:spcPct val="150000"/>
              </a:lnSpc>
            </a:pPr>
            <a:r>
              <a:rPr lang="en-US" sz="2800" dirty="0">
                <a:solidFill>
                  <a:srgbClr val="002060"/>
                </a:solidFill>
                <a:latin typeface="Gotham Medium" pitchFamily="2" charset="0"/>
              </a:rPr>
              <a:t>Unified Platform</a:t>
            </a:r>
          </a:p>
          <a:p>
            <a:pPr>
              <a:lnSpc>
                <a:spcPct val="150000"/>
              </a:lnSpc>
            </a:pPr>
            <a:r>
              <a:rPr lang="en-US" sz="2800" dirty="0">
                <a:solidFill>
                  <a:srgbClr val="002060"/>
                </a:solidFill>
                <a:latin typeface="Gotham Medium" pitchFamily="2" charset="0"/>
              </a:rPr>
              <a:t>Cost Savings</a:t>
            </a:r>
          </a:p>
          <a:p>
            <a:pPr>
              <a:lnSpc>
                <a:spcPct val="150000"/>
              </a:lnSpc>
            </a:pPr>
            <a:r>
              <a:rPr lang="en-US" sz="2800" dirty="0">
                <a:solidFill>
                  <a:srgbClr val="002060"/>
                </a:solidFill>
                <a:latin typeface="Gotham Medium" pitchFamily="2" charset="0"/>
              </a:rPr>
              <a:t>U-Wide Availability</a:t>
            </a:r>
          </a:p>
        </p:txBody>
      </p:sp>
      <p:sp>
        <p:nvSpPr>
          <p:cNvPr id="3" name="Title 2">
            <a:extLst>
              <a:ext uri="{FF2B5EF4-FFF2-40B4-BE49-F238E27FC236}">
                <a16:creationId xmlns:a16="http://schemas.microsoft.com/office/drawing/2014/main" id="{181FD91F-9B0E-571E-BA46-499779D27A52}"/>
              </a:ext>
            </a:extLst>
          </p:cNvPr>
          <p:cNvSpPr>
            <a:spLocks noGrp="1"/>
          </p:cNvSpPr>
          <p:nvPr>
            <p:ph type="title" idx="4294967295"/>
          </p:nvPr>
        </p:nvSpPr>
        <p:spPr>
          <a:xfrm>
            <a:off x="620234" y="2640181"/>
            <a:ext cx="3509805" cy="1325563"/>
          </a:xfrm>
          <a:prstGeom prst="rect">
            <a:avLst/>
          </a:prstGeom>
        </p:spPr>
        <p:txBody>
          <a:bodyPr/>
          <a:lstStyle/>
          <a:p>
            <a:pPr rtl="0" eaLnBrk="1" latinLnBrk="0" hangingPunct="1"/>
            <a:r>
              <a:rPr lang="en-US" sz="4000" b="1" kern="1200" dirty="0">
                <a:solidFill>
                  <a:srgbClr val="FFFFFF"/>
                </a:solidFill>
                <a:effectLst/>
                <a:latin typeface="Gotham Medium" pitchFamily="2" charset="0"/>
                <a:ea typeface="+mn-ea"/>
                <a:cs typeface="+mn-cs"/>
              </a:rPr>
              <a:t>3 Years In the Making</a:t>
            </a:r>
            <a:endParaRPr lang="en-US"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36021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3D8F-B04C-FADB-16C6-DCFB099884A2}"/>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C9C66DC5-B199-389C-3746-D172590DE052}"/>
              </a:ext>
            </a:extLst>
          </p:cNvPr>
          <p:cNvSpPr/>
          <p:nvPr/>
        </p:nvSpPr>
        <p:spPr>
          <a:xfrm>
            <a:off x="5904867" y="4050540"/>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4</a:t>
            </a:r>
          </a:p>
        </p:txBody>
      </p:sp>
      <p:sp>
        <p:nvSpPr>
          <p:cNvPr id="9" name="Oval 8">
            <a:extLst>
              <a:ext uri="{FF2B5EF4-FFF2-40B4-BE49-F238E27FC236}">
                <a16:creationId xmlns:a16="http://schemas.microsoft.com/office/drawing/2014/main" id="{94E5D257-D43A-AA1C-F6A3-3DBFDB419051}"/>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EB9AE332-2A05-761B-28AD-7F3CC8BC9033}"/>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5A1ADAC0-3C29-7132-9E31-AEA2C04CF80A}"/>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4F78AFF1-E5EE-F031-8035-DD856FE565E4}"/>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Details</a:t>
            </a:r>
          </a:p>
        </p:txBody>
      </p:sp>
      <p:sp>
        <p:nvSpPr>
          <p:cNvPr id="5" name="TextBox 4">
            <a:extLst>
              <a:ext uri="{FF2B5EF4-FFF2-40B4-BE49-F238E27FC236}">
                <a16:creationId xmlns:a16="http://schemas.microsoft.com/office/drawing/2014/main" id="{5312239F-B72A-C189-F802-B663CB22DD03}"/>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First Campus To Go</a:t>
            </a:r>
          </a:p>
          <a:p>
            <a:pPr>
              <a:lnSpc>
                <a:spcPct val="150000"/>
              </a:lnSpc>
            </a:pPr>
            <a:r>
              <a:rPr lang="en-US" sz="2800" dirty="0">
                <a:solidFill>
                  <a:srgbClr val="002060"/>
                </a:solidFill>
                <a:latin typeface="Gotham Medium" pitchFamily="2" charset="0"/>
              </a:rPr>
              <a:t>500 Lines, Jan-Apr</a:t>
            </a:r>
          </a:p>
          <a:p>
            <a:pPr>
              <a:lnSpc>
                <a:spcPct val="150000"/>
              </a:lnSpc>
            </a:pPr>
            <a:r>
              <a:rPr lang="en-US" sz="2800" dirty="0">
                <a:solidFill>
                  <a:srgbClr val="002060"/>
                </a:solidFill>
                <a:latin typeface="Gotham Medium" pitchFamily="2" charset="0"/>
              </a:rPr>
              <a:t>Communication Plan</a:t>
            </a:r>
          </a:p>
          <a:p>
            <a:pPr>
              <a:lnSpc>
                <a:spcPct val="150000"/>
              </a:lnSpc>
            </a:pPr>
            <a:r>
              <a:rPr lang="en-US" sz="2800" dirty="0">
                <a:solidFill>
                  <a:srgbClr val="002060"/>
                </a:solidFill>
                <a:latin typeface="Gotham Medium" pitchFamily="2" charset="0"/>
              </a:rPr>
              <a:t>U-Wide Tenant Host…</a:t>
            </a:r>
          </a:p>
        </p:txBody>
      </p:sp>
      <p:sp>
        <p:nvSpPr>
          <p:cNvPr id="3" name="Title 2">
            <a:extLst>
              <a:ext uri="{FF2B5EF4-FFF2-40B4-BE49-F238E27FC236}">
                <a16:creationId xmlns:a16="http://schemas.microsoft.com/office/drawing/2014/main" id="{5F863102-833B-545B-29D2-AEBC40036FD4}"/>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kern="1200" dirty="0">
                <a:solidFill>
                  <a:srgbClr val="FFFFFF"/>
                </a:solidFill>
                <a:effectLst/>
                <a:latin typeface="Gotham Medium" pitchFamily="2" charset="0"/>
                <a:ea typeface="+mn-ea"/>
                <a:cs typeface="+mn-cs"/>
              </a:rPr>
              <a:t>System </a:t>
            </a:r>
            <a:br>
              <a:rPr lang="en-US" sz="2800" b="1" kern="1200" dirty="0">
                <a:solidFill>
                  <a:srgbClr val="FFFFFF"/>
                </a:solidFill>
                <a:effectLst/>
                <a:latin typeface="Gotham Medium" pitchFamily="2" charset="0"/>
                <a:ea typeface="+mn-ea"/>
                <a:cs typeface="+mn-cs"/>
              </a:rPr>
            </a:br>
            <a:r>
              <a:rPr lang="en-US" sz="2800" b="1" kern="1200" dirty="0">
                <a:solidFill>
                  <a:srgbClr val="FFFFFF"/>
                </a:solidFill>
                <a:effectLst/>
                <a:latin typeface="Gotham Medium" pitchFamily="2" charset="0"/>
                <a:ea typeface="+mn-ea"/>
                <a:cs typeface="+mn-cs"/>
              </a:rPr>
              <a:t>Administration Implementation</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275489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4D94">
            <a:alpha val="99691"/>
          </a:srgb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E00503-F6D3-6D65-FD0C-DDE44927FF0A}"/>
              </a:ext>
            </a:extLst>
          </p:cNvPr>
          <p:cNvSpPr>
            <a:spLocks noGrp="1"/>
          </p:cNvSpPr>
          <p:nvPr>
            <p:ph type="title" idx="4294967295"/>
          </p:nvPr>
        </p:nvSpPr>
        <p:spPr>
          <a:xfrm>
            <a:off x="2788539" y="2487091"/>
            <a:ext cx="6614922" cy="1883819"/>
          </a:xfrm>
          <a:prstGeom prst="rect">
            <a:avLst/>
          </a:prstGeom>
        </p:spPr>
        <p:txBody>
          <a:bodyPr anchor="ctr"/>
          <a:lstStyle/>
          <a:p>
            <a:pPr algn="ctr" rtl="0" eaLnBrk="1" latinLnBrk="0" hangingPunct="1"/>
            <a:r>
              <a:rPr lang="en-US" b="1" dirty="0">
                <a:solidFill>
                  <a:srgbClr val="FFFFFF"/>
                </a:solidFill>
                <a:latin typeface="Gotham Medium" pitchFamily="2" charset="0"/>
                <a:ea typeface="+mn-ea"/>
                <a:cs typeface="Arial" panose="020B0604020202020204" pitchFamily="34" charset="0"/>
              </a:rPr>
              <a:t>Wait…</a:t>
            </a:r>
            <a:br>
              <a:rPr lang="en-US" b="1" dirty="0">
                <a:solidFill>
                  <a:srgbClr val="FFFFFF"/>
                </a:solidFill>
                <a:latin typeface="Gotham Medium" pitchFamily="2" charset="0"/>
                <a:ea typeface="+mn-ea"/>
                <a:cs typeface="Arial" panose="020B0604020202020204" pitchFamily="34" charset="0"/>
              </a:rPr>
            </a:br>
            <a:r>
              <a:rPr lang="en-US" b="1" dirty="0">
                <a:solidFill>
                  <a:srgbClr val="FFFFFF"/>
                </a:solidFill>
                <a:latin typeface="Gotham Medium" pitchFamily="2" charset="0"/>
                <a:ea typeface="+mn-ea"/>
                <a:cs typeface="Arial" panose="020B0604020202020204" pitchFamily="34" charset="0"/>
              </a:rPr>
              <a:t>That was unexpected</a:t>
            </a:r>
            <a:endParaRPr lang="en-US" dirty="0">
              <a:effectLst/>
              <a:latin typeface="Gotham Medium" pitchFamily="2" charset="0"/>
              <a:cs typeface="Arial" panose="020B0604020202020204" pitchFamily="34" charset="0"/>
            </a:endParaRPr>
          </a:p>
        </p:txBody>
      </p:sp>
    </p:spTree>
    <p:extLst>
      <p:ext uri="{BB962C8B-B14F-4D97-AF65-F5344CB8AC3E}">
        <p14:creationId xmlns:p14="http://schemas.microsoft.com/office/powerpoint/2010/main" val="278502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a:extLst>
            <a:ext uri="{FF2B5EF4-FFF2-40B4-BE49-F238E27FC236}">
              <a16:creationId xmlns:a16="http://schemas.microsoft.com/office/drawing/2014/main" id="{F277619D-AC2E-AFF9-BF98-CA992AFE6C45}"/>
            </a:ext>
          </a:extLst>
        </p:cNvPr>
        <p:cNvGrpSpPr/>
        <p:nvPr/>
      </p:nvGrpSpPr>
      <p:grpSpPr>
        <a:xfrm>
          <a:off x="0" y="0"/>
          <a:ext cx="0" cy="0"/>
          <a:chOff x="0" y="0"/>
          <a:chExt cx="0" cy="0"/>
        </a:xfrm>
      </p:grpSpPr>
      <p:pic>
        <p:nvPicPr>
          <p:cNvPr id="8" name="Picture 7" descr="An aerial view of the H. Carl McCall SUNY Administration Building in Albany, NY.">
            <a:extLst>
              <a:ext uri="{FF2B5EF4-FFF2-40B4-BE49-F238E27FC236}">
                <a16:creationId xmlns:a16="http://schemas.microsoft.com/office/drawing/2014/main" id="{011B9008-67BA-96DC-3D2C-3764BC39CBC2}"/>
              </a:ext>
            </a:extLst>
          </p:cNvPr>
          <p:cNvPicPr>
            <a:picLocks noChangeAspect="1"/>
          </p:cNvPicPr>
          <p:nvPr/>
        </p:nvPicPr>
        <p:blipFill>
          <a:blip r:embed="rId3">
            <a:alphaModFix amt="16000"/>
          </a:blip>
          <a:stretch>
            <a:fillRect/>
          </a:stretch>
        </p:blipFill>
        <p:spPr>
          <a:xfrm>
            <a:off x="-275151" y="0"/>
            <a:ext cx="12467151" cy="7011526"/>
          </a:xfrm>
          <a:prstGeom prst="rect">
            <a:avLst/>
          </a:prstGeom>
        </p:spPr>
      </p:pic>
      <p:sp>
        <p:nvSpPr>
          <p:cNvPr id="7" name="Title 6" descr="Name of presentation goes here">
            <a:extLst>
              <a:ext uri="{FF2B5EF4-FFF2-40B4-BE49-F238E27FC236}">
                <a16:creationId xmlns:a16="http://schemas.microsoft.com/office/drawing/2014/main" id="{83F36AF4-C99A-4049-36E1-F08C5DEFE06F}"/>
              </a:ext>
            </a:extLst>
          </p:cNvPr>
          <p:cNvSpPr txBox="1">
            <a:spLocks noGrp="1"/>
          </p:cNvSpPr>
          <p:nvPr>
            <p:ph type="title" idx="4294967295"/>
          </p:nvPr>
        </p:nvSpPr>
        <p:spPr>
          <a:xfrm>
            <a:off x="134471" y="5003823"/>
            <a:ext cx="1193202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ctr" defTabSz="914400" rtl="0" eaLnBrk="1" fontAlgn="auto" latinLnBrk="0" hangingPunct="1">
              <a:lnSpc>
                <a:spcPct val="100000"/>
              </a:lnSpc>
              <a:spcBef>
                <a:spcPts val="0"/>
              </a:spcBef>
              <a:spcAft>
                <a:spcPts val="0"/>
              </a:spcAft>
              <a:buClrTx/>
              <a:buSzTx/>
              <a:buFontTx/>
              <a:buNone/>
              <a:tabLst>
                <a:tab pos="6848475" algn="l"/>
              </a:tabLst>
              <a:defRPr/>
            </a:pPr>
            <a:r>
              <a:rPr kumimoji="0" lang="en-US" sz="2800" b="1" i="0" u="none" strike="noStrike" kern="1200" cap="none" spc="0" normalizeH="0" baseline="0" noProof="0" dirty="0">
                <a:ln>
                  <a:noFill/>
                </a:ln>
                <a:solidFill>
                  <a:schemeClr val="bg1"/>
                </a:solidFill>
                <a:effectLst/>
                <a:uLnTx/>
                <a:uFillTx/>
                <a:latin typeface="Gotham Medium" pitchFamily="2" charset="0"/>
                <a:ea typeface="+mn-ea"/>
                <a:cs typeface="Arial" panose="020B0604020202020204" pitchFamily="34" charset="0"/>
              </a:rPr>
              <a:t>Dealing with Project</a:t>
            </a:r>
            <a:r>
              <a:rPr lang="en-US" sz="2800" b="1" dirty="0">
                <a:solidFill>
                  <a:schemeClr val="bg1"/>
                </a:solidFill>
                <a:latin typeface="Gotham Medium" pitchFamily="2" charset="0"/>
                <a:ea typeface="+mn-ea"/>
                <a:cs typeface="Arial" panose="020B0604020202020204" pitchFamily="34" charset="0"/>
              </a:rPr>
              <a:t> Problems</a:t>
            </a:r>
            <a:endParaRPr kumimoji="0" lang="en-US" sz="2800" b="1" i="0" u="none" strike="noStrike" kern="1200" cap="none" spc="0" normalizeH="0" baseline="0" noProof="0" dirty="0">
              <a:ln>
                <a:noFill/>
              </a:ln>
              <a:solidFill>
                <a:schemeClr val="bg1"/>
              </a:solidFill>
              <a:effectLst/>
              <a:uLnTx/>
              <a:uFillTx/>
              <a:latin typeface="Gotham Medium" pitchFamily="2" charset="0"/>
              <a:ea typeface="+mn-ea"/>
              <a:cs typeface="Arial" panose="020B0604020202020204" pitchFamily="34" charset="0"/>
            </a:endParaRPr>
          </a:p>
        </p:txBody>
      </p:sp>
      <p:pic>
        <p:nvPicPr>
          <p:cNvPr id="6" name="Picture 5" descr="SUNY Logo">
            <a:extLst>
              <a:ext uri="{FF2B5EF4-FFF2-40B4-BE49-F238E27FC236}">
                <a16:creationId xmlns:a16="http://schemas.microsoft.com/office/drawing/2014/main" id="{5CE252DF-F32D-EF09-7D88-7F93F7B5F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348" y="1330957"/>
            <a:ext cx="3289303" cy="3289303"/>
          </a:xfrm>
          <a:prstGeom prst="rect">
            <a:avLst/>
          </a:prstGeom>
        </p:spPr>
      </p:pic>
    </p:spTree>
    <p:extLst>
      <p:ext uri="{BB962C8B-B14F-4D97-AF65-F5344CB8AC3E}">
        <p14:creationId xmlns:p14="http://schemas.microsoft.com/office/powerpoint/2010/main" val="147684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869B12-396E-AD4D-9143-7223508927B8}"/>
              </a:ext>
            </a:extLst>
          </p:cNvPr>
          <p:cNvSpPr txBox="1"/>
          <p:nvPr/>
        </p:nvSpPr>
        <p:spPr>
          <a:xfrm>
            <a:off x="5699760" y="1256029"/>
            <a:ext cx="792480" cy="2400657"/>
          </a:xfrm>
          <a:prstGeom prst="rect">
            <a:avLst/>
          </a:prstGeom>
          <a:noFill/>
        </p:spPr>
        <p:txBody>
          <a:bodyPr wrap="square" rtlCol="0">
            <a:spAutoFit/>
          </a:bodyPr>
          <a:lstStyle/>
          <a:p>
            <a:pPr algn="ctr"/>
            <a:r>
              <a:rPr lang="en-US" sz="15000" b="1" dirty="0">
                <a:solidFill>
                  <a:srgbClr val="00B0F0"/>
                </a:solidFill>
                <a:latin typeface="Gotham Bold" pitchFamily="2" charset="0"/>
              </a:rPr>
              <a:t>“</a:t>
            </a:r>
          </a:p>
        </p:txBody>
      </p:sp>
      <p:sp>
        <p:nvSpPr>
          <p:cNvPr id="4" name="Title 3">
            <a:extLst>
              <a:ext uri="{FF2B5EF4-FFF2-40B4-BE49-F238E27FC236}">
                <a16:creationId xmlns:a16="http://schemas.microsoft.com/office/drawing/2014/main" id="{A66C39EE-D0B2-33E9-046B-F61A12178DE9}"/>
              </a:ext>
            </a:extLst>
          </p:cNvPr>
          <p:cNvSpPr>
            <a:spLocks noGrp="1"/>
          </p:cNvSpPr>
          <p:nvPr>
            <p:ph type="title" idx="4294967295"/>
          </p:nvPr>
        </p:nvSpPr>
        <p:spPr>
          <a:xfrm>
            <a:off x="926592" y="2766218"/>
            <a:ext cx="10119360" cy="3317589"/>
          </a:xfrm>
          <a:prstGeom prst="rect">
            <a:avLst/>
          </a:prstGeom>
        </p:spPr>
        <p:txBody>
          <a:bodyPr/>
          <a:lstStyle/>
          <a:p>
            <a:pPr algn="ctr" rtl="0" eaLnBrk="1" latinLnBrk="0" hangingPunct="1"/>
            <a:r>
              <a:rPr lang="en-US" sz="4000" b="1" kern="1200" dirty="0">
                <a:solidFill>
                  <a:srgbClr val="FFFFFF"/>
                </a:solidFill>
                <a:effectLst/>
                <a:latin typeface="Gotham Bold" pitchFamily="2" charset="0"/>
                <a:ea typeface="+mn-ea"/>
                <a:cs typeface="+mn-cs"/>
              </a:rPr>
              <a:t>No plan of operations extends with certainty beyond the first encounter with the enemy’s main strength.</a:t>
            </a:r>
            <a:br>
              <a:rPr lang="en-US" sz="4800" b="1" kern="1200" dirty="0">
                <a:solidFill>
                  <a:srgbClr val="FFFFFF"/>
                </a:solidFill>
                <a:effectLst/>
                <a:latin typeface="Gotham Bold" pitchFamily="2" charset="0"/>
                <a:ea typeface="+mn-ea"/>
                <a:cs typeface="+mn-cs"/>
              </a:rPr>
            </a:br>
            <a:r>
              <a:rPr lang="en-US" sz="4800" b="1" kern="1200" dirty="0">
                <a:solidFill>
                  <a:srgbClr val="FFFFFF"/>
                </a:solidFill>
                <a:effectLst/>
                <a:latin typeface="Gotham Bold" pitchFamily="2" charset="0"/>
                <a:ea typeface="+mn-ea"/>
                <a:cs typeface="+mn-cs"/>
              </a:rPr>
              <a:t> </a:t>
            </a:r>
            <a:br>
              <a:rPr lang="en-US" sz="4800" b="1" kern="1200" dirty="0">
                <a:solidFill>
                  <a:srgbClr val="FFFFFF"/>
                </a:solidFill>
                <a:effectLst/>
                <a:latin typeface="Gotham Bold" pitchFamily="2" charset="0"/>
                <a:ea typeface="+mn-ea"/>
                <a:cs typeface="+mn-cs"/>
              </a:rPr>
            </a:br>
            <a:r>
              <a:rPr lang="en-US" sz="1800" b="1" kern="1200" dirty="0">
                <a:solidFill>
                  <a:srgbClr val="FFFFFF"/>
                </a:solidFill>
                <a:effectLst/>
                <a:latin typeface="Gotham Bold" pitchFamily="2" charset="0"/>
                <a:ea typeface="+mn-ea"/>
                <a:cs typeface="+mn-cs"/>
              </a:rPr>
              <a:t>– Helmuth von Moltke</a:t>
            </a:r>
            <a:endParaRPr lang="en-US" sz="1800" b="1" dirty="0">
              <a:effectLst/>
              <a:latin typeface="Gotham Bold" pitchFamily="2" charset="0"/>
            </a:endParaRPr>
          </a:p>
          <a:p>
            <a:endParaRPr lang="en-US" sz="6600" dirty="0"/>
          </a:p>
        </p:txBody>
      </p:sp>
    </p:spTree>
    <p:extLst>
      <p:ext uri="{BB962C8B-B14F-4D97-AF65-F5344CB8AC3E}">
        <p14:creationId xmlns:p14="http://schemas.microsoft.com/office/powerpoint/2010/main" val="420225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4D94">
            <a:alpha val="99691"/>
          </a:srgbClr>
        </a:solidFill>
        <a:effectLst/>
      </p:bgPr>
    </p:bg>
    <p:spTree>
      <p:nvGrpSpPr>
        <p:cNvPr id="1" name="">
          <a:extLst>
            <a:ext uri="{FF2B5EF4-FFF2-40B4-BE49-F238E27FC236}">
              <a16:creationId xmlns:a16="http://schemas.microsoft.com/office/drawing/2014/main" id="{25496BC8-0014-570B-FBC8-A7A8AB58535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FAED700-D027-F23F-09FD-E969808CB4E4}"/>
              </a:ext>
            </a:extLst>
          </p:cNvPr>
          <p:cNvSpPr>
            <a:spLocks noGrp="1"/>
          </p:cNvSpPr>
          <p:nvPr>
            <p:ph type="title" idx="4294967295"/>
          </p:nvPr>
        </p:nvSpPr>
        <p:spPr>
          <a:xfrm>
            <a:off x="2788539" y="2487091"/>
            <a:ext cx="6614922" cy="1883819"/>
          </a:xfrm>
          <a:prstGeom prst="rect">
            <a:avLst/>
          </a:prstGeom>
        </p:spPr>
        <p:txBody>
          <a:bodyPr anchor="ctr"/>
          <a:lstStyle/>
          <a:p>
            <a:pPr algn="ctr" rtl="0" eaLnBrk="1" latinLnBrk="0" hangingPunct="1"/>
            <a:r>
              <a:rPr lang="en-US" b="1" dirty="0">
                <a:solidFill>
                  <a:srgbClr val="FFFFFF"/>
                </a:solidFill>
                <a:latin typeface="Gotham Medium" pitchFamily="2" charset="0"/>
                <a:ea typeface="+mn-ea"/>
                <a:cs typeface="Arial" panose="020B0604020202020204" pitchFamily="34" charset="0"/>
              </a:rPr>
              <a:t>Don’t Sweat the Small Stuff</a:t>
            </a:r>
            <a:endParaRPr lang="en-US" dirty="0">
              <a:effectLst/>
              <a:latin typeface="Gotham Medium" pitchFamily="2" charset="0"/>
              <a:cs typeface="Arial" panose="020B0604020202020204" pitchFamily="34" charset="0"/>
            </a:endParaRPr>
          </a:p>
        </p:txBody>
      </p:sp>
    </p:spTree>
    <p:extLst>
      <p:ext uri="{BB962C8B-B14F-4D97-AF65-F5344CB8AC3E}">
        <p14:creationId xmlns:p14="http://schemas.microsoft.com/office/powerpoint/2010/main" val="1445966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6E3FA-25E3-B2B2-E922-C245BA145AC3}"/>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BB0A03D4-44FD-0480-9BC7-9A79DE4BB47F}"/>
              </a:ext>
            </a:extLst>
          </p:cNvPr>
          <p:cNvSpPr/>
          <p:nvPr/>
        </p:nvSpPr>
        <p:spPr>
          <a:xfrm>
            <a:off x="5904867" y="4050540"/>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4</a:t>
            </a:r>
          </a:p>
        </p:txBody>
      </p:sp>
      <p:sp>
        <p:nvSpPr>
          <p:cNvPr id="9" name="Oval 8">
            <a:extLst>
              <a:ext uri="{FF2B5EF4-FFF2-40B4-BE49-F238E27FC236}">
                <a16:creationId xmlns:a16="http://schemas.microsoft.com/office/drawing/2014/main" id="{30ED5627-8133-17D9-F934-41F3990F0E18}"/>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690F6483-806F-2364-5CFB-8C20D9F8689B}"/>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FD7290DA-45DB-58F1-6FA5-E466CB19D0B3}"/>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4792C486-91A9-B0D1-6F30-2C78C7F512C2}"/>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Expect the Unexpected</a:t>
            </a:r>
          </a:p>
        </p:txBody>
      </p:sp>
      <p:sp>
        <p:nvSpPr>
          <p:cNvPr id="5" name="TextBox 4">
            <a:extLst>
              <a:ext uri="{FF2B5EF4-FFF2-40B4-BE49-F238E27FC236}">
                <a16:creationId xmlns:a16="http://schemas.microsoft.com/office/drawing/2014/main" id="{2C4832CC-56A4-FD60-C7D4-130251DBE8AB}"/>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Schedule Added Time</a:t>
            </a:r>
          </a:p>
          <a:p>
            <a:pPr>
              <a:lnSpc>
                <a:spcPct val="150000"/>
              </a:lnSpc>
            </a:pPr>
            <a:r>
              <a:rPr lang="en-US" sz="2800" dirty="0">
                <a:solidFill>
                  <a:srgbClr val="002060"/>
                </a:solidFill>
                <a:latin typeface="Gotham Medium" pitchFamily="2" charset="0"/>
              </a:rPr>
              <a:t>Communication is Key</a:t>
            </a:r>
          </a:p>
          <a:p>
            <a:pPr>
              <a:lnSpc>
                <a:spcPct val="150000"/>
              </a:lnSpc>
            </a:pPr>
            <a:r>
              <a:rPr lang="en-US" sz="2800" dirty="0">
                <a:solidFill>
                  <a:srgbClr val="002060"/>
                </a:solidFill>
                <a:latin typeface="Gotham Medium" pitchFamily="2" charset="0"/>
              </a:rPr>
              <a:t>Whack the Moles</a:t>
            </a:r>
          </a:p>
          <a:p>
            <a:pPr>
              <a:lnSpc>
                <a:spcPct val="150000"/>
              </a:lnSpc>
            </a:pPr>
            <a:r>
              <a:rPr lang="en-US" sz="2800" dirty="0">
                <a:solidFill>
                  <a:srgbClr val="002060"/>
                </a:solidFill>
                <a:latin typeface="Gotham Medium" pitchFamily="2" charset="0"/>
              </a:rPr>
              <a:t>Don’t Panic</a:t>
            </a:r>
          </a:p>
        </p:txBody>
      </p:sp>
      <p:sp>
        <p:nvSpPr>
          <p:cNvPr id="3" name="Title 2">
            <a:extLst>
              <a:ext uri="{FF2B5EF4-FFF2-40B4-BE49-F238E27FC236}">
                <a16:creationId xmlns:a16="http://schemas.microsoft.com/office/drawing/2014/main" id="{AC938F2F-12C7-FC74-AF6E-E8C8AC214DAA}"/>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kern="1200" dirty="0">
                <a:solidFill>
                  <a:srgbClr val="FFFFFF"/>
                </a:solidFill>
                <a:effectLst/>
                <a:latin typeface="Gotham Medium" pitchFamily="2" charset="0"/>
                <a:ea typeface="+mn-ea"/>
                <a:cs typeface="+mn-cs"/>
              </a:rPr>
              <a:t>Dealing with Small Problems</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158930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F5FC-6544-BCFB-9449-DAB022BD4D25}"/>
            </a:ext>
          </a:extLst>
        </p:cNvPr>
        <p:cNvGrpSpPr/>
        <p:nvPr/>
      </p:nvGrpSpPr>
      <p:grpSpPr>
        <a:xfrm>
          <a:off x="0" y="0"/>
          <a:ext cx="0" cy="0"/>
          <a:chOff x="0" y="0"/>
          <a:chExt cx="0" cy="0"/>
        </a:xfrm>
      </p:grpSpPr>
      <p:sp>
        <p:nvSpPr>
          <p:cNvPr id="10" name="Oval 9">
            <a:extLst>
              <a:ext uri="{FF2B5EF4-FFF2-40B4-BE49-F238E27FC236}">
                <a16:creationId xmlns:a16="http://schemas.microsoft.com/office/drawing/2014/main" id="{FBDF0A03-934F-9A14-E0AE-05BC1B860C86}"/>
              </a:ext>
            </a:extLst>
          </p:cNvPr>
          <p:cNvSpPr/>
          <p:nvPr/>
        </p:nvSpPr>
        <p:spPr>
          <a:xfrm>
            <a:off x="5904867" y="4050540"/>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4</a:t>
            </a:r>
          </a:p>
        </p:txBody>
      </p:sp>
      <p:sp>
        <p:nvSpPr>
          <p:cNvPr id="9" name="Oval 8">
            <a:extLst>
              <a:ext uri="{FF2B5EF4-FFF2-40B4-BE49-F238E27FC236}">
                <a16:creationId xmlns:a16="http://schemas.microsoft.com/office/drawing/2014/main" id="{B4BF0095-CE50-D0A5-914F-18ED6F395C0F}"/>
              </a:ext>
            </a:extLst>
          </p:cNvPr>
          <p:cNvSpPr/>
          <p:nvPr/>
        </p:nvSpPr>
        <p:spPr>
          <a:xfrm>
            <a:off x="5904866" y="3400089"/>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3</a:t>
            </a:r>
          </a:p>
        </p:txBody>
      </p:sp>
      <p:sp>
        <p:nvSpPr>
          <p:cNvPr id="8" name="Oval 7">
            <a:extLst>
              <a:ext uri="{FF2B5EF4-FFF2-40B4-BE49-F238E27FC236}">
                <a16:creationId xmlns:a16="http://schemas.microsoft.com/office/drawing/2014/main" id="{9FEF5FF8-FEE5-8F32-4744-4A1595958D11}"/>
              </a:ext>
            </a:extLst>
          </p:cNvPr>
          <p:cNvSpPr/>
          <p:nvPr/>
        </p:nvSpPr>
        <p:spPr>
          <a:xfrm>
            <a:off x="5904867" y="2749638"/>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2</a:t>
            </a:r>
          </a:p>
        </p:txBody>
      </p:sp>
      <p:sp>
        <p:nvSpPr>
          <p:cNvPr id="6" name="Oval 5">
            <a:extLst>
              <a:ext uri="{FF2B5EF4-FFF2-40B4-BE49-F238E27FC236}">
                <a16:creationId xmlns:a16="http://schemas.microsoft.com/office/drawing/2014/main" id="{637B4071-7301-485E-012F-A23D5E32DF67}"/>
              </a:ext>
            </a:extLst>
          </p:cNvPr>
          <p:cNvSpPr/>
          <p:nvPr/>
        </p:nvSpPr>
        <p:spPr>
          <a:xfrm>
            <a:off x="5904865" y="2154306"/>
            <a:ext cx="382265" cy="382265"/>
          </a:xfrm>
          <a:prstGeom prst="ellipse">
            <a:avLst/>
          </a:prstGeom>
          <a:solidFill>
            <a:srgbClr val="001F6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Gotham Bold" pitchFamily="2" charset="0"/>
              </a:rPr>
              <a:t>1</a:t>
            </a:r>
          </a:p>
        </p:txBody>
      </p:sp>
      <p:sp>
        <p:nvSpPr>
          <p:cNvPr id="7" name="TextBox 6">
            <a:extLst>
              <a:ext uri="{FF2B5EF4-FFF2-40B4-BE49-F238E27FC236}">
                <a16:creationId xmlns:a16="http://schemas.microsoft.com/office/drawing/2014/main" id="{EBEBA2E0-EAD9-8D8B-2C51-A7E480D377BF}"/>
              </a:ext>
            </a:extLst>
          </p:cNvPr>
          <p:cNvSpPr txBox="1"/>
          <p:nvPr/>
        </p:nvSpPr>
        <p:spPr>
          <a:xfrm>
            <a:off x="5904865" y="1355275"/>
            <a:ext cx="4758440" cy="461665"/>
          </a:xfrm>
          <a:prstGeom prst="rect">
            <a:avLst/>
          </a:prstGeom>
          <a:noFill/>
        </p:spPr>
        <p:txBody>
          <a:bodyPr wrap="square" rtlCol="0">
            <a:spAutoFit/>
          </a:bodyPr>
          <a:lstStyle/>
          <a:p>
            <a:pPr algn="ctr"/>
            <a:r>
              <a:rPr lang="en-US" sz="2400" b="1" dirty="0">
                <a:solidFill>
                  <a:srgbClr val="00B0F0"/>
                </a:solidFill>
                <a:latin typeface="Gotham Medium" pitchFamily="2" charset="0"/>
              </a:rPr>
              <a:t>To Be Expected</a:t>
            </a:r>
          </a:p>
        </p:txBody>
      </p:sp>
      <p:sp>
        <p:nvSpPr>
          <p:cNvPr id="5" name="TextBox 4">
            <a:extLst>
              <a:ext uri="{FF2B5EF4-FFF2-40B4-BE49-F238E27FC236}">
                <a16:creationId xmlns:a16="http://schemas.microsoft.com/office/drawing/2014/main" id="{9500C428-7F67-1011-AFB4-5359749F2791}"/>
              </a:ext>
            </a:extLst>
          </p:cNvPr>
          <p:cNvSpPr txBox="1"/>
          <p:nvPr/>
        </p:nvSpPr>
        <p:spPr>
          <a:xfrm>
            <a:off x="6569393" y="1937772"/>
            <a:ext cx="4322125" cy="2602251"/>
          </a:xfrm>
          <a:prstGeom prst="rect">
            <a:avLst/>
          </a:prstGeom>
          <a:noFill/>
        </p:spPr>
        <p:txBody>
          <a:bodyPr wrap="square" rtlCol="0">
            <a:spAutoFit/>
          </a:bodyPr>
          <a:lstStyle/>
          <a:p>
            <a:pPr>
              <a:lnSpc>
                <a:spcPct val="150000"/>
              </a:lnSpc>
            </a:pPr>
            <a:r>
              <a:rPr lang="en-US" sz="2800" dirty="0">
                <a:solidFill>
                  <a:srgbClr val="002060"/>
                </a:solidFill>
                <a:latin typeface="Gotham Medium" pitchFamily="2" charset="0"/>
              </a:rPr>
              <a:t>Participant Responses</a:t>
            </a:r>
          </a:p>
          <a:p>
            <a:pPr>
              <a:lnSpc>
                <a:spcPct val="150000"/>
              </a:lnSpc>
            </a:pPr>
            <a:r>
              <a:rPr lang="en-US" sz="2800" dirty="0">
                <a:solidFill>
                  <a:srgbClr val="002060"/>
                </a:solidFill>
                <a:latin typeface="Gotham Medium" pitchFamily="2" charset="0"/>
              </a:rPr>
              <a:t>Procurement is Fun</a:t>
            </a:r>
          </a:p>
          <a:p>
            <a:pPr>
              <a:lnSpc>
                <a:spcPct val="150000"/>
              </a:lnSpc>
            </a:pPr>
            <a:r>
              <a:rPr lang="en-US" sz="2800" dirty="0">
                <a:solidFill>
                  <a:srgbClr val="002060"/>
                </a:solidFill>
                <a:latin typeface="Gotham Medium" pitchFamily="2" charset="0"/>
              </a:rPr>
              <a:t>Always the Firewall</a:t>
            </a:r>
          </a:p>
          <a:p>
            <a:pPr>
              <a:lnSpc>
                <a:spcPct val="150000"/>
              </a:lnSpc>
            </a:pPr>
            <a:r>
              <a:rPr lang="en-US" sz="2800" dirty="0">
                <a:solidFill>
                  <a:srgbClr val="002060"/>
                </a:solidFill>
                <a:latin typeface="Gotham Medium" pitchFamily="2" charset="0"/>
              </a:rPr>
              <a:t>Gripes and Glitches</a:t>
            </a:r>
          </a:p>
        </p:txBody>
      </p:sp>
      <p:sp>
        <p:nvSpPr>
          <p:cNvPr id="3" name="Title 2">
            <a:extLst>
              <a:ext uri="{FF2B5EF4-FFF2-40B4-BE49-F238E27FC236}">
                <a16:creationId xmlns:a16="http://schemas.microsoft.com/office/drawing/2014/main" id="{82241CD8-7549-22E1-B5E2-61E3EB9597B6}"/>
              </a:ext>
            </a:extLst>
          </p:cNvPr>
          <p:cNvSpPr>
            <a:spLocks noGrp="1"/>
          </p:cNvSpPr>
          <p:nvPr>
            <p:ph type="title" idx="4294967295"/>
          </p:nvPr>
        </p:nvSpPr>
        <p:spPr>
          <a:xfrm>
            <a:off x="620234" y="2723821"/>
            <a:ext cx="3509805" cy="1410359"/>
          </a:xfrm>
          <a:prstGeom prst="rect">
            <a:avLst/>
          </a:prstGeom>
        </p:spPr>
        <p:txBody>
          <a:bodyPr/>
          <a:lstStyle/>
          <a:p>
            <a:pPr rtl="0" eaLnBrk="1" latinLnBrk="0" hangingPunct="1"/>
            <a:r>
              <a:rPr lang="en-US" sz="2800" b="1" dirty="0">
                <a:solidFill>
                  <a:srgbClr val="FFFFFF"/>
                </a:solidFill>
                <a:latin typeface="Gotham Medium" pitchFamily="2" charset="0"/>
                <a:ea typeface="+mn-ea"/>
                <a:cs typeface="+mn-cs"/>
              </a:rPr>
              <a:t>Our Minor Project Problems</a:t>
            </a:r>
            <a:endParaRPr lang="en-US" sz="2800" dirty="0">
              <a:effectLst/>
              <a:latin typeface="Gotham Medium" pitchFamily="2" charset="0"/>
            </a:endParaRPr>
          </a:p>
          <a:p>
            <a:endParaRPr lang="en-US" dirty="0">
              <a:latin typeface="Gotham Medium" pitchFamily="2" charset="0"/>
            </a:endParaRPr>
          </a:p>
        </p:txBody>
      </p:sp>
    </p:spTree>
    <p:extLst>
      <p:ext uri="{BB962C8B-B14F-4D97-AF65-F5344CB8AC3E}">
        <p14:creationId xmlns:p14="http://schemas.microsoft.com/office/powerpoint/2010/main" val="380676533"/>
      </p:ext>
    </p:extLst>
  </p:cSld>
  <p:clrMapOvr>
    <a:masterClrMapping/>
  </p:clrMapOvr>
</p:sld>
</file>

<file path=ppt/theme/theme1.xml><?xml version="1.0" encoding="utf-8"?>
<a:theme xmlns:a="http://schemas.openxmlformats.org/drawingml/2006/main" name="SUNY 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908F8054E67040ADE6B473F04F5864" ma:contentTypeVersion="20" ma:contentTypeDescription="Create a new document." ma:contentTypeScope="" ma:versionID="5bd7737347a1e34ffc674d3460aab913">
  <xsd:schema xmlns:xsd="http://www.w3.org/2001/XMLSchema" xmlns:xs="http://www.w3.org/2001/XMLSchema" xmlns:p="http://schemas.microsoft.com/office/2006/metadata/properties" xmlns:ns2="f31c6b7b-2eab-4cc2-922f-16ffa9109d21" xmlns:ns3="620bdd87-c781-403e-a236-b9db414f305a" targetNamespace="http://schemas.microsoft.com/office/2006/metadata/properties" ma:root="true" ma:fieldsID="a57b23c8415ccdaca1e638a3add65fb8" ns2:_="" ns3:_="">
    <xsd:import namespace="f31c6b7b-2eab-4cc2-922f-16ffa9109d21"/>
    <xsd:import namespace="620bdd87-c781-403e-a236-b9db414f30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c6b7b-2eab-4cc2-922f-16ffa9109d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84558b3-4b7e-402e-a6c9-1417db9941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0bdd87-c781-403e-a236-b9db414f305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ee0cb01-27f0-4a43-9efb-86cc412c44ef}" ma:internalName="TaxCatchAll" ma:showField="CatchAllData" ma:web="620bdd87-c781-403e-a236-b9db414f3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20bdd87-c781-403e-a236-b9db414f305a" xsi:nil="true"/>
    <lcf76f155ced4ddcb4097134ff3c332f xmlns="f31c6b7b-2eab-4cc2-922f-16ffa9109d21">
      <Terms xmlns="http://schemas.microsoft.com/office/infopath/2007/PartnerControls"/>
    </lcf76f155ced4ddcb4097134ff3c332f>
    <SharedWithUsers xmlns="620bdd87-c781-403e-a236-b9db414f305a">
      <UserInfo>
        <DisplayName>Berlin, Beth</DisplayName>
        <AccountId>42</AccountId>
        <AccountType/>
      </UserInfo>
    </SharedWithUsers>
  </documentManagement>
</p:properties>
</file>

<file path=customXml/itemProps1.xml><?xml version="1.0" encoding="utf-8"?>
<ds:datastoreItem xmlns:ds="http://schemas.openxmlformats.org/officeDocument/2006/customXml" ds:itemID="{B43ABFE2-90B6-4B8F-BCE0-F0CE37125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c6b7b-2eab-4cc2-922f-16ffa9109d21"/>
    <ds:schemaRef ds:uri="620bdd87-c781-403e-a236-b9db414f3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77E2F-F011-4606-946F-AAE1BFC9ADA8}">
  <ds:schemaRefs>
    <ds:schemaRef ds:uri="http://schemas.microsoft.com/sharepoint/v3/contenttype/forms"/>
  </ds:schemaRefs>
</ds:datastoreItem>
</file>

<file path=customXml/itemProps3.xml><?xml version="1.0" encoding="utf-8"?>
<ds:datastoreItem xmlns:ds="http://schemas.openxmlformats.org/officeDocument/2006/customXml" ds:itemID="{3A06F937-8054-4CE6-9538-376082DAA0EF}">
  <ds:schemaRefs>
    <ds:schemaRef ds:uri="http://schemas.microsoft.com/office/2006/metadata/properties"/>
    <ds:schemaRef ds:uri="http://schemas.microsoft.com/office/infopath/2007/PartnerControls"/>
    <ds:schemaRef ds:uri="620bdd87-c781-403e-a236-b9db414f305a"/>
    <ds:schemaRef ds:uri="f31c6b7b-2eab-4cc2-922f-16ffa9109d21"/>
  </ds:schemaRefs>
</ds:datastoreItem>
</file>

<file path=docProps/app.xml><?xml version="1.0" encoding="utf-8"?>
<Properties xmlns="http://schemas.openxmlformats.org/officeDocument/2006/extended-properties" xmlns:vt="http://schemas.openxmlformats.org/officeDocument/2006/docPropsVTypes">
  <Template/>
  <TotalTime>403</TotalTime>
  <Words>820</Words>
  <Application>Microsoft Office PowerPoint</Application>
  <PresentationFormat>Widescreen</PresentationFormat>
  <Paragraphs>130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Georgia</vt:lpstr>
      <vt:lpstr>Gotham Bold</vt:lpstr>
      <vt:lpstr>Gotham Medium</vt:lpstr>
      <vt:lpstr>Helvetica Light</vt:lpstr>
      <vt:lpstr>SUNY PPT</vt:lpstr>
      <vt:lpstr>Phone Conversion Project</vt:lpstr>
      <vt:lpstr>3 Years In the Making </vt:lpstr>
      <vt:lpstr>System  Administration Implementation </vt:lpstr>
      <vt:lpstr>Wait… That was unexpected</vt:lpstr>
      <vt:lpstr>Dealing with Project Problems</vt:lpstr>
      <vt:lpstr>No plan of operations extends with certainty beyond the first encounter with the enemy’s main strength.   – Helmuth von Moltke </vt:lpstr>
      <vt:lpstr>Don’t Sweat the Small Stuff</vt:lpstr>
      <vt:lpstr>Dealing with Small Problems </vt:lpstr>
      <vt:lpstr>Our Minor Project Problems </vt:lpstr>
      <vt:lpstr>Rock… Meet the  Hard Place</vt:lpstr>
      <vt:lpstr>Making Hard Decisions </vt:lpstr>
      <vt:lpstr>Major Unforeseen Issue </vt:lpstr>
      <vt:lpstr>The Path Forward </vt:lpstr>
      <vt:lpstr>Do what you can, with what you have, where you are.   – Theodor Roosevelt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 Lucia</dc:creator>
  <cp:lastModifiedBy>Green, John</cp:lastModifiedBy>
  <cp:revision>27</cp:revision>
  <dcterms:created xsi:type="dcterms:W3CDTF">2021-06-30T17:54:38Z</dcterms:created>
  <dcterms:modified xsi:type="dcterms:W3CDTF">2024-05-06T20:34:49Z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0x010100D3908F8054E67040ADE6B473F04F5864</vt:lpwstr>
  </property>
  <property fmtid="{D5CDD505-2E9C-101B-9397-08002B2CF9AE}" pid="3" name="MediaServiceImageTags">
    <vt:lpwstr/>
  </property>
</Properties>
</file>