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22" r:id="rId5"/>
    <p:sldId id="326" r:id="rId6"/>
    <p:sldId id="327" r:id="rId7"/>
    <p:sldId id="335" r:id="rId8"/>
    <p:sldId id="332" r:id="rId9"/>
    <p:sldId id="336" r:id="rId10"/>
    <p:sldId id="333" r:id="rId11"/>
    <p:sldId id="337" r:id="rId12"/>
    <p:sldId id="334" r:id="rId13"/>
    <p:sldId id="3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5573" autoAdjust="0"/>
  </p:normalViewPr>
  <p:slideViewPr>
    <p:cSldViewPr snapToGrid="0">
      <p:cViewPr varScale="1">
        <p:scale>
          <a:sx n="94" d="100"/>
          <a:sy n="94" d="100"/>
        </p:scale>
        <p:origin x="151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DD9E2-113E-4AE1-B456-FE163EC3077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7EF02-CA00-4995-B068-30F9CBBA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7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INTRODUCTION- Background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520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90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67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rgbClr val="00529B"/>
                </a:solidFill>
              </a:rPr>
              <a:t>/ Succinctly state: What are you trying to do? Why? And what are the expected outcomes?</a:t>
            </a:r>
          </a:p>
          <a:p>
            <a:r>
              <a:rPr lang="en-US" sz="1000" dirty="0">
                <a:solidFill>
                  <a:srgbClr val="00529B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05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B5A0D-C946-A748-110E-08BD07701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B2078-4EFD-318B-1850-ED1F3F56B2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9BD084-283B-0285-31E8-AA16B744D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rgbClr val="00529B"/>
                </a:solidFill>
              </a:rPr>
              <a:t>Cellular and </a:t>
            </a:r>
            <a:r>
              <a:rPr lang="en-US" sz="1200" dirty="0" err="1">
                <a:solidFill>
                  <a:srgbClr val="00529B"/>
                </a:solidFill>
              </a:rPr>
              <a:t>WiFi</a:t>
            </a:r>
            <a:r>
              <a:rPr lang="en-US" sz="1200" dirty="0">
                <a:solidFill>
                  <a:srgbClr val="00529B"/>
                </a:solidFill>
              </a:rPr>
              <a:t> coverage has been identified as a leading reason students choose a college or why students chose to leave a college</a:t>
            </a:r>
          </a:p>
          <a:p>
            <a:endParaRPr lang="en-US" sz="1200" dirty="0">
              <a:solidFill>
                <a:srgbClr val="00529B"/>
              </a:solidFill>
            </a:endParaRPr>
          </a:p>
          <a:p>
            <a:r>
              <a:rPr lang="en-US" sz="1200" dirty="0">
                <a:solidFill>
                  <a:srgbClr val="00529B"/>
                </a:solidFill>
              </a:rPr>
              <a:t>Expanded </a:t>
            </a:r>
            <a:r>
              <a:rPr lang="en-US" sz="1200" dirty="0" err="1">
                <a:solidFill>
                  <a:srgbClr val="00529B"/>
                </a:solidFill>
              </a:rPr>
              <a:t>wifi</a:t>
            </a:r>
            <a:r>
              <a:rPr lang="en-US" sz="1200" dirty="0">
                <a:solidFill>
                  <a:srgbClr val="00529B"/>
                </a:solidFill>
              </a:rPr>
              <a:t> allows for mobile working, or working in areas that may be more beneficial for you to be in  (lab / outdoor park over traditional library)</a:t>
            </a:r>
          </a:p>
          <a:p>
            <a:endParaRPr lang="en-US" sz="1200" dirty="0">
              <a:solidFill>
                <a:srgbClr val="00529B"/>
              </a:solidFill>
            </a:endParaRPr>
          </a:p>
          <a:p>
            <a:r>
              <a:rPr lang="en-US" sz="1200" dirty="0">
                <a:solidFill>
                  <a:srgbClr val="00529B"/>
                </a:solidFill>
              </a:rPr>
              <a:t>Safety – </a:t>
            </a:r>
            <a:r>
              <a:rPr lang="en-US" sz="1200" dirty="0" err="1">
                <a:solidFill>
                  <a:srgbClr val="00529B"/>
                </a:solidFill>
              </a:rPr>
              <a:t>wifi</a:t>
            </a:r>
            <a:r>
              <a:rPr lang="en-US" sz="1200" dirty="0">
                <a:solidFill>
                  <a:srgbClr val="00529B"/>
                </a:solidFill>
              </a:rPr>
              <a:t> is used when cell reception isn’t available.  May need to call 911</a:t>
            </a:r>
          </a:p>
          <a:p>
            <a:r>
              <a:rPr lang="en-US" sz="1200" dirty="0">
                <a:solidFill>
                  <a:srgbClr val="00529B"/>
                </a:solidFill>
              </a:rPr>
              <a:t>	Poor cell phone reception in newer construction and Tunnels</a:t>
            </a:r>
          </a:p>
          <a:p>
            <a:r>
              <a:rPr lang="en-US" sz="1200" dirty="0">
                <a:solidFill>
                  <a:srgbClr val="00529B"/>
                </a:solidFill>
              </a:rPr>
              <a:t>	Story of person who died in tunnel</a:t>
            </a:r>
          </a:p>
          <a:p>
            <a:r>
              <a:rPr lang="en-US" sz="1200" dirty="0">
                <a:solidFill>
                  <a:srgbClr val="00529B"/>
                </a:solidFill>
              </a:rPr>
              <a:t>	UPD officer who was injured in tunnel and radio didn’t work</a:t>
            </a:r>
            <a:endParaRPr lang="en-US" sz="1000" dirty="0">
              <a:solidFill>
                <a:srgbClr val="00529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38FDB-6055-D2D2-AEEA-A82F38532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70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04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D44FF-9E42-E994-767B-61CF6CD84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E49C8-1C2C-CDFB-2951-9AEBD4A03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6644F-0B33-45A3-1219-D674651B7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Quick and easy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Can capture exact location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Integrates with existing service management solutions already in place.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Not re-inventing the wheel, just making it easier to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B64D-4515-04DE-F493-587D2770C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424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Do people even know they can request new </a:t>
            </a:r>
            <a:r>
              <a:rPr lang="en-US" baseline="0" dirty="0" err="1"/>
              <a:t>wifi</a:t>
            </a:r>
            <a:r>
              <a:rPr lang="en-US" baseline="0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How do we make them aware they can and how they can?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28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DF7BD-D385-7A4C-37A1-F9F17125B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B1D6C-908E-45AF-DCA6-1EAA02D1D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A9B11D-AA24-44D1-B469-C6EDEC98C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A51FE-B487-7E8D-01DB-A3421B44E1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632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1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7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9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7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8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4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8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5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581C-DD5F-488F-A447-CF188CD9D60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 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20" y="1823589"/>
            <a:ext cx="8677840" cy="3029763"/>
          </a:xfrm>
          <a:prstGeom prst="rect">
            <a:avLst/>
          </a:prstGeom>
        </p:spPr>
      </p:pic>
      <p:pic>
        <p:nvPicPr>
          <p:cNvPr id="2" name="Picture 1" descr="Background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647" y="1823589"/>
            <a:ext cx="6243746" cy="31591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6667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6667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r>
              <a:rPr kumimoji="0" lang="en-US" sz="6667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CIO Leadership Academy Applied Learning Project</a:t>
            </a:r>
            <a:endParaRPr kumimoji="0" lang="en-US" sz="5867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93" y="2747132"/>
            <a:ext cx="5005860" cy="16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2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290918"/>
            <a:ext cx="12192001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3C1EC-61B8-5B1C-74AC-D68AEF240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556" y="2099670"/>
            <a:ext cx="4325889" cy="43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5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290918"/>
            <a:ext cx="12192001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Applied Learning Project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WiFi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Reporting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529B"/>
                </a:solidFill>
                <a:latin typeface="Calibri" panose="020F0502020204030204"/>
              </a:rPr>
              <a:t>Brian Sullivan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At Albany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60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424AA-FFEB-34AC-5A2F-E65FE2AAF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15" y="3071986"/>
            <a:ext cx="4162425" cy="1171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4B6FE-463F-3B8E-E5FB-7363B4535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29918"/>
            <a:ext cx="8353425" cy="1257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E9A579-288B-4AC2-9802-516DF0AFA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715" y="2279068"/>
            <a:ext cx="4638675" cy="723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9780" y="2336241"/>
            <a:ext cx="7347856" cy="32453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UAlbany has emphasized on the importance of an expansive and reliable wired and wireless infrastructure 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1FA31-527C-9945-40BF-0FEFF69EFA11}"/>
              </a:ext>
            </a:extLst>
          </p:cNvPr>
          <p:cNvSpPr txBox="1"/>
          <p:nvPr/>
        </p:nvSpPr>
        <p:spPr>
          <a:xfrm>
            <a:off x="6762285" y="1291532"/>
            <a:ext cx="175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6739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02C37-69B8-A095-58A7-F9B29240D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>
            <a:extLst>
              <a:ext uri="{FF2B5EF4-FFF2-40B4-BE49-F238E27FC236}">
                <a16:creationId xmlns:a16="http://schemas.microsoft.com/office/drawing/2014/main" id="{FB7DAFF3-93AC-1B14-8498-D2F41D8E8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D817D7-F31D-30AF-C654-B9C33F8BEE87}"/>
              </a:ext>
            </a:extLst>
          </p:cNvPr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4983C8-8F63-D9E2-55FD-7B20A23AD2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F75819-26C4-FCB7-AB0E-59423C65F3F0}"/>
              </a:ext>
            </a:extLst>
          </p:cNvPr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9E8E0-9876-2E3C-48C3-0C6DC1698D37}"/>
              </a:ext>
            </a:extLst>
          </p:cNvPr>
          <p:cNvSpPr/>
          <p:nvPr/>
        </p:nvSpPr>
        <p:spPr>
          <a:xfrm>
            <a:off x="217715" y="2326694"/>
            <a:ext cx="5037363" cy="20247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Enrollment / Retention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529B"/>
                </a:solidFill>
                <a:latin typeface="Calibri" panose="020F0502020204030204"/>
              </a:rPr>
              <a:t>Increase Productivity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529B"/>
                </a:solidFill>
                <a:latin typeface="Calibri" panose="020F0502020204030204"/>
              </a:rPr>
              <a:t>Health and Safety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9003F-2C3C-71D3-B2AE-5DB9D290A067}"/>
              </a:ext>
            </a:extLst>
          </p:cNvPr>
          <p:cNvSpPr txBox="1"/>
          <p:nvPr/>
        </p:nvSpPr>
        <p:spPr>
          <a:xfrm>
            <a:off x="1614760" y="1332293"/>
            <a:ext cx="175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</a:rPr>
              <a:t>Why?</a:t>
            </a:r>
          </a:p>
        </p:txBody>
      </p:sp>
      <p:pic>
        <p:nvPicPr>
          <p:cNvPr id="7" name="Picture 6" descr="A long hallway with a cart and pipes&#10;&#10;Description automatically generated with medium confidence">
            <a:extLst>
              <a:ext uri="{FF2B5EF4-FFF2-40B4-BE49-F238E27FC236}">
                <a16:creationId xmlns:a16="http://schemas.microsoft.com/office/drawing/2014/main" id="{4E74D3F7-B3CF-C68C-DC54-1EC1EC352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02" y="1429568"/>
            <a:ext cx="4821483" cy="3450374"/>
          </a:xfrm>
          <a:prstGeom prst="rect">
            <a:avLst/>
          </a:prstGeom>
        </p:spPr>
      </p:pic>
      <p:pic>
        <p:nvPicPr>
          <p:cNvPr id="14" name="Picture 13" descr="A close up of a newspaper&#10;&#10;Description automatically generated">
            <a:extLst>
              <a:ext uri="{FF2B5EF4-FFF2-40B4-BE49-F238E27FC236}">
                <a16:creationId xmlns:a16="http://schemas.microsoft.com/office/drawing/2014/main" id="{3778D9ED-12D7-E28D-89A8-1F0F926C9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44" y="4150599"/>
            <a:ext cx="5576207" cy="15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849086"/>
            <a:ext cx="12192001" cy="52997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Project Team consisted of: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Network Engineers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Field Support Staff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baseline="30000" dirty="0">
                <a:solidFill>
                  <a:srgbClr val="00529B"/>
                </a:solidFill>
                <a:latin typeface="Calibri" panose="020F0502020204030204"/>
                <a:cs typeface="Arial"/>
              </a:rPr>
              <a:t>Help Desk Manager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Communications Director</a:t>
            </a:r>
            <a:endParaRPr kumimoji="0" lang="en-US" sz="3600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8" name="Picture 4" descr="Download Team Brainstorming for Project Initiative Wallpaper |  Wallpapers.com">
            <a:extLst>
              <a:ext uri="{FF2B5EF4-FFF2-40B4-BE49-F238E27FC236}">
                <a16:creationId xmlns:a16="http://schemas.microsoft.com/office/drawing/2014/main" id="{455E491A-68F2-96F0-7395-972AD65DF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05" y="2671124"/>
            <a:ext cx="4942568" cy="28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2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5DF07-27A4-9605-78AB-AF7920357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>
            <a:extLst>
              <a:ext uri="{FF2B5EF4-FFF2-40B4-BE49-F238E27FC236}">
                <a16:creationId xmlns:a16="http://schemas.microsoft.com/office/drawing/2014/main" id="{E0DB1AE8-BE0A-3244-51B8-DB8969AC6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E14CE6-EB2F-E2F4-0FF1-F53ACA50F18A}"/>
              </a:ext>
            </a:extLst>
          </p:cNvPr>
          <p:cNvSpPr/>
          <p:nvPr/>
        </p:nvSpPr>
        <p:spPr>
          <a:xfrm>
            <a:off x="2177900" y="1564568"/>
            <a:ext cx="5910943" cy="7309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 – UA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SignalScout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0817F-41BE-C469-7033-9F3F85AF6A56}"/>
              </a:ext>
            </a:extLst>
          </p:cNvPr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2B3148-E37D-DE2F-6633-0BBBAF412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388E72-6E8A-E81F-76D9-C3035EC4141A}"/>
              </a:ext>
            </a:extLst>
          </p:cNvPr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16F564-85D3-CF36-FDE7-29A8F47BA25B}"/>
              </a:ext>
            </a:extLst>
          </p:cNvPr>
          <p:cNvSpPr txBox="1"/>
          <p:nvPr/>
        </p:nvSpPr>
        <p:spPr>
          <a:xfrm>
            <a:off x="661307" y="2483638"/>
            <a:ext cx="5535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Form to report areas easily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Mobile 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Minimal effort to fill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Capture GPS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Fully integrated with ticketing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4B54F5-81A1-820A-1269-652903AAB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5254" y="0"/>
            <a:ext cx="3161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290918"/>
            <a:ext cx="12192001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Biggest Obstacles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400300" lvl="4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529B"/>
                </a:solidFill>
                <a:latin typeface="Calibri" panose="020F0502020204030204"/>
              </a:rPr>
              <a:t>Awareness</a:t>
            </a:r>
          </a:p>
          <a:p>
            <a:pPr marL="2857500" lvl="5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529B"/>
                </a:solidFill>
                <a:latin typeface="Calibri" panose="020F0502020204030204"/>
              </a:rPr>
              <a:t>Availability</a:t>
            </a:r>
          </a:p>
          <a:p>
            <a:pPr marL="2857500" lvl="5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529B"/>
                </a:solidFill>
                <a:latin typeface="Calibri" panose="020F0502020204030204"/>
              </a:rPr>
              <a:t>Process</a:t>
            </a:r>
          </a:p>
          <a:p>
            <a:pPr marL="2400300" lvl="4" indent="-571500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to be quick</a:t>
            </a:r>
            <a:r>
              <a:rPr lang="en-US" sz="3600" dirty="0">
                <a:solidFill>
                  <a:srgbClr val="00529B"/>
                </a:solidFill>
                <a:latin typeface="Calibri" panose="020F0502020204030204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easy, and mobile-friendly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67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30A81-7FFC-552F-678D-B0092B2D4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>
            <a:extLst>
              <a:ext uri="{FF2B5EF4-FFF2-40B4-BE49-F238E27FC236}">
                <a16:creationId xmlns:a16="http://schemas.microsoft.com/office/drawing/2014/main" id="{A1A60284-5F6C-3521-B1D1-ED0ECA0DB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E3E0FB-77F2-0F25-CAED-1ED7F9AF3ED5}"/>
              </a:ext>
            </a:extLst>
          </p:cNvPr>
          <p:cNvSpPr/>
          <p:nvPr/>
        </p:nvSpPr>
        <p:spPr>
          <a:xfrm>
            <a:off x="-2" y="1290918"/>
            <a:ext cx="12192001" cy="4531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400300" lvl="4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529B"/>
                </a:solidFill>
                <a:latin typeface="Calibri" panose="020F0502020204030204"/>
              </a:rPr>
              <a:t>Integrate to existing documentation</a:t>
            </a:r>
          </a:p>
          <a:p>
            <a:pPr marL="2400300" lvl="4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529B"/>
                </a:solidFill>
                <a:latin typeface="Calibri" panose="020F0502020204030204"/>
              </a:rPr>
              <a:t>Email groups</a:t>
            </a:r>
          </a:p>
          <a:p>
            <a:pPr marL="2400300" lvl="4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529B"/>
                </a:solidFill>
                <a:latin typeface="Calibri" panose="020F0502020204030204"/>
              </a:rPr>
              <a:t>Integration to Rave Guardian</a:t>
            </a:r>
          </a:p>
          <a:p>
            <a:pPr marL="2400300" lvl="4" indent="-571500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Outreach events (move-in days, table in campus center, etc.)</a:t>
            </a:r>
          </a:p>
          <a:p>
            <a:pPr marL="2400300" lvl="4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00529B"/>
                </a:solidFill>
                <a:latin typeface="Calibri" panose="020F0502020204030204"/>
              </a:rPr>
              <a:t>Posters/fliers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58B22A-78BC-3A5F-2619-1AABDA40FD09}"/>
              </a:ext>
            </a:extLst>
          </p:cNvPr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BA85BE-7425-2DB6-232F-FC7DB24CF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A6232B-7B90-5087-6EEB-82863B395285}"/>
              </a:ext>
            </a:extLst>
          </p:cNvPr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84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290918"/>
            <a:ext cx="12192001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Thoughts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Hardest parts are still to come – Communication and improvements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00529B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30000" dirty="0">
                <a:solidFill>
                  <a:srgbClr val="00529B"/>
                </a:solidFill>
                <a:latin typeface="Calibri" panose="020F0502020204030204"/>
                <a:cs typeface="Arial"/>
              </a:rPr>
              <a:t>Meet University goals, and improve quality of life</a:t>
            </a: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8065B-1AC0-40F5-8981-D5B77964DF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221" y="3795705"/>
            <a:ext cx="2805248" cy="2805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93C1EC-61B8-5B1C-74AC-D68AEF2406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248" y="3795705"/>
            <a:ext cx="2805248" cy="28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71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4D3165A5BB840B2499A65744FABDF" ma:contentTypeVersion="13" ma:contentTypeDescription="Create a new document." ma:contentTypeScope="" ma:versionID="7f8627cf2da6d4abdfd7a4c39af4fd58">
  <xsd:schema xmlns:xsd="http://www.w3.org/2001/XMLSchema" xmlns:xs="http://www.w3.org/2001/XMLSchema" xmlns:p="http://schemas.microsoft.com/office/2006/metadata/properties" xmlns:ns3="7026c271-1313-452e-a57f-90a875a43503" xmlns:ns4="488285d6-3875-4509-b2fb-703f10ffbcf1" targetNamespace="http://schemas.microsoft.com/office/2006/metadata/properties" ma:root="true" ma:fieldsID="671e098b0e68fde34a86993191eaa243" ns3:_="" ns4:_="">
    <xsd:import namespace="7026c271-1313-452e-a57f-90a875a43503"/>
    <xsd:import namespace="488285d6-3875-4509-b2fb-703f10ffbc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6c271-1313-452e-a57f-90a875a435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285d6-3875-4509-b2fb-703f10ff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2D335A-66B0-465F-93A8-0849327A7E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A19448-B7BF-4AD8-A82B-CB4D0162A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C3FFA5-83EF-4536-9467-56ED3AD2B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26c271-1313-452e-a57f-90a875a43503"/>
    <ds:schemaRef ds:uri="488285d6-3875-4509-b2fb-703f10ff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8119</TotalTime>
  <Words>334</Words>
  <Application>Microsoft Office PowerPoint</Application>
  <PresentationFormat>Widescreen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McKasty, Merissa</dc:creator>
  <cp:lastModifiedBy>Sullivan, Brian C</cp:lastModifiedBy>
  <cp:revision>157</cp:revision>
  <dcterms:created xsi:type="dcterms:W3CDTF">2019-03-28T13:59:09Z</dcterms:created>
  <dcterms:modified xsi:type="dcterms:W3CDTF">2024-05-03T15:26:20Z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0x010100E5E4D3165A5BB840B2499A65744FABDF</vt:lpwstr>
  </property>
</Properties>
</file>