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70" r:id="rId5"/>
    <p:sldId id="261" r:id="rId6"/>
    <p:sldId id="272" r:id="rId7"/>
    <p:sldId id="263" r:id="rId8"/>
    <p:sldId id="273" r:id="rId9"/>
    <p:sldId id="269" r:id="rId10"/>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92F899-53F0-4E70-9EE8-A4EEA836F865}" v="254" dt="2024-05-06T20:09:52.071"/>
    <p1510:client id="{762DAC01-C02D-498A-AEC5-20F0AB02896F}" v="424" dt="2024-05-07T01:17:01.696"/>
    <p1510:client id="{AFC26EBA-19F1-BFA2-D33A-0D55E582C706}" v="20" dt="2024-05-08T02:23:13.80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093" autoAdjust="0"/>
  </p:normalViewPr>
  <p:slideViewPr>
    <p:cSldViewPr snapToGrid="0">
      <p:cViewPr varScale="1">
        <p:scale>
          <a:sx n="71" d="100"/>
          <a:sy n="71" d="100"/>
        </p:scale>
        <p:origin x="900" y="7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E5B24869-4518-4557-9C2F-9667DC170A0A}" type="datetimeFigureOut">
              <a:rPr lang="en-US" smtClean="0"/>
              <a:t>5/7/2024</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9EC6631D-16AA-4C0E-A445-E8C0BC3373C5}" type="slidenum">
              <a:rPr lang="en-US" smtClean="0"/>
              <a:t>‹#›</a:t>
            </a:fld>
            <a:endParaRPr lang="en-US"/>
          </a:p>
        </p:txBody>
      </p:sp>
    </p:spTree>
    <p:extLst>
      <p:ext uri="{BB962C8B-B14F-4D97-AF65-F5344CB8AC3E}">
        <p14:creationId xmlns:p14="http://schemas.microsoft.com/office/powerpoint/2010/main" val="2333455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Good Morning, </a:t>
            </a:r>
            <a:r>
              <a:rPr lang="en-US" dirty="0"/>
              <a:t>My name is Andrew Haaland and I’m a Systems Analyst at Dutchess Community College</a:t>
            </a:r>
          </a:p>
          <a:p>
            <a:endParaRPr lang="en-US" dirty="0"/>
          </a:p>
          <a:p>
            <a:r>
              <a:rPr lang="en-US" dirty="0"/>
              <a:t>The project I chose for my presentation is Transitioning DCC’s Banner environment from Oracle </a:t>
            </a:r>
            <a:r>
              <a:rPr lang="en-US" dirty="0" err="1"/>
              <a:t>linux</a:t>
            </a:r>
            <a:r>
              <a:rPr lang="en-US" dirty="0"/>
              <a:t> 7 to Oracle </a:t>
            </a:r>
            <a:r>
              <a:rPr lang="en-US" dirty="0" err="1"/>
              <a:t>linux</a:t>
            </a:r>
            <a:r>
              <a:rPr lang="en-US" dirty="0"/>
              <a:t> 8.</a:t>
            </a:r>
          </a:p>
          <a:p>
            <a:endParaRPr lang="en-US" dirty="0"/>
          </a:p>
        </p:txBody>
      </p:sp>
      <p:sp>
        <p:nvSpPr>
          <p:cNvPr id="4" name="Slide Number Placeholder 3"/>
          <p:cNvSpPr>
            <a:spLocks noGrp="1"/>
          </p:cNvSpPr>
          <p:nvPr>
            <p:ph type="sldNum" sz="quarter" idx="5"/>
          </p:nvPr>
        </p:nvSpPr>
        <p:spPr/>
        <p:txBody>
          <a:bodyPr/>
          <a:lstStyle/>
          <a:p>
            <a:fld id="{9EC6631D-16AA-4C0E-A445-E8C0BC3373C5}" type="slidenum">
              <a:rPr lang="en-US" smtClean="0"/>
              <a:t>1</a:t>
            </a:fld>
            <a:endParaRPr lang="en-US"/>
          </a:p>
        </p:txBody>
      </p:sp>
    </p:spTree>
    <p:extLst>
      <p:ext uri="{BB962C8B-B14F-4D97-AF65-F5344CB8AC3E}">
        <p14:creationId xmlns:p14="http://schemas.microsoft.com/office/powerpoint/2010/main" val="189922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C6631D-16AA-4C0E-A445-E8C0BC3373C5}" type="slidenum">
              <a:rPr lang="en-US" smtClean="0"/>
              <a:t>2</a:t>
            </a:fld>
            <a:endParaRPr lang="en-US"/>
          </a:p>
        </p:txBody>
      </p:sp>
    </p:spTree>
    <p:extLst>
      <p:ext uri="{BB962C8B-B14F-4D97-AF65-F5344CB8AC3E}">
        <p14:creationId xmlns:p14="http://schemas.microsoft.com/office/powerpoint/2010/main" val="3509864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Description of the project: </a:t>
            </a:r>
          </a:p>
          <a:p>
            <a:endParaRPr lang="en-US" dirty="0"/>
          </a:p>
          <a:p>
            <a:r>
              <a:rPr lang="en-US" dirty="0"/>
              <a:t>Ellucian announced the end of support for Banner hosted on Oracle Linux 7 servers.  ITEC and SICAS have worked together to put out a plan to transition campuses to Oracle Linux 8 servers.  Since Oracle Linux cannot be in-place upgraded, this was a huge undertaking, as we had to verify all third-party applications and integrations work correctly with our new Banner server environment.   ITEC created a “PRODTEST” environment on Linux 8 which included a snapshot of our PROD Banner database, Banner application servers, and Banner Job Submission server.  We were able to access this environment for about 2 months for testing and cut these servers over to be our PROD environment on May 1</a:t>
            </a:r>
            <a:r>
              <a:rPr lang="en-US" baseline="30000" dirty="0"/>
              <a:t>st</a:t>
            </a:r>
            <a:r>
              <a:rPr lang="en-US" dirty="0"/>
              <a:t>.</a:t>
            </a:r>
          </a:p>
          <a:p>
            <a:endParaRPr lang="en-US" dirty="0"/>
          </a:p>
          <a:p>
            <a:endParaRPr lang="en-US" dirty="0"/>
          </a:p>
          <a:p>
            <a:r>
              <a:rPr lang="en-US" dirty="0"/>
              <a:t>The scope of this project falls under 4 bullet points:</a:t>
            </a:r>
          </a:p>
          <a:p>
            <a:endParaRPr lang="en-US" dirty="0"/>
          </a:p>
          <a:p>
            <a:r>
              <a:rPr lang="en-US" dirty="0"/>
              <a:t>-We needed to create a plan for what components need to be tested in Banner.  Since we use Banner not only as our SIS but for all of HR and Payroll, this was a multi-department undertaking.</a:t>
            </a:r>
          </a:p>
          <a:p>
            <a:endParaRPr lang="en-US" dirty="0"/>
          </a:p>
          <a:p>
            <a:r>
              <a:rPr lang="en-US" dirty="0"/>
              <a:t>-At DCC most functional users won’t test anything we ask them to in the Banner environment.  We wanted to promote a culture of testing, not only for this migration, but to assist in future patch releases and migrations.  </a:t>
            </a:r>
          </a:p>
          <a:p>
            <a:endParaRPr lang="en-US" dirty="0"/>
          </a:p>
          <a:p>
            <a:r>
              <a:rPr lang="en-US" dirty="0"/>
              <a:t>-Internally in IT we had to inventory every custom application and local mod we’ve created, and third parties we integrate with Banner as well.  </a:t>
            </a:r>
          </a:p>
          <a:p>
            <a:endParaRPr lang="en-US" dirty="0"/>
          </a:p>
          <a:p>
            <a:r>
              <a:rPr lang="en-US" dirty="0"/>
              <a:t>-All of this ties back together in creating communications to the campus not only about the timeline and progress of this project, but how their internal processes might be affected.</a:t>
            </a:r>
          </a:p>
        </p:txBody>
      </p:sp>
      <p:sp>
        <p:nvSpPr>
          <p:cNvPr id="4" name="Slide Number Placeholder 3"/>
          <p:cNvSpPr>
            <a:spLocks noGrp="1"/>
          </p:cNvSpPr>
          <p:nvPr>
            <p:ph type="sldNum" sz="quarter" idx="5"/>
          </p:nvPr>
        </p:nvSpPr>
        <p:spPr/>
        <p:txBody>
          <a:bodyPr/>
          <a:lstStyle/>
          <a:p>
            <a:fld id="{9EC6631D-16AA-4C0E-A445-E8C0BC3373C5}" type="slidenum">
              <a:rPr lang="en-US" smtClean="0"/>
              <a:t>3</a:t>
            </a:fld>
            <a:endParaRPr lang="en-US"/>
          </a:p>
        </p:txBody>
      </p:sp>
    </p:spTree>
    <p:extLst>
      <p:ext uri="{BB962C8B-B14F-4D97-AF65-F5344CB8AC3E}">
        <p14:creationId xmlns:p14="http://schemas.microsoft.com/office/powerpoint/2010/main" val="4146307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project like this requires a great deal of communications with many groups of people.</a:t>
            </a:r>
          </a:p>
          <a:p>
            <a:endParaRPr lang="en-US" dirty="0"/>
          </a:p>
          <a:p>
            <a:r>
              <a:rPr lang="en-US" dirty="0"/>
              <a:t>The communications fall in 3 main categories: </a:t>
            </a:r>
          </a:p>
          <a:p>
            <a:endParaRPr lang="en-US" dirty="0"/>
          </a:p>
          <a:p>
            <a:r>
              <a:rPr lang="en-US" dirty="0"/>
              <a:t>Communications with ITEC: </a:t>
            </a:r>
          </a:p>
          <a:p>
            <a:r>
              <a:rPr lang="en-US" dirty="0"/>
              <a:t>ITEC set-up weekly tag-up meetings with us to go over issues that arose.  Both myself and members of my team acted as liaisons between the general campus community and ITEC, which turned into a lot of DCC business process explanation.</a:t>
            </a:r>
          </a:p>
          <a:p>
            <a:endParaRPr lang="en-US" dirty="0"/>
          </a:p>
          <a:p>
            <a:r>
              <a:rPr lang="en-US" dirty="0"/>
              <a:t>NEXT</a:t>
            </a:r>
          </a:p>
          <a:p>
            <a:r>
              <a:rPr lang="en-US" dirty="0"/>
              <a:t>Communications Internally :</a:t>
            </a:r>
          </a:p>
          <a:p>
            <a:r>
              <a:rPr lang="en-US" dirty="0"/>
              <a:t>After these tag-up meetings, we met as a department and went over issues that each of us found and worked through them together since 7 brains are better than 1.</a:t>
            </a:r>
          </a:p>
          <a:p>
            <a:endParaRPr lang="en-US" dirty="0"/>
          </a:p>
          <a:p>
            <a:r>
              <a:rPr lang="en-US" dirty="0"/>
              <a:t>NEXT </a:t>
            </a:r>
          </a:p>
          <a:p>
            <a:r>
              <a:rPr lang="en-US" dirty="0"/>
              <a:t>Communications Externally</a:t>
            </a:r>
          </a:p>
          <a:p>
            <a:r>
              <a:rPr lang="en-US" dirty="0"/>
              <a:t>This was how we communicated out to the general campus.  The main venue for these communications was during our monthly data standards meetings.  During these meetings we communicated information such as the code freeze, where patches could not be installed unless critically necessary, and the timeline for downtime for the cut-over.</a:t>
            </a:r>
          </a:p>
        </p:txBody>
      </p:sp>
      <p:sp>
        <p:nvSpPr>
          <p:cNvPr id="4" name="Slide Number Placeholder 3"/>
          <p:cNvSpPr>
            <a:spLocks noGrp="1"/>
          </p:cNvSpPr>
          <p:nvPr>
            <p:ph type="sldNum" sz="quarter" idx="5"/>
          </p:nvPr>
        </p:nvSpPr>
        <p:spPr/>
        <p:txBody>
          <a:bodyPr/>
          <a:lstStyle/>
          <a:p>
            <a:fld id="{9EC6631D-16AA-4C0E-A445-E8C0BC3373C5}" type="slidenum">
              <a:rPr lang="en-US" smtClean="0"/>
              <a:t>4</a:t>
            </a:fld>
            <a:endParaRPr lang="en-US"/>
          </a:p>
        </p:txBody>
      </p:sp>
    </p:spTree>
    <p:extLst>
      <p:ext uri="{BB962C8B-B14F-4D97-AF65-F5344CB8AC3E}">
        <p14:creationId xmlns:p14="http://schemas.microsoft.com/office/powerpoint/2010/main" val="3092328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overall the project was a success since we went live on our targeted date, that’s not to say we didn’t have any major challenges.</a:t>
            </a:r>
          </a:p>
          <a:p>
            <a:endParaRPr lang="en-US" dirty="0"/>
          </a:p>
          <a:p>
            <a:r>
              <a:rPr lang="en-US" dirty="0"/>
              <a:t>We rely heavily on </a:t>
            </a:r>
            <a:r>
              <a:rPr lang="en-US" dirty="0" err="1"/>
              <a:t>Automic</a:t>
            </a:r>
            <a:r>
              <a:rPr lang="en-US" dirty="0"/>
              <a:t> Applications manager, which we refer to as </a:t>
            </a:r>
            <a:r>
              <a:rPr lang="en-US" dirty="0" err="1"/>
              <a:t>AppWorx</a:t>
            </a:r>
            <a:r>
              <a:rPr lang="en-US" dirty="0"/>
              <a:t> for running both custom jobs and baseline jobs on routine schedules.  Offices like Financial Aid rely so heavily on </a:t>
            </a:r>
            <a:r>
              <a:rPr lang="en-US" dirty="0" err="1"/>
              <a:t>AppWorx</a:t>
            </a:r>
            <a:r>
              <a:rPr lang="en-US" dirty="0"/>
              <a:t> and custom scripting that without the software installed there was no way we could have them effectively test as they no longer know how to run the jobs without automatic scheduling</a:t>
            </a:r>
          </a:p>
          <a:p>
            <a:endParaRPr lang="en-US" dirty="0"/>
          </a:p>
          <a:p>
            <a:r>
              <a:rPr lang="en-US" dirty="0"/>
              <a:t>Because of licensing we could not stand up </a:t>
            </a:r>
            <a:r>
              <a:rPr lang="en-US" dirty="0" err="1"/>
              <a:t>AppWorx</a:t>
            </a:r>
            <a:r>
              <a:rPr lang="en-US" dirty="0"/>
              <a:t> on the PRODTEST environment before decommissioning our old Oracle Linux 7 servers. </a:t>
            </a:r>
          </a:p>
          <a:p>
            <a:endParaRPr lang="en-US" dirty="0"/>
          </a:p>
          <a:p>
            <a:r>
              <a:rPr lang="en-US" dirty="0"/>
              <a:t>NEXT </a:t>
            </a:r>
          </a:p>
          <a:p>
            <a:endParaRPr lang="en-US" dirty="0"/>
          </a:p>
          <a:p>
            <a:r>
              <a:rPr lang="en-US" dirty="0"/>
              <a:t>While the inability to test a one-to-one environment is certainly a problem, we had post go-live issues come up as well.</a:t>
            </a:r>
          </a:p>
          <a:p>
            <a:endParaRPr lang="en-US" dirty="0"/>
          </a:p>
          <a:p>
            <a:r>
              <a:rPr lang="en-US" dirty="0"/>
              <a:t>Not only did we not have </a:t>
            </a:r>
            <a:r>
              <a:rPr lang="en-US" dirty="0" err="1"/>
              <a:t>AppWorx</a:t>
            </a:r>
            <a:r>
              <a:rPr lang="en-US" dirty="0"/>
              <a:t> to test with in PRODTEST, just 3 days before going live we found out we were ITEC’s first customer going live with </a:t>
            </a:r>
            <a:r>
              <a:rPr lang="en-US" dirty="0" err="1"/>
              <a:t>AppWorx</a:t>
            </a:r>
            <a:r>
              <a:rPr lang="en-US" dirty="0"/>
              <a:t>. </a:t>
            </a:r>
          </a:p>
          <a:p>
            <a:endParaRPr lang="en-US" dirty="0"/>
          </a:p>
          <a:p>
            <a:r>
              <a:rPr lang="en-US" dirty="0"/>
              <a:t>When running our end of day processing for </a:t>
            </a:r>
            <a:r>
              <a:rPr lang="en-US" dirty="0" err="1"/>
              <a:t>eBills</a:t>
            </a:r>
            <a:r>
              <a:rPr lang="en-US" dirty="0"/>
              <a:t>, we found out that all of the keys we have for encrypting and decrypting files from Nelnet our </a:t>
            </a:r>
            <a:r>
              <a:rPr lang="en-US" dirty="0" err="1"/>
              <a:t>eBill</a:t>
            </a:r>
            <a:r>
              <a:rPr lang="en-US" dirty="0"/>
              <a:t> software were out of date and didn’t work with the newer versions of the encryption software that was bundled with the new operating system.  </a:t>
            </a:r>
          </a:p>
          <a:p>
            <a:endParaRPr lang="en-US" dirty="0"/>
          </a:p>
          <a:p>
            <a:r>
              <a:rPr lang="en-US" dirty="0"/>
              <a:t>Also, We had a number of changes we forgot to move from our old PROD environment and forgot to compile a program needed to assist in our printing until the morning of go-live.</a:t>
            </a:r>
          </a:p>
          <a:p>
            <a:endParaRPr lang="en-US" dirty="0"/>
          </a:p>
        </p:txBody>
      </p:sp>
      <p:sp>
        <p:nvSpPr>
          <p:cNvPr id="4" name="Slide Number Placeholder 3"/>
          <p:cNvSpPr>
            <a:spLocks noGrp="1"/>
          </p:cNvSpPr>
          <p:nvPr>
            <p:ph type="sldNum" sz="quarter" idx="5"/>
          </p:nvPr>
        </p:nvSpPr>
        <p:spPr/>
        <p:txBody>
          <a:bodyPr/>
          <a:lstStyle/>
          <a:p>
            <a:fld id="{9EC6631D-16AA-4C0E-A445-E8C0BC3373C5}" type="slidenum">
              <a:rPr lang="en-US" smtClean="0"/>
              <a:t>5</a:t>
            </a:fld>
            <a:endParaRPr lang="en-US"/>
          </a:p>
        </p:txBody>
      </p:sp>
    </p:spTree>
    <p:extLst>
      <p:ext uri="{BB962C8B-B14F-4D97-AF65-F5344CB8AC3E}">
        <p14:creationId xmlns:p14="http://schemas.microsoft.com/office/powerpoint/2010/main" val="2557286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Due to our inability to test, we decided to go for a “hope for the best approach” </a:t>
            </a:r>
          </a:p>
          <a:p>
            <a:endParaRPr lang="en-US" dirty="0"/>
          </a:p>
          <a:p>
            <a:r>
              <a:rPr lang="en-US" dirty="0"/>
              <a:t>We decided just to push forward, ITEC was available all morning for show stopping issues and has been very responsive to tickets even in the following days.</a:t>
            </a:r>
          </a:p>
          <a:p>
            <a:endParaRPr lang="en-US" dirty="0"/>
          </a:p>
          <a:p>
            <a:r>
              <a:rPr lang="en-US" dirty="0"/>
              <a:t>This made us decide to go with a triage over testing plan, dividing issues by subject matter knowledge.</a:t>
            </a:r>
          </a:p>
          <a:p>
            <a:endParaRPr lang="en-US" dirty="0"/>
          </a:p>
          <a:p>
            <a:r>
              <a:rPr lang="en-US" dirty="0"/>
              <a:t>Internally we keep each other abreast of issues both by having stand up talks in the office and a Microsoft teams chat, this has been very useful of keeping each other informed about issues and helps our newer staff members learn as well.</a:t>
            </a:r>
          </a:p>
        </p:txBody>
      </p:sp>
      <p:sp>
        <p:nvSpPr>
          <p:cNvPr id="4" name="Slide Number Placeholder 3"/>
          <p:cNvSpPr>
            <a:spLocks noGrp="1"/>
          </p:cNvSpPr>
          <p:nvPr>
            <p:ph type="sldNum" sz="quarter" idx="5"/>
          </p:nvPr>
        </p:nvSpPr>
        <p:spPr/>
        <p:txBody>
          <a:bodyPr/>
          <a:lstStyle/>
          <a:p>
            <a:fld id="{9EC6631D-16AA-4C0E-A445-E8C0BC3373C5}" type="slidenum">
              <a:rPr lang="en-US" smtClean="0"/>
              <a:t>6</a:t>
            </a:fld>
            <a:endParaRPr lang="en-US"/>
          </a:p>
        </p:txBody>
      </p:sp>
    </p:spTree>
    <p:extLst>
      <p:ext uri="{BB962C8B-B14F-4D97-AF65-F5344CB8AC3E}">
        <p14:creationId xmlns:p14="http://schemas.microsoft.com/office/powerpoint/2010/main" val="3046784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I learned a lot from this academy there were two big topics I want to touch on, Communication Strategies and Time Management.</a:t>
            </a:r>
          </a:p>
          <a:p>
            <a:endParaRPr lang="en-US" dirty="0"/>
          </a:p>
          <a:p>
            <a:endParaRPr lang="en-US" dirty="0"/>
          </a:p>
          <a:p>
            <a:r>
              <a:rPr lang="en-US" dirty="0"/>
              <a:t>As I touched on briefly, we had to communicate heavily with the campus over the changes happening for this project.  We introduced the project over a Banner data standards zoom meeting and later an email.  As work continued, we communicated via email mostly, but had times where we were not receiving responses.  We would then pivot to calling to get the information we needed or information out to a user.  For go-live we sent out multiple emails leading up to the cut-off date letting people know Banner would be unavailable early in the morning.  Not only did we send emails but put an announcement on our </a:t>
            </a:r>
            <a:r>
              <a:rPr lang="en-US" dirty="0" err="1"/>
              <a:t>myDCC</a:t>
            </a:r>
            <a:r>
              <a:rPr lang="en-US" dirty="0"/>
              <a:t> portal to target Banner Admin pages users. </a:t>
            </a:r>
          </a:p>
          <a:p>
            <a:endParaRPr lang="en-US" dirty="0"/>
          </a:p>
          <a:p>
            <a:r>
              <a:rPr lang="en-US" dirty="0"/>
              <a:t>This all ties back to the idea of communicate the way people want to be communicated to.  Something that seems so simple in concept but was a tool I didn’t always use in the past.  I think it greatly helped with the successful communications of this project.</a:t>
            </a:r>
          </a:p>
          <a:p>
            <a:endParaRPr lang="en-US" dirty="0"/>
          </a:p>
          <a:p>
            <a:r>
              <a:rPr lang="en-US" dirty="0"/>
              <a:t>NEXT</a:t>
            </a:r>
          </a:p>
          <a:p>
            <a:endParaRPr lang="en-US" dirty="0"/>
          </a:p>
          <a:p>
            <a:endParaRPr lang="en-US" dirty="0"/>
          </a:p>
          <a:p>
            <a:r>
              <a:rPr lang="en-US" dirty="0"/>
              <a:t>Another takeaway from the academy is time management.  A few sessions ago it was mentioned that time chunking and blocking out time on your calendar for focused work is not a bad thing.  To get this presentation over the finish line it was imperative I did this.  The department was flooded last week with work.  Preparation, go-live, and post go-live on new Banner servers  was no small feat.  I had to set aside time for specific tasks I was responsible for fixing in the new Banner environment, and even time to complete this presentation. </a:t>
            </a:r>
          </a:p>
          <a:p>
            <a:endParaRPr lang="en-US" dirty="0"/>
          </a:p>
        </p:txBody>
      </p:sp>
      <p:sp>
        <p:nvSpPr>
          <p:cNvPr id="4" name="Slide Number Placeholder 3"/>
          <p:cNvSpPr>
            <a:spLocks noGrp="1"/>
          </p:cNvSpPr>
          <p:nvPr>
            <p:ph type="sldNum" sz="quarter" idx="5"/>
          </p:nvPr>
        </p:nvSpPr>
        <p:spPr/>
        <p:txBody>
          <a:bodyPr/>
          <a:lstStyle/>
          <a:p>
            <a:fld id="{9EC6631D-16AA-4C0E-A445-E8C0BC3373C5}" type="slidenum">
              <a:rPr lang="en-US" smtClean="0"/>
              <a:t>7</a:t>
            </a:fld>
            <a:endParaRPr lang="en-US"/>
          </a:p>
        </p:txBody>
      </p:sp>
    </p:spTree>
    <p:extLst>
      <p:ext uri="{BB962C8B-B14F-4D97-AF65-F5344CB8AC3E}">
        <p14:creationId xmlns:p14="http://schemas.microsoft.com/office/powerpoint/2010/main" val="617142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any major project  there is always room for improvement. </a:t>
            </a:r>
          </a:p>
          <a:p>
            <a:endParaRPr lang="en-US" dirty="0"/>
          </a:p>
          <a:p>
            <a:r>
              <a:rPr lang="en-US" dirty="0"/>
              <a:t>We could have certainly done a bit more preparation for the cut-over and been a bit less cavalier in our hope for the best approach.</a:t>
            </a:r>
          </a:p>
          <a:p>
            <a:endParaRPr lang="en-US" dirty="0"/>
          </a:p>
          <a:p>
            <a:r>
              <a:rPr lang="en-US" dirty="0"/>
              <a:t>The only testing done was by the IT group and only a select few items by functional users on campus.  Issues like our form printing being broken should have been resolved in PRODTEST.</a:t>
            </a:r>
          </a:p>
          <a:p>
            <a:endParaRPr lang="en-US" dirty="0"/>
          </a:p>
          <a:p>
            <a:r>
              <a:rPr lang="en-US" dirty="0"/>
              <a:t>Software version checking would have been helpful as well. We were well aware some applications, scripts, and encryption keys were set up with the original Banner go-live for DCC back in 2008.  We should have ensured some of this legacy code and security was compliant before going live.</a:t>
            </a:r>
          </a:p>
          <a:p>
            <a:endParaRPr lang="en-US" dirty="0"/>
          </a:p>
          <a:p>
            <a:r>
              <a:rPr lang="en-US" dirty="0"/>
              <a:t>Lastly, to assist in finding some of these common gotchas, we should have reached out to other campuses in cohort 1 and even folks in our same cohort to see what issues they’ve run into.</a:t>
            </a:r>
          </a:p>
          <a:p>
            <a:endParaRPr lang="en-US" dirty="0"/>
          </a:p>
          <a:p>
            <a:endParaRPr lang="en-US" dirty="0"/>
          </a:p>
        </p:txBody>
      </p:sp>
      <p:sp>
        <p:nvSpPr>
          <p:cNvPr id="4" name="Slide Number Placeholder 3"/>
          <p:cNvSpPr>
            <a:spLocks noGrp="1"/>
          </p:cNvSpPr>
          <p:nvPr>
            <p:ph type="sldNum" sz="quarter" idx="5"/>
          </p:nvPr>
        </p:nvSpPr>
        <p:spPr/>
        <p:txBody>
          <a:bodyPr/>
          <a:lstStyle/>
          <a:p>
            <a:fld id="{9EC6631D-16AA-4C0E-A445-E8C0BC3373C5}" type="slidenum">
              <a:rPr lang="en-US" smtClean="0"/>
              <a:t>8</a:t>
            </a:fld>
            <a:endParaRPr lang="en-US"/>
          </a:p>
        </p:txBody>
      </p:sp>
    </p:spTree>
    <p:extLst>
      <p:ext uri="{BB962C8B-B14F-4D97-AF65-F5344CB8AC3E}">
        <p14:creationId xmlns:p14="http://schemas.microsoft.com/office/powerpoint/2010/main" val="31496429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05345A"/>
          </a:solidFill>
        </p:spPr>
        <p:txBody>
          <a:bodyPr wrap="square" lIns="0" tIns="0" rIns="0" bIns="0" rtlCol="0"/>
          <a:lstStyle/>
          <a:p>
            <a:endParaRPr/>
          </a:p>
        </p:txBody>
      </p:sp>
      <p:sp>
        <p:nvSpPr>
          <p:cNvPr id="17" name="bg object 17"/>
          <p:cNvSpPr/>
          <p:nvPr/>
        </p:nvSpPr>
        <p:spPr>
          <a:xfrm>
            <a:off x="0" y="5972175"/>
            <a:ext cx="12172950" cy="885825"/>
          </a:xfrm>
          <a:custGeom>
            <a:avLst/>
            <a:gdLst/>
            <a:ahLst/>
            <a:cxnLst/>
            <a:rect l="l" t="t" r="r" b="b"/>
            <a:pathLst>
              <a:path w="12172950" h="885825">
                <a:moveTo>
                  <a:pt x="12172950" y="0"/>
                </a:moveTo>
                <a:lnTo>
                  <a:pt x="0" y="0"/>
                </a:lnTo>
                <a:lnTo>
                  <a:pt x="0" y="885825"/>
                </a:lnTo>
                <a:lnTo>
                  <a:pt x="12172950" y="885825"/>
                </a:lnTo>
                <a:lnTo>
                  <a:pt x="12172950" y="0"/>
                </a:lnTo>
                <a:close/>
              </a:path>
            </a:pathLst>
          </a:custGeom>
          <a:solidFill>
            <a:srgbClr val="245BA2"/>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742950" y="6200775"/>
            <a:ext cx="1581150" cy="400050"/>
          </a:xfrm>
          <a:prstGeom prst="rect">
            <a:avLst/>
          </a:prstGeom>
        </p:spPr>
      </p:pic>
      <p:sp>
        <p:nvSpPr>
          <p:cNvPr id="19" name="bg object 19"/>
          <p:cNvSpPr/>
          <p:nvPr/>
        </p:nvSpPr>
        <p:spPr>
          <a:xfrm>
            <a:off x="1528825" y="3519551"/>
            <a:ext cx="9144000" cy="0"/>
          </a:xfrm>
          <a:custGeom>
            <a:avLst/>
            <a:gdLst/>
            <a:ahLst/>
            <a:cxnLst/>
            <a:rect l="l" t="t" r="r" b="b"/>
            <a:pathLst>
              <a:path w="9144000">
                <a:moveTo>
                  <a:pt x="0" y="0"/>
                </a:moveTo>
                <a:lnTo>
                  <a:pt x="9144000" y="0"/>
                </a:lnTo>
              </a:path>
            </a:pathLst>
          </a:custGeom>
          <a:ln w="31750">
            <a:solidFill>
              <a:srgbClr val="FFDF66"/>
            </a:solidFill>
          </a:ln>
        </p:spPr>
        <p:txBody>
          <a:bodyPr wrap="square" lIns="0" tIns="0" rIns="0" bIns="0" rtlCol="0"/>
          <a:lstStyle/>
          <a:p>
            <a:endParaRPr/>
          </a:p>
        </p:txBody>
      </p:sp>
      <p:sp>
        <p:nvSpPr>
          <p:cNvPr id="2" name="Holder 2"/>
          <p:cNvSpPr>
            <a:spLocks noGrp="1"/>
          </p:cNvSpPr>
          <p:nvPr>
            <p:ph type="ctrTitle"/>
          </p:nvPr>
        </p:nvSpPr>
        <p:spPr>
          <a:xfrm>
            <a:off x="2642489" y="2450147"/>
            <a:ext cx="6907021" cy="815339"/>
          </a:xfrm>
          <a:prstGeom prst="rect">
            <a:avLst/>
          </a:prstGeom>
        </p:spPr>
        <p:txBody>
          <a:bodyPr wrap="square" lIns="0" tIns="0" rIns="0" bIns="0">
            <a:spAutoFit/>
          </a:bodyPr>
          <a:lstStyle>
            <a:lvl1pPr>
              <a:defRPr sz="4400" b="1" i="0" u="sng">
                <a:solidFill>
                  <a:schemeClr val="bg1"/>
                </a:solidFill>
                <a:latin typeface="Gill Sans MT"/>
                <a:cs typeface="Gill Sans MT"/>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335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1400" b="0" i="0">
                <a:solidFill>
                  <a:schemeClr val="bg1"/>
                </a:solidFill>
                <a:latin typeface="Franklin Gothic Demi"/>
                <a:cs typeface="Franklin Gothic Demi"/>
              </a:defRPr>
            </a:lvl1pPr>
          </a:lstStyle>
          <a:p>
            <a:pPr marL="12700">
              <a:lnSpc>
                <a:spcPct val="100000"/>
              </a:lnSpc>
              <a:spcBef>
                <a:spcPts val="125"/>
              </a:spcBef>
            </a:pPr>
            <a:r>
              <a:t>Where</a:t>
            </a:r>
            <a:r>
              <a:rPr spc="-65"/>
              <a:t> </a:t>
            </a:r>
            <a:r>
              <a:t>community</a:t>
            </a:r>
            <a:r>
              <a:rPr spc="-20"/>
              <a:t> </a:t>
            </a:r>
            <a:r>
              <a:t>meets</a:t>
            </a:r>
            <a:r>
              <a:rPr spc="-60"/>
              <a:t> </a:t>
            </a:r>
            <a:r>
              <a:rPr spc="-10"/>
              <a:t>opportunity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u="sng">
                <a:solidFill>
                  <a:schemeClr val="bg1"/>
                </a:solidFill>
                <a:latin typeface="Gill Sans MT"/>
                <a:cs typeface="Gill Sans MT"/>
              </a:defRPr>
            </a:lvl1pPr>
          </a:lstStyle>
          <a:p>
            <a:endParaRPr/>
          </a:p>
        </p:txBody>
      </p:sp>
      <p:sp>
        <p:nvSpPr>
          <p:cNvPr id="3" name="Holder 3"/>
          <p:cNvSpPr>
            <a:spLocks noGrp="1"/>
          </p:cNvSpPr>
          <p:nvPr>
            <p:ph type="body" idx="1"/>
          </p:nvPr>
        </p:nvSpPr>
        <p:spPr/>
        <p:txBody>
          <a:bodyPr lIns="0" tIns="0" rIns="0" bIns="0"/>
          <a:lstStyle>
            <a:lvl1pPr>
              <a:defRPr sz="335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1400" b="0" i="0">
                <a:solidFill>
                  <a:schemeClr val="bg1"/>
                </a:solidFill>
                <a:latin typeface="Franklin Gothic Demi"/>
                <a:cs typeface="Franklin Gothic Demi"/>
              </a:defRPr>
            </a:lvl1pPr>
          </a:lstStyle>
          <a:p>
            <a:pPr marL="12700">
              <a:lnSpc>
                <a:spcPct val="100000"/>
              </a:lnSpc>
              <a:spcBef>
                <a:spcPts val="125"/>
              </a:spcBef>
            </a:pPr>
            <a:r>
              <a:t>Where</a:t>
            </a:r>
            <a:r>
              <a:rPr spc="-65"/>
              <a:t> </a:t>
            </a:r>
            <a:r>
              <a:t>community</a:t>
            </a:r>
            <a:r>
              <a:rPr spc="-20"/>
              <a:t> </a:t>
            </a:r>
            <a:r>
              <a:t>meets</a:t>
            </a:r>
            <a:r>
              <a:rPr spc="-60"/>
              <a:t> </a:t>
            </a:r>
            <a:r>
              <a:rPr spc="-10"/>
              <a:t>opportunity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u="sng">
                <a:solidFill>
                  <a:schemeClr val="bg1"/>
                </a:solidFill>
                <a:latin typeface="Gill Sans MT"/>
                <a:cs typeface="Gill Sans M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400" b="0" i="0">
                <a:solidFill>
                  <a:schemeClr val="bg1"/>
                </a:solidFill>
                <a:latin typeface="Franklin Gothic Demi"/>
                <a:cs typeface="Franklin Gothic Demi"/>
              </a:defRPr>
            </a:lvl1pPr>
          </a:lstStyle>
          <a:p>
            <a:pPr marL="12700">
              <a:lnSpc>
                <a:spcPct val="100000"/>
              </a:lnSpc>
              <a:spcBef>
                <a:spcPts val="125"/>
              </a:spcBef>
            </a:pPr>
            <a:r>
              <a:t>Where</a:t>
            </a:r>
            <a:r>
              <a:rPr spc="-65"/>
              <a:t> </a:t>
            </a:r>
            <a:r>
              <a:t>community</a:t>
            </a:r>
            <a:r>
              <a:rPr spc="-20"/>
              <a:t> </a:t>
            </a:r>
            <a:r>
              <a:t>meets</a:t>
            </a:r>
            <a:r>
              <a:rPr spc="-60"/>
              <a:t> </a:t>
            </a:r>
            <a:r>
              <a:rPr spc="-10"/>
              <a:t>opportunity</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5/7/2024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05345A"/>
          </a:solidFill>
        </p:spPr>
        <p:txBody>
          <a:bodyPr wrap="square" lIns="0" tIns="0" rIns="0" bIns="0" rtlCol="0"/>
          <a:lstStyle/>
          <a:p>
            <a:endParaRPr/>
          </a:p>
        </p:txBody>
      </p:sp>
      <p:sp>
        <p:nvSpPr>
          <p:cNvPr id="17" name="bg object 17"/>
          <p:cNvSpPr/>
          <p:nvPr/>
        </p:nvSpPr>
        <p:spPr>
          <a:xfrm>
            <a:off x="0" y="5972175"/>
            <a:ext cx="12172950" cy="885825"/>
          </a:xfrm>
          <a:custGeom>
            <a:avLst/>
            <a:gdLst/>
            <a:ahLst/>
            <a:cxnLst/>
            <a:rect l="l" t="t" r="r" b="b"/>
            <a:pathLst>
              <a:path w="12172950" h="885825">
                <a:moveTo>
                  <a:pt x="12172950" y="0"/>
                </a:moveTo>
                <a:lnTo>
                  <a:pt x="0" y="0"/>
                </a:lnTo>
                <a:lnTo>
                  <a:pt x="0" y="885825"/>
                </a:lnTo>
                <a:lnTo>
                  <a:pt x="12172950" y="885825"/>
                </a:lnTo>
                <a:lnTo>
                  <a:pt x="12172950" y="0"/>
                </a:lnTo>
                <a:close/>
              </a:path>
            </a:pathLst>
          </a:custGeom>
          <a:solidFill>
            <a:srgbClr val="245BA2"/>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742950" y="6200775"/>
            <a:ext cx="1581150" cy="400050"/>
          </a:xfrm>
          <a:prstGeom prst="rect">
            <a:avLst/>
          </a:prstGeom>
        </p:spPr>
      </p:pic>
      <p:sp>
        <p:nvSpPr>
          <p:cNvPr id="19" name="bg object 19"/>
          <p:cNvSpPr/>
          <p:nvPr/>
        </p:nvSpPr>
        <p:spPr>
          <a:xfrm>
            <a:off x="1528825" y="3519551"/>
            <a:ext cx="9144000" cy="0"/>
          </a:xfrm>
          <a:custGeom>
            <a:avLst/>
            <a:gdLst/>
            <a:ahLst/>
            <a:cxnLst/>
            <a:rect l="l" t="t" r="r" b="b"/>
            <a:pathLst>
              <a:path w="9144000">
                <a:moveTo>
                  <a:pt x="0" y="0"/>
                </a:moveTo>
                <a:lnTo>
                  <a:pt x="9144000" y="0"/>
                </a:lnTo>
              </a:path>
            </a:pathLst>
          </a:custGeom>
          <a:ln w="31750">
            <a:solidFill>
              <a:srgbClr val="FFDF66"/>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400" b="1" i="0" u="sng">
                <a:solidFill>
                  <a:schemeClr val="bg1"/>
                </a:solidFill>
                <a:latin typeface="Gill Sans MT"/>
                <a:cs typeface="Gill Sans MT"/>
              </a:defRPr>
            </a:lvl1pPr>
          </a:lstStyle>
          <a:p>
            <a:endParaRPr/>
          </a:p>
        </p:txBody>
      </p:sp>
      <p:sp>
        <p:nvSpPr>
          <p:cNvPr id="3" name="Holder 3"/>
          <p:cNvSpPr>
            <a:spLocks noGrp="1"/>
          </p:cNvSpPr>
          <p:nvPr>
            <p:ph type="ftr" sz="quarter" idx="5"/>
          </p:nvPr>
        </p:nvSpPr>
        <p:spPr/>
        <p:txBody>
          <a:bodyPr lIns="0" tIns="0" rIns="0" bIns="0"/>
          <a:lstStyle>
            <a:lvl1pPr>
              <a:defRPr sz="1400" b="0" i="0">
                <a:solidFill>
                  <a:schemeClr val="bg1"/>
                </a:solidFill>
                <a:latin typeface="Franklin Gothic Demi"/>
                <a:cs typeface="Franklin Gothic Demi"/>
              </a:defRPr>
            </a:lvl1pPr>
          </a:lstStyle>
          <a:p>
            <a:pPr marL="12700">
              <a:lnSpc>
                <a:spcPct val="100000"/>
              </a:lnSpc>
              <a:spcBef>
                <a:spcPts val="125"/>
              </a:spcBef>
            </a:pPr>
            <a:r>
              <a:t>Where</a:t>
            </a:r>
            <a:r>
              <a:rPr spc="-65"/>
              <a:t> </a:t>
            </a:r>
            <a:r>
              <a:t>community</a:t>
            </a:r>
            <a:r>
              <a:rPr spc="-20"/>
              <a:t> </a:t>
            </a:r>
            <a:r>
              <a:t>meets</a:t>
            </a:r>
            <a:r>
              <a:rPr spc="-60"/>
              <a:t> </a:t>
            </a:r>
            <a:r>
              <a:rPr spc="-10"/>
              <a:t>opportunity</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5/7/2024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400" b="0" i="0">
                <a:solidFill>
                  <a:schemeClr val="bg1"/>
                </a:solidFill>
                <a:latin typeface="Franklin Gothic Demi"/>
                <a:cs typeface="Franklin Gothic Demi"/>
              </a:defRPr>
            </a:lvl1pPr>
          </a:lstStyle>
          <a:p>
            <a:pPr marL="12700">
              <a:lnSpc>
                <a:spcPct val="100000"/>
              </a:lnSpc>
              <a:spcBef>
                <a:spcPts val="125"/>
              </a:spcBef>
            </a:pPr>
            <a:r>
              <a:t>Where</a:t>
            </a:r>
            <a:r>
              <a:rPr spc="-65"/>
              <a:t> </a:t>
            </a:r>
            <a:r>
              <a:t>community</a:t>
            </a:r>
            <a:r>
              <a:rPr spc="-20"/>
              <a:t> </a:t>
            </a:r>
            <a:r>
              <a:t>meets</a:t>
            </a:r>
            <a:r>
              <a:rPr spc="-60"/>
              <a:t> </a:t>
            </a:r>
            <a:r>
              <a:rPr spc="-10"/>
              <a:t>opportunity</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5/7/2024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05345A"/>
          </a:solidFill>
        </p:spPr>
        <p:txBody>
          <a:bodyPr wrap="square" lIns="0" tIns="0" rIns="0" bIns="0" rtlCol="0"/>
          <a:lstStyle/>
          <a:p>
            <a:endParaRPr/>
          </a:p>
        </p:txBody>
      </p:sp>
      <p:sp>
        <p:nvSpPr>
          <p:cNvPr id="17" name="bg object 17"/>
          <p:cNvSpPr/>
          <p:nvPr/>
        </p:nvSpPr>
        <p:spPr>
          <a:xfrm>
            <a:off x="0" y="5972175"/>
            <a:ext cx="12172950" cy="885825"/>
          </a:xfrm>
          <a:custGeom>
            <a:avLst/>
            <a:gdLst/>
            <a:ahLst/>
            <a:cxnLst/>
            <a:rect l="l" t="t" r="r" b="b"/>
            <a:pathLst>
              <a:path w="12172950" h="885825">
                <a:moveTo>
                  <a:pt x="12172950" y="0"/>
                </a:moveTo>
                <a:lnTo>
                  <a:pt x="0" y="0"/>
                </a:lnTo>
                <a:lnTo>
                  <a:pt x="0" y="885825"/>
                </a:lnTo>
                <a:lnTo>
                  <a:pt x="12172950" y="885825"/>
                </a:lnTo>
                <a:lnTo>
                  <a:pt x="12172950" y="0"/>
                </a:lnTo>
                <a:close/>
              </a:path>
            </a:pathLst>
          </a:custGeom>
          <a:solidFill>
            <a:srgbClr val="245BA2"/>
          </a:solidFill>
        </p:spPr>
        <p:txBody>
          <a:bodyPr wrap="square" lIns="0" tIns="0" rIns="0" bIns="0" rtlCol="0"/>
          <a:lstStyle/>
          <a:p>
            <a:endParaRPr/>
          </a:p>
        </p:txBody>
      </p:sp>
      <p:pic>
        <p:nvPicPr>
          <p:cNvPr id="18" name="bg object 18"/>
          <p:cNvPicPr/>
          <p:nvPr/>
        </p:nvPicPr>
        <p:blipFill>
          <a:blip r:embed="rId7" cstate="print"/>
          <a:stretch>
            <a:fillRect/>
          </a:stretch>
        </p:blipFill>
        <p:spPr>
          <a:xfrm>
            <a:off x="742950" y="6200775"/>
            <a:ext cx="1581150" cy="400050"/>
          </a:xfrm>
          <a:prstGeom prst="rect">
            <a:avLst/>
          </a:prstGeom>
        </p:spPr>
      </p:pic>
      <p:sp>
        <p:nvSpPr>
          <p:cNvPr id="2" name="Holder 2"/>
          <p:cNvSpPr>
            <a:spLocks noGrp="1"/>
          </p:cNvSpPr>
          <p:nvPr>
            <p:ph type="title"/>
          </p:nvPr>
        </p:nvSpPr>
        <p:spPr>
          <a:xfrm>
            <a:off x="460057" y="576580"/>
            <a:ext cx="11271885" cy="743267"/>
          </a:xfrm>
          <a:prstGeom prst="rect">
            <a:avLst/>
          </a:prstGeom>
        </p:spPr>
        <p:txBody>
          <a:bodyPr wrap="square" lIns="0" tIns="0" rIns="0" bIns="0">
            <a:spAutoFit/>
          </a:bodyPr>
          <a:lstStyle>
            <a:lvl1pPr>
              <a:defRPr sz="4400" b="1" i="0" u="sng">
                <a:solidFill>
                  <a:schemeClr val="bg1"/>
                </a:solidFill>
                <a:latin typeface="Gill Sans MT"/>
                <a:cs typeface="Gill Sans MT"/>
              </a:defRPr>
            </a:lvl1pPr>
          </a:lstStyle>
          <a:p>
            <a:endParaRPr/>
          </a:p>
        </p:txBody>
      </p:sp>
      <p:sp>
        <p:nvSpPr>
          <p:cNvPr id="3" name="Holder 3"/>
          <p:cNvSpPr>
            <a:spLocks noGrp="1"/>
          </p:cNvSpPr>
          <p:nvPr>
            <p:ph type="body" idx="1"/>
          </p:nvPr>
        </p:nvSpPr>
        <p:spPr>
          <a:xfrm>
            <a:off x="1089342" y="1771014"/>
            <a:ext cx="9309735" cy="3663315"/>
          </a:xfrm>
          <a:prstGeom prst="rect">
            <a:avLst/>
          </a:prstGeom>
        </p:spPr>
        <p:txBody>
          <a:bodyPr wrap="square" lIns="0" tIns="0" rIns="0" bIns="0">
            <a:spAutoFit/>
          </a:bodyPr>
          <a:lstStyle>
            <a:lvl1pPr>
              <a:defRPr sz="335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8748776" y="6299517"/>
            <a:ext cx="2907029" cy="243204"/>
          </a:xfrm>
          <a:prstGeom prst="rect">
            <a:avLst/>
          </a:prstGeom>
        </p:spPr>
        <p:txBody>
          <a:bodyPr wrap="square" lIns="0" tIns="0" rIns="0" bIns="0">
            <a:spAutoFit/>
          </a:bodyPr>
          <a:lstStyle>
            <a:lvl1pPr>
              <a:defRPr sz="1400" b="0" i="0">
                <a:solidFill>
                  <a:schemeClr val="bg1"/>
                </a:solidFill>
                <a:latin typeface="Franklin Gothic Demi"/>
                <a:cs typeface="Franklin Gothic Demi"/>
              </a:defRPr>
            </a:lvl1pPr>
          </a:lstStyle>
          <a:p>
            <a:pPr marL="12700">
              <a:lnSpc>
                <a:spcPct val="100000"/>
              </a:lnSpc>
              <a:spcBef>
                <a:spcPts val="125"/>
              </a:spcBef>
            </a:pPr>
            <a:r>
              <a:t>Where</a:t>
            </a:r>
            <a:r>
              <a:rPr spc="-65"/>
              <a:t> </a:t>
            </a:r>
            <a:r>
              <a:t>community</a:t>
            </a:r>
            <a:r>
              <a:rPr spc="-20"/>
              <a:t> </a:t>
            </a:r>
            <a:r>
              <a:t>meets</a:t>
            </a:r>
            <a:r>
              <a:rPr spc="-60"/>
              <a:t> </a:t>
            </a:r>
            <a:r>
              <a:rPr spc="-10"/>
              <a:t>opportunity</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5/7/2024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ject 4"/>
          <p:cNvPicPr/>
          <p:nvPr/>
        </p:nvPicPr>
        <p:blipFill>
          <a:blip r:embed="rId3" cstate="print"/>
          <a:stretch>
            <a:fillRect/>
          </a:stretch>
        </p:blipFill>
        <p:spPr>
          <a:xfrm>
            <a:off x="5238750" y="358167"/>
            <a:ext cx="1714500" cy="1704975"/>
          </a:xfrm>
          <a:prstGeom prst="rect">
            <a:avLst/>
          </a:prstGeom>
        </p:spPr>
      </p:pic>
      <p:sp>
        <p:nvSpPr>
          <p:cNvPr id="5" name="object 5"/>
          <p:cNvSpPr txBox="1">
            <a:spLocks noGrp="1"/>
          </p:cNvSpPr>
          <p:nvPr>
            <p:ph type="ftr" sz="quarter" idx="5"/>
          </p:nvPr>
        </p:nvSpPr>
        <p:spPr>
          <a:prstGeom prst="rect">
            <a:avLst/>
          </a:prstGeom>
        </p:spPr>
        <p:txBody>
          <a:bodyPr vert="horz" wrap="square" lIns="0" tIns="15875" rIns="0" bIns="0" rtlCol="0">
            <a:spAutoFit/>
          </a:bodyPr>
          <a:lstStyle/>
          <a:p>
            <a:pPr marL="12700">
              <a:lnSpc>
                <a:spcPct val="100000"/>
              </a:lnSpc>
              <a:spcBef>
                <a:spcPts val="125"/>
              </a:spcBef>
            </a:pPr>
            <a:r>
              <a:t>Where</a:t>
            </a:r>
            <a:r>
              <a:rPr spc="-65"/>
              <a:t> </a:t>
            </a:r>
            <a:r>
              <a:t>community</a:t>
            </a:r>
            <a:r>
              <a:rPr spc="-20"/>
              <a:t> </a:t>
            </a:r>
            <a:r>
              <a:t>meets</a:t>
            </a:r>
            <a:r>
              <a:rPr spc="-60"/>
              <a:t> </a:t>
            </a:r>
            <a:r>
              <a:rPr spc="-10"/>
              <a:t>opportunity</a:t>
            </a:r>
          </a:p>
        </p:txBody>
      </p:sp>
      <p:sp>
        <p:nvSpPr>
          <p:cNvPr id="7" name="Title 6">
            <a:extLst>
              <a:ext uri="{FF2B5EF4-FFF2-40B4-BE49-F238E27FC236}">
                <a16:creationId xmlns:a16="http://schemas.microsoft.com/office/drawing/2014/main" id="{85ABFC56-A8C1-B9F3-A321-6150C15E56AC}"/>
              </a:ext>
            </a:extLst>
          </p:cNvPr>
          <p:cNvSpPr>
            <a:spLocks noGrp="1"/>
          </p:cNvSpPr>
          <p:nvPr>
            <p:ph type="ctrTitle"/>
          </p:nvPr>
        </p:nvSpPr>
        <p:spPr>
          <a:xfrm>
            <a:off x="2642489" y="2324887"/>
            <a:ext cx="6907021" cy="1107996"/>
          </a:xfrm>
        </p:spPr>
        <p:txBody>
          <a:bodyPr wrap="square" lIns="0" tIns="0" rIns="0" bIns="0" anchor="t">
            <a:spAutoFit/>
          </a:bodyPr>
          <a:lstStyle/>
          <a:p>
            <a:pPr algn="ctr"/>
            <a:r>
              <a:rPr lang="en-US" sz="3600" u="none" dirty="0"/>
              <a:t>Transitioning Banner Servers from Oracle Linux 7 to 8 </a:t>
            </a:r>
          </a:p>
        </p:txBody>
      </p:sp>
      <p:sp>
        <p:nvSpPr>
          <p:cNvPr id="3" name="Title 6">
            <a:extLst>
              <a:ext uri="{FF2B5EF4-FFF2-40B4-BE49-F238E27FC236}">
                <a16:creationId xmlns:a16="http://schemas.microsoft.com/office/drawing/2014/main" id="{712213E7-D84F-D975-CF4E-5B5B469A5228}"/>
              </a:ext>
            </a:extLst>
          </p:cNvPr>
          <p:cNvSpPr txBox="1">
            <a:spLocks/>
          </p:cNvSpPr>
          <p:nvPr/>
        </p:nvSpPr>
        <p:spPr>
          <a:xfrm>
            <a:off x="2648752" y="3709013"/>
            <a:ext cx="6907021" cy="492443"/>
          </a:xfrm>
          <a:prstGeom prst="rect">
            <a:avLst/>
          </a:prstGeom>
        </p:spPr>
        <p:txBody>
          <a:bodyPr wrap="square" lIns="0" tIns="0" rIns="0" bIns="0" anchor="t">
            <a:spAutoFit/>
          </a:bodyPr>
          <a:lstStyle>
            <a:lvl1pPr>
              <a:defRPr sz="4400" b="1" i="0" u="sng">
                <a:solidFill>
                  <a:schemeClr val="bg1"/>
                </a:solidFill>
                <a:latin typeface="Gill Sans MT"/>
                <a:ea typeface="+mj-ea"/>
                <a:cs typeface="Gill Sans MT"/>
              </a:defRPr>
            </a:lvl1pPr>
          </a:lstStyle>
          <a:p>
            <a:pPr algn="ctr"/>
            <a:r>
              <a:rPr lang="en-US" sz="1600" u="none" dirty="0"/>
              <a:t>Andrew Haaland – Systems Analyst</a:t>
            </a:r>
            <a:endParaRPr lang="en-US" dirty="0"/>
          </a:p>
          <a:p>
            <a:pPr algn="ctr"/>
            <a:r>
              <a:rPr lang="en-US" sz="1600" u="none" dirty="0"/>
              <a:t>Dutchess Community College </a:t>
            </a:r>
          </a:p>
        </p:txBody>
      </p:sp>
      <p:pic>
        <p:nvPicPr>
          <p:cNvPr id="1028" name="Picture 4" descr="About | SUNY SAIL Institute">
            <a:extLst>
              <a:ext uri="{FF2B5EF4-FFF2-40B4-BE49-F238E27FC236}">
                <a16:creationId xmlns:a16="http://schemas.microsoft.com/office/drawing/2014/main" id="{F3759D9B-658C-4772-9545-A27E8C2489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7249" y="4648200"/>
            <a:ext cx="2857500" cy="9429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60144" y="2323464"/>
            <a:ext cx="1965325" cy="701040"/>
          </a:xfrm>
          <a:prstGeom prst="rect">
            <a:avLst/>
          </a:prstGeom>
        </p:spPr>
        <p:txBody>
          <a:bodyPr vert="horz" wrap="square" lIns="0" tIns="16510" rIns="0" bIns="0" rtlCol="0">
            <a:spAutoFit/>
          </a:bodyPr>
          <a:lstStyle/>
          <a:p>
            <a:pPr marL="12700">
              <a:lnSpc>
                <a:spcPct val="100000"/>
              </a:lnSpc>
              <a:spcBef>
                <a:spcPts val="130"/>
              </a:spcBef>
            </a:pPr>
            <a:r>
              <a:rPr sz="4400" b="1" spc="-70">
                <a:solidFill>
                  <a:srgbClr val="FFFFFF"/>
                </a:solidFill>
                <a:latin typeface="Gill Sans MT"/>
                <a:cs typeface="Gill Sans MT"/>
              </a:rPr>
              <a:t>Agenda</a:t>
            </a:r>
            <a:endParaRPr sz="4400">
              <a:latin typeface="Gill Sans MT"/>
              <a:cs typeface="Gill Sans MT"/>
            </a:endParaRPr>
          </a:p>
        </p:txBody>
      </p:sp>
      <p:sp>
        <p:nvSpPr>
          <p:cNvPr id="3" name="object 3"/>
          <p:cNvSpPr/>
          <p:nvPr/>
        </p:nvSpPr>
        <p:spPr>
          <a:xfrm>
            <a:off x="3814826" y="1261999"/>
            <a:ext cx="0" cy="3963035"/>
          </a:xfrm>
          <a:custGeom>
            <a:avLst/>
            <a:gdLst/>
            <a:ahLst/>
            <a:cxnLst/>
            <a:rect l="l" t="t" r="r" b="b"/>
            <a:pathLst>
              <a:path h="3963035">
                <a:moveTo>
                  <a:pt x="0" y="3962527"/>
                </a:moveTo>
                <a:lnTo>
                  <a:pt x="0" y="0"/>
                </a:lnTo>
              </a:path>
            </a:pathLst>
          </a:custGeom>
          <a:ln w="31750">
            <a:solidFill>
              <a:srgbClr val="FFDF66"/>
            </a:solidFill>
          </a:ln>
        </p:spPr>
        <p:txBody>
          <a:bodyPr wrap="square" lIns="0" tIns="0" rIns="0" bIns="0" rtlCol="0"/>
          <a:lstStyle/>
          <a:p>
            <a:endParaRPr/>
          </a:p>
        </p:txBody>
      </p:sp>
      <p:sp>
        <p:nvSpPr>
          <p:cNvPr id="4" name="object 4"/>
          <p:cNvSpPr txBox="1"/>
          <p:nvPr/>
        </p:nvSpPr>
        <p:spPr>
          <a:xfrm>
            <a:off x="4171545" y="582210"/>
            <a:ext cx="7652744" cy="5322611"/>
          </a:xfrm>
          <a:prstGeom prst="rect">
            <a:avLst/>
          </a:prstGeom>
        </p:spPr>
        <p:txBody>
          <a:bodyPr vert="horz" wrap="square" lIns="0" tIns="15875" rIns="0" bIns="0" rtlCol="0" anchor="t">
            <a:spAutoFit/>
          </a:bodyPr>
          <a:lstStyle/>
          <a:p>
            <a:pPr marL="469900" indent="-457200">
              <a:spcBef>
                <a:spcPts val="125"/>
              </a:spcBef>
              <a:buClr>
                <a:srgbClr val="006FC0"/>
              </a:buClr>
              <a:buFont typeface="Arial"/>
              <a:buChar char="•"/>
              <a:tabLst>
                <a:tab pos="469900" algn="l"/>
              </a:tabLst>
            </a:pPr>
            <a:r>
              <a:rPr lang="en-US" sz="3200" spc="-10" dirty="0">
                <a:solidFill>
                  <a:srgbClr val="FFFFFF"/>
                </a:solidFill>
                <a:latin typeface="Gill Sans MT"/>
                <a:cs typeface="Gill Sans MT"/>
              </a:rPr>
              <a:t>Description and Scope of the Project</a:t>
            </a:r>
            <a:r>
              <a:rPr lang="en-US" sz="3200" spc="160" dirty="0">
                <a:solidFill>
                  <a:srgbClr val="FFFFFF"/>
                </a:solidFill>
                <a:latin typeface="Gill Sans MT"/>
                <a:cs typeface="Gill Sans MT"/>
              </a:rPr>
              <a:t> </a:t>
            </a:r>
          </a:p>
          <a:p>
            <a:pPr marL="469900" indent="-457200">
              <a:spcBef>
                <a:spcPts val="2920"/>
              </a:spcBef>
              <a:buClr>
                <a:srgbClr val="006FC0"/>
              </a:buClr>
              <a:buFont typeface="Arial"/>
              <a:buChar char="•"/>
              <a:tabLst>
                <a:tab pos="469900" algn="l"/>
              </a:tabLst>
            </a:pPr>
            <a:r>
              <a:rPr lang="en-US" sz="3200" spc="-10" dirty="0">
                <a:solidFill>
                  <a:srgbClr val="FFFFFF"/>
                </a:solidFill>
                <a:latin typeface="Gill Sans MT"/>
                <a:cs typeface="Gill Sans MT"/>
              </a:rPr>
              <a:t>Communication Strategies</a:t>
            </a:r>
            <a:endParaRPr sz="3200" dirty="0">
              <a:latin typeface="Gill Sans MT"/>
              <a:cs typeface="Gill Sans MT"/>
            </a:endParaRPr>
          </a:p>
          <a:p>
            <a:pPr marL="469900" indent="-457200">
              <a:spcBef>
                <a:spcPts val="2920"/>
              </a:spcBef>
              <a:buClr>
                <a:srgbClr val="006FC0"/>
              </a:buClr>
              <a:buFont typeface="Arial"/>
              <a:buChar char="•"/>
              <a:tabLst>
                <a:tab pos="469900" algn="l"/>
              </a:tabLst>
            </a:pPr>
            <a:r>
              <a:rPr lang="en-US" sz="3200" spc="-10" dirty="0">
                <a:solidFill>
                  <a:srgbClr val="FFFFFF"/>
                </a:solidFill>
                <a:latin typeface="Gill Sans MT"/>
                <a:cs typeface="Gill Sans MT"/>
              </a:rPr>
              <a:t>Conflicts and Challenges</a:t>
            </a:r>
          </a:p>
          <a:p>
            <a:pPr marL="469900" indent="-457200">
              <a:spcBef>
                <a:spcPts val="2915"/>
              </a:spcBef>
              <a:buClr>
                <a:srgbClr val="006FC0"/>
              </a:buClr>
              <a:buFont typeface="Arial"/>
              <a:buChar char="•"/>
              <a:tabLst>
                <a:tab pos="469900" algn="l"/>
              </a:tabLst>
            </a:pPr>
            <a:r>
              <a:rPr lang="en-US" sz="3200" spc="-10" dirty="0">
                <a:solidFill>
                  <a:srgbClr val="FFFFFF"/>
                </a:solidFill>
                <a:latin typeface="Gill Sans MT"/>
                <a:cs typeface="Gill Sans MT"/>
              </a:rPr>
              <a:t>How did we carry on?</a:t>
            </a:r>
            <a:endParaRPr lang="en-US" sz="3200" spc="180" dirty="0">
              <a:solidFill>
                <a:srgbClr val="FFFFFF"/>
              </a:solidFill>
              <a:latin typeface="Gill Sans MT"/>
              <a:cs typeface="Gill Sans MT"/>
            </a:endParaRPr>
          </a:p>
          <a:p>
            <a:pPr marL="469900" indent="-457200">
              <a:spcBef>
                <a:spcPts val="2915"/>
              </a:spcBef>
              <a:buClr>
                <a:srgbClr val="006FC0"/>
              </a:buClr>
              <a:buFont typeface="Arial"/>
              <a:buChar char="•"/>
              <a:tabLst>
                <a:tab pos="469900" algn="l"/>
              </a:tabLst>
            </a:pPr>
            <a:r>
              <a:rPr lang="en-US" sz="3200" spc="-10" dirty="0">
                <a:solidFill>
                  <a:srgbClr val="FFFFFF"/>
                </a:solidFill>
                <a:latin typeface="Gill Sans MT"/>
                <a:cs typeface="Gill Sans MT"/>
              </a:rPr>
              <a:t>What I Applied to the Project from the Academy</a:t>
            </a:r>
          </a:p>
          <a:p>
            <a:pPr marL="469900" indent="-457200">
              <a:spcBef>
                <a:spcPts val="2915"/>
              </a:spcBef>
              <a:buClr>
                <a:srgbClr val="006FC0"/>
              </a:buClr>
              <a:buFont typeface="Arial"/>
              <a:buChar char="•"/>
              <a:tabLst>
                <a:tab pos="469900" algn="l"/>
              </a:tabLst>
            </a:pPr>
            <a:r>
              <a:rPr lang="en-US" sz="3200" spc="-10" dirty="0">
                <a:solidFill>
                  <a:srgbClr val="FFFFFF"/>
                </a:solidFill>
                <a:latin typeface="Gill Sans MT"/>
                <a:cs typeface="Gill Sans MT"/>
              </a:rPr>
              <a:t>What would I do differently</a:t>
            </a:r>
            <a:endParaRPr lang="en-US" sz="3200" spc="180" dirty="0">
              <a:solidFill>
                <a:srgbClr val="FFFFFF"/>
              </a:solidFill>
              <a:latin typeface="Gill Sans MT"/>
              <a:cs typeface="Gill Sans MT"/>
            </a:endParaRPr>
          </a:p>
        </p:txBody>
      </p:sp>
      <p:sp>
        <p:nvSpPr>
          <p:cNvPr id="5" name="object 5"/>
          <p:cNvSpPr txBox="1">
            <a:spLocks noGrp="1"/>
          </p:cNvSpPr>
          <p:nvPr>
            <p:ph type="ftr" sz="quarter" idx="5"/>
          </p:nvPr>
        </p:nvSpPr>
        <p:spPr>
          <a:prstGeom prst="rect">
            <a:avLst/>
          </a:prstGeom>
        </p:spPr>
        <p:txBody>
          <a:bodyPr vert="horz" wrap="square" lIns="0" tIns="15875" rIns="0" bIns="0" rtlCol="0">
            <a:spAutoFit/>
          </a:bodyPr>
          <a:lstStyle/>
          <a:p>
            <a:pPr marL="12700">
              <a:lnSpc>
                <a:spcPct val="100000"/>
              </a:lnSpc>
              <a:spcBef>
                <a:spcPts val="125"/>
              </a:spcBef>
            </a:pPr>
            <a:r>
              <a:t>Where</a:t>
            </a:r>
            <a:r>
              <a:rPr spc="-65"/>
              <a:t> </a:t>
            </a:r>
            <a:r>
              <a:t>community</a:t>
            </a:r>
            <a:r>
              <a:rPr spc="-20"/>
              <a:t> </a:t>
            </a:r>
            <a:r>
              <a:t>meets</a:t>
            </a:r>
            <a:r>
              <a:rPr spc="-60"/>
              <a:t> </a:t>
            </a:r>
            <a:r>
              <a:rPr spc="-10"/>
              <a:t>opportunity</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60057" y="576580"/>
            <a:ext cx="11271885" cy="601447"/>
          </a:xfrm>
          <a:prstGeom prst="rect">
            <a:avLst/>
          </a:prstGeom>
        </p:spPr>
        <p:txBody>
          <a:bodyPr vert="horz" wrap="square" lIns="0" tIns="16510" rIns="0" bIns="0" rtlCol="0" anchor="t">
            <a:spAutoFit/>
          </a:bodyPr>
          <a:lstStyle/>
          <a:p>
            <a:pPr marL="113030">
              <a:spcBef>
                <a:spcPts val="130"/>
              </a:spcBef>
            </a:pPr>
            <a:r>
              <a:rPr lang="en-US" sz="3800" u="none" spc="-105" dirty="0">
                <a:cs typeface="Arial"/>
              </a:rPr>
              <a:t>Description and Scope of The Project</a:t>
            </a:r>
            <a:endParaRPr lang="en-US" dirty="0"/>
          </a:p>
        </p:txBody>
      </p:sp>
      <p:sp>
        <p:nvSpPr>
          <p:cNvPr id="3" name="object 3"/>
          <p:cNvSpPr/>
          <p:nvPr/>
        </p:nvSpPr>
        <p:spPr>
          <a:xfrm>
            <a:off x="509587" y="1319275"/>
            <a:ext cx="11209655" cy="0"/>
          </a:xfrm>
          <a:custGeom>
            <a:avLst/>
            <a:gdLst/>
            <a:ahLst/>
            <a:cxnLst/>
            <a:rect l="l" t="t" r="r" b="b"/>
            <a:pathLst>
              <a:path w="11209655">
                <a:moveTo>
                  <a:pt x="0" y="0"/>
                </a:moveTo>
                <a:lnTo>
                  <a:pt x="11209337" y="0"/>
                </a:lnTo>
              </a:path>
            </a:pathLst>
          </a:custGeom>
          <a:ln w="31750">
            <a:solidFill>
              <a:srgbClr val="FFDF66"/>
            </a:solidFill>
          </a:ln>
        </p:spPr>
        <p:txBody>
          <a:bodyPr wrap="square" lIns="0" tIns="0" rIns="0" bIns="0" rtlCol="0"/>
          <a:lstStyle/>
          <a:p>
            <a:endParaRPr/>
          </a:p>
        </p:txBody>
      </p:sp>
      <p:sp>
        <p:nvSpPr>
          <p:cNvPr id="5" name="object 5"/>
          <p:cNvSpPr txBox="1">
            <a:spLocks noGrp="1"/>
          </p:cNvSpPr>
          <p:nvPr>
            <p:ph type="ftr" sz="quarter" idx="5"/>
          </p:nvPr>
        </p:nvSpPr>
        <p:spPr>
          <a:prstGeom prst="rect">
            <a:avLst/>
          </a:prstGeom>
        </p:spPr>
        <p:txBody>
          <a:bodyPr vert="horz" wrap="square" lIns="0" tIns="15875" rIns="0" bIns="0" rtlCol="0">
            <a:spAutoFit/>
          </a:bodyPr>
          <a:lstStyle/>
          <a:p>
            <a:pPr marL="12700">
              <a:lnSpc>
                <a:spcPct val="100000"/>
              </a:lnSpc>
              <a:spcBef>
                <a:spcPts val="125"/>
              </a:spcBef>
            </a:pPr>
            <a:r>
              <a:t>Where</a:t>
            </a:r>
            <a:r>
              <a:rPr spc="-65"/>
              <a:t> </a:t>
            </a:r>
            <a:r>
              <a:t>community</a:t>
            </a:r>
            <a:r>
              <a:rPr spc="-20"/>
              <a:t> </a:t>
            </a:r>
            <a:r>
              <a:t>meets</a:t>
            </a:r>
            <a:r>
              <a:rPr spc="-60"/>
              <a:t> </a:t>
            </a:r>
            <a:r>
              <a:rPr spc="-10"/>
              <a:t>opportunity</a:t>
            </a:r>
          </a:p>
        </p:txBody>
      </p:sp>
      <p:grpSp>
        <p:nvGrpSpPr>
          <p:cNvPr id="11" name="object 3">
            <a:extLst>
              <a:ext uri="{FF2B5EF4-FFF2-40B4-BE49-F238E27FC236}">
                <a16:creationId xmlns:a16="http://schemas.microsoft.com/office/drawing/2014/main" id="{85948224-B1A7-7A42-0A40-135BB93B4CD6}"/>
              </a:ext>
            </a:extLst>
          </p:cNvPr>
          <p:cNvGrpSpPr/>
          <p:nvPr/>
        </p:nvGrpSpPr>
        <p:grpSpPr>
          <a:xfrm>
            <a:off x="1795526" y="1690751"/>
            <a:ext cx="8420100" cy="3943286"/>
            <a:chOff x="1795526" y="1690751"/>
            <a:chExt cx="8420100" cy="3943286"/>
          </a:xfrm>
        </p:grpSpPr>
        <p:pic>
          <p:nvPicPr>
            <p:cNvPr id="7" name="object 4">
              <a:extLst>
                <a:ext uri="{FF2B5EF4-FFF2-40B4-BE49-F238E27FC236}">
                  <a16:creationId xmlns:a16="http://schemas.microsoft.com/office/drawing/2014/main" id="{1B66C01A-F38B-5E63-8E7D-C0694770CF8B}"/>
                </a:ext>
              </a:extLst>
            </p:cNvPr>
            <p:cNvPicPr/>
            <p:nvPr/>
          </p:nvPicPr>
          <p:blipFill>
            <a:blip r:embed="rId3" cstate="print"/>
            <a:stretch>
              <a:fillRect/>
            </a:stretch>
          </p:blipFill>
          <p:spPr>
            <a:xfrm>
              <a:off x="1795526" y="1690751"/>
              <a:ext cx="8420100" cy="866775"/>
            </a:xfrm>
            <a:prstGeom prst="rect">
              <a:avLst/>
            </a:prstGeom>
          </p:spPr>
        </p:pic>
        <p:sp>
          <p:nvSpPr>
            <p:cNvPr id="8" name="object 5">
              <a:extLst>
                <a:ext uri="{FF2B5EF4-FFF2-40B4-BE49-F238E27FC236}">
                  <a16:creationId xmlns:a16="http://schemas.microsoft.com/office/drawing/2014/main" id="{974B4962-C987-31FD-B18F-1DCD66DB249E}"/>
                </a:ext>
              </a:extLst>
            </p:cNvPr>
            <p:cNvSpPr/>
            <p:nvPr/>
          </p:nvSpPr>
          <p:spPr>
            <a:xfrm>
              <a:off x="1795526" y="1690751"/>
              <a:ext cx="8420100" cy="866775"/>
            </a:xfrm>
            <a:custGeom>
              <a:avLst/>
              <a:gdLst/>
              <a:ahLst/>
              <a:cxnLst/>
              <a:rect l="l" t="t" r="r" b="b"/>
              <a:pathLst>
                <a:path w="8420100" h="866775">
                  <a:moveTo>
                    <a:pt x="0" y="866775"/>
                  </a:moveTo>
                  <a:lnTo>
                    <a:pt x="8420100" y="866775"/>
                  </a:lnTo>
                  <a:lnTo>
                    <a:pt x="8420100" y="0"/>
                  </a:lnTo>
                  <a:lnTo>
                    <a:pt x="0" y="0"/>
                  </a:lnTo>
                  <a:lnTo>
                    <a:pt x="0" y="866775"/>
                  </a:lnTo>
                  <a:close/>
                </a:path>
              </a:pathLst>
            </a:custGeom>
            <a:ln w="6350">
              <a:solidFill>
                <a:srgbClr val="FFCC00"/>
              </a:solidFill>
            </a:ln>
          </p:spPr>
          <p:txBody>
            <a:bodyPr wrap="square" lIns="0" tIns="0" rIns="0" bIns="0" rtlCol="0"/>
            <a:lstStyle/>
            <a:p>
              <a:endParaRPr/>
            </a:p>
          </p:txBody>
        </p:sp>
        <p:sp>
          <p:nvSpPr>
            <p:cNvPr id="9" name="object 6">
              <a:extLst>
                <a:ext uri="{FF2B5EF4-FFF2-40B4-BE49-F238E27FC236}">
                  <a16:creationId xmlns:a16="http://schemas.microsoft.com/office/drawing/2014/main" id="{15EA619B-AE27-79F7-D7FF-C80D7BF2D2ED}"/>
                </a:ext>
              </a:extLst>
            </p:cNvPr>
            <p:cNvSpPr/>
            <p:nvPr/>
          </p:nvSpPr>
          <p:spPr>
            <a:xfrm>
              <a:off x="1795526" y="2509837"/>
              <a:ext cx="8420100" cy="3124200"/>
            </a:xfrm>
            <a:custGeom>
              <a:avLst/>
              <a:gdLst/>
              <a:ahLst/>
              <a:cxnLst/>
              <a:rect l="l" t="t" r="r" b="b"/>
              <a:pathLst>
                <a:path w="8420100" h="3124200">
                  <a:moveTo>
                    <a:pt x="8420100" y="0"/>
                  </a:moveTo>
                  <a:lnTo>
                    <a:pt x="0" y="0"/>
                  </a:lnTo>
                  <a:lnTo>
                    <a:pt x="0" y="3124200"/>
                  </a:lnTo>
                  <a:lnTo>
                    <a:pt x="8420100" y="3124200"/>
                  </a:lnTo>
                  <a:lnTo>
                    <a:pt x="8420100" y="0"/>
                  </a:lnTo>
                  <a:close/>
                </a:path>
              </a:pathLst>
            </a:custGeom>
            <a:solidFill>
              <a:srgbClr val="FFEBCA">
                <a:alpha val="90194"/>
              </a:srgbClr>
            </a:solidFill>
          </p:spPr>
          <p:txBody>
            <a:bodyPr wrap="square" lIns="0" tIns="0" rIns="0" bIns="0" rtlCol="0"/>
            <a:lstStyle/>
            <a:p>
              <a:endParaRPr/>
            </a:p>
          </p:txBody>
        </p:sp>
        <p:sp>
          <p:nvSpPr>
            <p:cNvPr id="10" name="object 7">
              <a:extLst>
                <a:ext uri="{FF2B5EF4-FFF2-40B4-BE49-F238E27FC236}">
                  <a16:creationId xmlns:a16="http://schemas.microsoft.com/office/drawing/2014/main" id="{0E868EDC-3F08-72CE-CEEE-E801A3CDEE98}"/>
                </a:ext>
              </a:extLst>
            </p:cNvPr>
            <p:cNvSpPr/>
            <p:nvPr/>
          </p:nvSpPr>
          <p:spPr>
            <a:xfrm>
              <a:off x="1795526" y="2509837"/>
              <a:ext cx="8420100" cy="3124200"/>
            </a:xfrm>
            <a:custGeom>
              <a:avLst/>
              <a:gdLst/>
              <a:ahLst/>
              <a:cxnLst/>
              <a:rect l="l" t="t" r="r" b="b"/>
              <a:pathLst>
                <a:path w="8420100" h="3124200">
                  <a:moveTo>
                    <a:pt x="0" y="3124200"/>
                  </a:moveTo>
                  <a:lnTo>
                    <a:pt x="8420100" y="3124200"/>
                  </a:lnTo>
                  <a:lnTo>
                    <a:pt x="8420100" y="0"/>
                  </a:lnTo>
                  <a:lnTo>
                    <a:pt x="0" y="0"/>
                  </a:lnTo>
                  <a:lnTo>
                    <a:pt x="0" y="3124200"/>
                  </a:lnTo>
                  <a:close/>
                </a:path>
              </a:pathLst>
            </a:custGeom>
            <a:ln w="6350">
              <a:solidFill>
                <a:srgbClr val="FFEBCA"/>
              </a:solidFill>
            </a:ln>
          </p:spPr>
          <p:txBody>
            <a:bodyPr wrap="square" lIns="0" tIns="0" rIns="0" bIns="0" rtlCol="0"/>
            <a:lstStyle/>
            <a:p>
              <a:endParaRPr/>
            </a:p>
          </p:txBody>
        </p:sp>
      </p:grpSp>
      <p:sp>
        <p:nvSpPr>
          <p:cNvPr id="13" name="object 8">
            <a:extLst>
              <a:ext uri="{FF2B5EF4-FFF2-40B4-BE49-F238E27FC236}">
                <a16:creationId xmlns:a16="http://schemas.microsoft.com/office/drawing/2014/main" id="{1E96D354-71F7-E862-390F-3BE2945C4136}"/>
              </a:ext>
            </a:extLst>
          </p:cNvPr>
          <p:cNvSpPr txBox="1"/>
          <p:nvPr/>
        </p:nvSpPr>
        <p:spPr>
          <a:xfrm>
            <a:off x="1764413" y="1810445"/>
            <a:ext cx="8291032" cy="1867819"/>
          </a:xfrm>
          <a:prstGeom prst="rect">
            <a:avLst/>
          </a:prstGeom>
        </p:spPr>
        <p:txBody>
          <a:bodyPr vert="horz" wrap="square" lIns="0" tIns="13335" rIns="0" bIns="0" rtlCol="0" anchor="t">
            <a:spAutoFit/>
          </a:bodyPr>
          <a:lstStyle/>
          <a:p>
            <a:pPr marL="367665" algn="ctr">
              <a:spcBef>
                <a:spcPts val="105"/>
              </a:spcBef>
            </a:pPr>
            <a:r>
              <a:rPr lang="en-US" sz="3000" dirty="0">
                <a:latin typeface="Calibri"/>
                <a:cs typeface="Calibri"/>
              </a:rPr>
              <a:t>Description</a:t>
            </a:r>
          </a:p>
          <a:p>
            <a:pPr marL="367665" algn="l">
              <a:spcBef>
                <a:spcPts val="105"/>
              </a:spcBef>
            </a:pPr>
            <a:endParaRPr lang="en-US" sz="3000" dirty="0">
              <a:latin typeface="Calibri"/>
              <a:cs typeface="Calibri"/>
            </a:endParaRPr>
          </a:p>
          <a:p>
            <a:pPr marL="710565" indent="-342900" algn="l">
              <a:spcBef>
                <a:spcPts val="105"/>
              </a:spcBef>
              <a:buFont typeface="Arial" panose="020B0604020202020204" pitchFamily="34" charset="0"/>
              <a:buChar char="•"/>
            </a:pPr>
            <a:r>
              <a:rPr lang="en-US" sz="2000" dirty="0">
                <a:latin typeface="Calibri"/>
                <a:cs typeface="Calibri"/>
              </a:rPr>
              <a:t>Create a plan to go-live with a Banner system migration from Oracle Linux 7 servers to Oracle Linux 8</a:t>
            </a:r>
          </a:p>
          <a:p>
            <a:pPr marL="710565" indent="-342900" algn="l">
              <a:spcBef>
                <a:spcPts val="105"/>
              </a:spcBef>
              <a:buFont typeface="Arial" panose="020B0604020202020204" pitchFamily="34" charset="0"/>
              <a:buChar char="•"/>
            </a:pPr>
            <a:endParaRPr lang="en-US" dirty="0"/>
          </a:p>
        </p:txBody>
      </p:sp>
      <p:pic>
        <p:nvPicPr>
          <p:cNvPr id="20" name="object 4" descr="A yellow and white gradient&#10;&#10;Description automatically generated">
            <a:extLst>
              <a:ext uri="{FF2B5EF4-FFF2-40B4-BE49-F238E27FC236}">
                <a16:creationId xmlns:a16="http://schemas.microsoft.com/office/drawing/2014/main" id="{1DCCBE48-FB32-CD3B-5094-5259DE2929F8}"/>
              </a:ext>
            </a:extLst>
          </p:cNvPr>
          <p:cNvPicPr/>
          <p:nvPr/>
        </p:nvPicPr>
        <p:blipFill>
          <a:blip r:embed="rId3" cstate="print"/>
          <a:stretch>
            <a:fillRect/>
          </a:stretch>
        </p:blipFill>
        <p:spPr>
          <a:xfrm>
            <a:off x="1797298" y="3508918"/>
            <a:ext cx="8411240" cy="485775"/>
          </a:xfrm>
          <a:prstGeom prst="rect">
            <a:avLst/>
          </a:prstGeom>
        </p:spPr>
      </p:pic>
      <p:sp>
        <p:nvSpPr>
          <p:cNvPr id="21" name="TextBox 20">
            <a:extLst>
              <a:ext uri="{FF2B5EF4-FFF2-40B4-BE49-F238E27FC236}">
                <a16:creationId xmlns:a16="http://schemas.microsoft.com/office/drawing/2014/main" id="{59910DEA-C3F0-AF15-DC63-5A14F5E172B9}"/>
              </a:ext>
            </a:extLst>
          </p:cNvPr>
          <p:cNvSpPr txBox="1"/>
          <p:nvPr/>
        </p:nvSpPr>
        <p:spPr>
          <a:xfrm>
            <a:off x="4979580" y="3473301"/>
            <a:ext cx="2232837"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dirty="0"/>
              <a:t>Scope</a:t>
            </a:r>
            <a:endParaRPr lang="en-US" sz="2800" dirty="0">
              <a:solidFill>
                <a:srgbClr val="000000"/>
              </a:solidFill>
            </a:endParaRPr>
          </a:p>
        </p:txBody>
      </p:sp>
      <p:sp>
        <p:nvSpPr>
          <p:cNvPr id="22" name="TextBox 21">
            <a:extLst>
              <a:ext uri="{FF2B5EF4-FFF2-40B4-BE49-F238E27FC236}">
                <a16:creationId xmlns:a16="http://schemas.microsoft.com/office/drawing/2014/main" id="{24FE00EA-58B0-5D22-0528-2FD09D4B889E}"/>
              </a:ext>
            </a:extLst>
          </p:cNvPr>
          <p:cNvSpPr txBox="1"/>
          <p:nvPr/>
        </p:nvSpPr>
        <p:spPr>
          <a:xfrm>
            <a:off x="1913860" y="4385930"/>
            <a:ext cx="7823790" cy="1178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23" name="TextBox 22">
            <a:extLst>
              <a:ext uri="{FF2B5EF4-FFF2-40B4-BE49-F238E27FC236}">
                <a16:creationId xmlns:a16="http://schemas.microsoft.com/office/drawing/2014/main" id="{282C8B23-534B-00A4-1A76-89D14E345A13}"/>
              </a:ext>
            </a:extLst>
          </p:cNvPr>
          <p:cNvSpPr txBox="1"/>
          <p:nvPr/>
        </p:nvSpPr>
        <p:spPr>
          <a:xfrm>
            <a:off x="2118345" y="4038438"/>
            <a:ext cx="7992138"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l">
              <a:buFont typeface="Arial"/>
              <a:buChar char="•"/>
            </a:pPr>
            <a:r>
              <a:rPr lang="en-US" sz="2000" dirty="0">
                <a:latin typeface="+mj-lt"/>
              </a:rPr>
              <a:t>Create plan for what components need to be tested</a:t>
            </a:r>
          </a:p>
          <a:p>
            <a:pPr marL="285750" indent="-285750" algn="l">
              <a:buFont typeface="Arial"/>
              <a:buChar char="•"/>
            </a:pPr>
            <a:r>
              <a:rPr lang="en-US" sz="2000" dirty="0">
                <a:latin typeface="+mj-lt"/>
              </a:rPr>
              <a:t>Promote culture to test Banner for upgrades and migrations</a:t>
            </a:r>
          </a:p>
          <a:p>
            <a:pPr marL="285750" indent="-285750" algn="l">
              <a:buFont typeface="Arial"/>
              <a:buChar char="•"/>
            </a:pPr>
            <a:r>
              <a:rPr lang="en-US" sz="2000" dirty="0">
                <a:solidFill>
                  <a:srgbClr val="000000"/>
                </a:solidFill>
                <a:latin typeface="+mj-lt"/>
              </a:rPr>
              <a:t>Determine testing and migration work needed within the IT group</a:t>
            </a:r>
          </a:p>
          <a:p>
            <a:pPr marL="285750" indent="-285750" algn="l">
              <a:buFont typeface="Arial"/>
              <a:buChar char="•"/>
            </a:pPr>
            <a:r>
              <a:rPr lang="en-US" sz="2000" dirty="0">
                <a:solidFill>
                  <a:srgbClr val="000000"/>
                </a:solidFill>
                <a:latin typeface="+mj-lt"/>
              </a:rPr>
              <a:t>Communicate with the campus timelines and what they need to know about their processes.</a:t>
            </a:r>
          </a:p>
          <a:p>
            <a:pPr marL="285750" indent="-285750" algn="l">
              <a:buFont typeface="Arial"/>
              <a:buChar char="•"/>
            </a:pPr>
            <a:endParaRPr lang="en-US" sz="2000" dirty="0">
              <a:solidFill>
                <a:srgbClr val="000000"/>
              </a:solidFill>
              <a:latin typeface="+mj-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0673" y="612203"/>
            <a:ext cx="3991917" cy="1260602"/>
          </a:xfrm>
          <a:prstGeom prst="rect">
            <a:avLst/>
          </a:prstGeom>
        </p:spPr>
        <p:txBody>
          <a:bodyPr vert="horz" wrap="square" lIns="0" tIns="16510" rIns="0" bIns="0" rtlCol="0" anchor="t">
            <a:spAutoFit/>
          </a:bodyPr>
          <a:lstStyle/>
          <a:p>
            <a:pPr marL="12700">
              <a:spcBef>
                <a:spcPts val="130"/>
              </a:spcBef>
            </a:pPr>
            <a:r>
              <a:rPr lang="en-US" sz="4000" b="1" spc="-165" dirty="0">
                <a:solidFill>
                  <a:srgbClr val="FFFFFF"/>
                </a:solidFill>
                <a:latin typeface="Gill Sans MT"/>
              </a:rPr>
              <a:t>Communication</a:t>
            </a:r>
          </a:p>
          <a:p>
            <a:pPr marL="12700">
              <a:spcBef>
                <a:spcPts val="130"/>
              </a:spcBef>
            </a:pPr>
            <a:r>
              <a:rPr lang="en-US" sz="4000" b="1" spc="-165" dirty="0">
                <a:solidFill>
                  <a:srgbClr val="FFFFFF"/>
                </a:solidFill>
                <a:latin typeface="Gill Sans MT"/>
              </a:rPr>
              <a:t>Strategies</a:t>
            </a:r>
            <a:endParaRPr dirty="0"/>
          </a:p>
        </p:txBody>
      </p:sp>
      <p:grpSp>
        <p:nvGrpSpPr>
          <p:cNvPr id="3" name="object 3"/>
          <p:cNvGrpSpPr/>
          <p:nvPr/>
        </p:nvGrpSpPr>
        <p:grpSpPr>
          <a:xfrm>
            <a:off x="3973576" y="523875"/>
            <a:ext cx="6969125" cy="1637030"/>
            <a:chOff x="3973576" y="523875"/>
            <a:chExt cx="6969125" cy="1637030"/>
          </a:xfrm>
        </p:grpSpPr>
        <p:sp>
          <p:nvSpPr>
            <p:cNvPr id="4" name="object 4"/>
            <p:cNvSpPr/>
            <p:nvPr/>
          </p:nvSpPr>
          <p:spPr>
            <a:xfrm>
              <a:off x="3976751" y="795400"/>
              <a:ext cx="6962775" cy="1362075"/>
            </a:xfrm>
            <a:custGeom>
              <a:avLst/>
              <a:gdLst/>
              <a:ahLst/>
              <a:cxnLst/>
              <a:rect l="l" t="t" r="r" b="b"/>
              <a:pathLst>
                <a:path w="6962775" h="1362075">
                  <a:moveTo>
                    <a:pt x="6962775" y="0"/>
                  </a:moveTo>
                  <a:lnTo>
                    <a:pt x="0" y="0"/>
                  </a:lnTo>
                  <a:lnTo>
                    <a:pt x="0" y="1362075"/>
                  </a:lnTo>
                  <a:lnTo>
                    <a:pt x="6962775" y="1362075"/>
                  </a:lnTo>
                  <a:lnTo>
                    <a:pt x="6962775" y="0"/>
                  </a:lnTo>
                  <a:close/>
                </a:path>
              </a:pathLst>
            </a:custGeom>
            <a:solidFill>
              <a:srgbClr val="FFFFFF">
                <a:alpha val="90194"/>
              </a:srgbClr>
            </a:solidFill>
          </p:spPr>
          <p:txBody>
            <a:bodyPr wrap="square" lIns="0" tIns="0" rIns="0" bIns="0" rtlCol="0"/>
            <a:lstStyle/>
            <a:p>
              <a:endParaRPr/>
            </a:p>
          </p:txBody>
        </p:sp>
        <p:sp>
          <p:nvSpPr>
            <p:cNvPr id="5" name="object 5"/>
            <p:cNvSpPr/>
            <p:nvPr/>
          </p:nvSpPr>
          <p:spPr>
            <a:xfrm>
              <a:off x="3976751" y="795400"/>
              <a:ext cx="6962775" cy="1362075"/>
            </a:xfrm>
            <a:custGeom>
              <a:avLst/>
              <a:gdLst/>
              <a:ahLst/>
              <a:cxnLst/>
              <a:rect l="l" t="t" r="r" b="b"/>
              <a:pathLst>
                <a:path w="6962775" h="1362075">
                  <a:moveTo>
                    <a:pt x="0" y="1362075"/>
                  </a:moveTo>
                  <a:lnTo>
                    <a:pt x="6962775" y="1362075"/>
                  </a:lnTo>
                  <a:lnTo>
                    <a:pt x="6962775" y="0"/>
                  </a:lnTo>
                  <a:lnTo>
                    <a:pt x="0" y="0"/>
                  </a:lnTo>
                  <a:lnTo>
                    <a:pt x="0" y="1362075"/>
                  </a:lnTo>
                  <a:close/>
                </a:path>
              </a:pathLst>
            </a:custGeom>
            <a:ln w="6350">
              <a:solidFill>
                <a:srgbClr val="FFCC00"/>
              </a:solidFill>
            </a:ln>
          </p:spPr>
          <p:txBody>
            <a:bodyPr wrap="square" lIns="0" tIns="0" rIns="0" bIns="0" rtlCol="0"/>
            <a:lstStyle/>
            <a:p>
              <a:endParaRPr/>
            </a:p>
          </p:txBody>
        </p:sp>
        <p:pic>
          <p:nvPicPr>
            <p:cNvPr id="6" name="object 6"/>
            <p:cNvPicPr/>
            <p:nvPr/>
          </p:nvPicPr>
          <p:blipFill>
            <a:blip r:embed="rId3" cstate="print"/>
            <a:stretch>
              <a:fillRect/>
            </a:stretch>
          </p:blipFill>
          <p:spPr>
            <a:xfrm>
              <a:off x="4314825" y="523875"/>
              <a:ext cx="4876800" cy="533400"/>
            </a:xfrm>
            <a:prstGeom prst="rect">
              <a:avLst/>
            </a:prstGeom>
          </p:spPr>
        </p:pic>
      </p:grpSp>
      <p:sp>
        <p:nvSpPr>
          <p:cNvPr id="7" name="object 7"/>
          <p:cNvSpPr txBox="1">
            <a:spLocks noGrp="1"/>
          </p:cNvSpPr>
          <p:nvPr>
            <p:ph type="title"/>
          </p:nvPr>
        </p:nvSpPr>
        <p:spPr>
          <a:xfrm>
            <a:off x="4519295" y="612203"/>
            <a:ext cx="2922365" cy="289823"/>
          </a:xfrm>
          <a:prstGeom prst="rect">
            <a:avLst/>
          </a:prstGeom>
        </p:spPr>
        <p:txBody>
          <a:bodyPr vert="horz" wrap="square" lIns="0" tIns="12700" rIns="0" bIns="0" rtlCol="0" anchor="t">
            <a:spAutoFit/>
          </a:bodyPr>
          <a:lstStyle/>
          <a:p>
            <a:pPr marL="12700">
              <a:spcBef>
                <a:spcPts val="100"/>
              </a:spcBef>
            </a:pPr>
            <a:r>
              <a:rPr lang="en-US" sz="1800" b="0" u="none" dirty="0">
                <a:solidFill>
                  <a:srgbClr val="000000"/>
                </a:solidFill>
                <a:latin typeface="Calibri"/>
                <a:cs typeface="Calibri"/>
              </a:rPr>
              <a:t>Communications with ITEC</a:t>
            </a:r>
            <a:endParaRPr lang="en-US" dirty="0"/>
          </a:p>
        </p:txBody>
      </p:sp>
      <p:grpSp>
        <p:nvGrpSpPr>
          <p:cNvPr id="8" name="object 8"/>
          <p:cNvGrpSpPr/>
          <p:nvPr/>
        </p:nvGrpSpPr>
        <p:grpSpPr>
          <a:xfrm>
            <a:off x="3973576" y="2247900"/>
            <a:ext cx="6969125" cy="1322705"/>
            <a:chOff x="3973576" y="2247900"/>
            <a:chExt cx="6969125" cy="1322705"/>
          </a:xfrm>
        </p:grpSpPr>
        <p:sp>
          <p:nvSpPr>
            <p:cNvPr id="9" name="object 9"/>
            <p:cNvSpPr/>
            <p:nvPr/>
          </p:nvSpPr>
          <p:spPr>
            <a:xfrm>
              <a:off x="3976751" y="2519425"/>
              <a:ext cx="6962775" cy="1047750"/>
            </a:xfrm>
            <a:custGeom>
              <a:avLst/>
              <a:gdLst/>
              <a:ahLst/>
              <a:cxnLst/>
              <a:rect l="l" t="t" r="r" b="b"/>
              <a:pathLst>
                <a:path w="6962775" h="1047750">
                  <a:moveTo>
                    <a:pt x="6962775" y="0"/>
                  </a:moveTo>
                  <a:lnTo>
                    <a:pt x="0" y="0"/>
                  </a:lnTo>
                  <a:lnTo>
                    <a:pt x="0" y="1047750"/>
                  </a:lnTo>
                  <a:lnTo>
                    <a:pt x="6962775" y="1047750"/>
                  </a:lnTo>
                  <a:lnTo>
                    <a:pt x="6962775" y="0"/>
                  </a:lnTo>
                  <a:close/>
                </a:path>
              </a:pathLst>
            </a:custGeom>
            <a:solidFill>
              <a:srgbClr val="FFFFFF">
                <a:alpha val="90194"/>
              </a:srgbClr>
            </a:solidFill>
          </p:spPr>
          <p:txBody>
            <a:bodyPr wrap="square" lIns="0" tIns="0" rIns="0" bIns="0" rtlCol="0"/>
            <a:lstStyle/>
            <a:p>
              <a:endParaRPr/>
            </a:p>
          </p:txBody>
        </p:sp>
        <p:sp>
          <p:nvSpPr>
            <p:cNvPr id="10" name="object 10"/>
            <p:cNvSpPr/>
            <p:nvPr/>
          </p:nvSpPr>
          <p:spPr>
            <a:xfrm>
              <a:off x="3976751" y="2519425"/>
              <a:ext cx="6962775" cy="1047750"/>
            </a:xfrm>
            <a:custGeom>
              <a:avLst/>
              <a:gdLst/>
              <a:ahLst/>
              <a:cxnLst/>
              <a:rect l="l" t="t" r="r" b="b"/>
              <a:pathLst>
                <a:path w="6962775" h="1047750">
                  <a:moveTo>
                    <a:pt x="0" y="1047750"/>
                  </a:moveTo>
                  <a:lnTo>
                    <a:pt x="6962775" y="1047750"/>
                  </a:lnTo>
                  <a:lnTo>
                    <a:pt x="6962775" y="0"/>
                  </a:lnTo>
                  <a:lnTo>
                    <a:pt x="0" y="0"/>
                  </a:lnTo>
                  <a:lnTo>
                    <a:pt x="0" y="1047750"/>
                  </a:lnTo>
                  <a:close/>
                </a:path>
              </a:pathLst>
            </a:custGeom>
            <a:ln w="6350">
              <a:solidFill>
                <a:srgbClr val="FFCC00"/>
              </a:solidFill>
            </a:ln>
          </p:spPr>
          <p:txBody>
            <a:bodyPr wrap="square" lIns="0" tIns="0" rIns="0" bIns="0" rtlCol="0"/>
            <a:lstStyle/>
            <a:p>
              <a:endParaRPr/>
            </a:p>
          </p:txBody>
        </p:sp>
        <p:pic>
          <p:nvPicPr>
            <p:cNvPr id="11" name="object 11"/>
            <p:cNvPicPr/>
            <p:nvPr/>
          </p:nvPicPr>
          <p:blipFill>
            <a:blip r:embed="rId3" cstate="print"/>
            <a:stretch>
              <a:fillRect/>
            </a:stretch>
          </p:blipFill>
          <p:spPr>
            <a:xfrm>
              <a:off x="4314825" y="2247900"/>
              <a:ext cx="4876800" cy="533400"/>
            </a:xfrm>
            <a:prstGeom prst="rect">
              <a:avLst/>
            </a:prstGeom>
          </p:spPr>
        </p:pic>
      </p:grpSp>
      <p:grpSp>
        <p:nvGrpSpPr>
          <p:cNvPr id="12" name="object 12"/>
          <p:cNvGrpSpPr/>
          <p:nvPr/>
        </p:nvGrpSpPr>
        <p:grpSpPr>
          <a:xfrm>
            <a:off x="3973575" y="3684924"/>
            <a:ext cx="6969125" cy="1922780"/>
            <a:chOff x="3973576" y="3657600"/>
            <a:chExt cx="6969125" cy="1922780"/>
          </a:xfrm>
        </p:grpSpPr>
        <p:sp>
          <p:nvSpPr>
            <p:cNvPr id="13" name="object 13"/>
            <p:cNvSpPr/>
            <p:nvPr/>
          </p:nvSpPr>
          <p:spPr>
            <a:xfrm>
              <a:off x="3976751" y="3929125"/>
              <a:ext cx="6962775" cy="1647825"/>
            </a:xfrm>
            <a:custGeom>
              <a:avLst/>
              <a:gdLst/>
              <a:ahLst/>
              <a:cxnLst/>
              <a:rect l="l" t="t" r="r" b="b"/>
              <a:pathLst>
                <a:path w="6962775" h="1647825">
                  <a:moveTo>
                    <a:pt x="6962775" y="0"/>
                  </a:moveTo>
                  <a:lnTo>
                    <a:pt x="0" y="0"/>
                  </a:lnTo>
                  <a:lnTo>
                    <a:pt x="0" y="1647825"/>
                  </a:lnTo>
                  <a:lnTo>
                    <a:pt x="6962775" y="1647825"/>
                  </a:lnTo>
                  <a:lnTo>
                    <a:pt x="6962775" y="0"/>
                  </a:lnTo>
                  <a:close/>
                </a:path>
              </a:pathLst>
            </a:custGeom>
            <a:solidFill>
              <a:srgbClr val="FFFFFF">
                <a:alpha val="90194"/>
              </a:srgbClr>
            </a:solidFill>
          </p:spPr>
          <p:txBody>
            <a:bodyPr wrap="square" lIns="0" tIns="0" rIns="0" bIns="0" rtlCol="0"/>
            <a:lstStyle/>
            <a:p>
              <a:endParaRPr/>
            </a:p>
          </p:txBody>
        </p:sp>
        <p:sp>
          <p:nvSpPr>
            <p:cNvPr id="14" name="object 14"/>
            <p:cNvSpPr/>
            <p:nvPr/>
          </p:nvSpPr>
          <p:spPr>
            <a:xfrm>
              <a:off x="3976751" y="3929125"/>
              <a:ext cx="6962775" cy="1647825"/>
            </a:xfrm>
            <a:custGeom>
              <a:avLst/>
              <a:gdLst/>
              <a:ahLst/>
              <a:cxnLst/>
              <a:rect l="l" t="t" r="r" b="b"/>
              <a:pathLst>
                <a:path w="6962775" h="1647825">
                  <a:moveTo>
                    <a:pt x="0" y="1647825"/>
                  </a:moveTo>
                  <a:lnTo>
                    <a:pt x="6962775" y="1647825"/>
                  </a:lnTo>
                  <a:lnTo>
                    <a:pt x="6962775" y="0"/>
                  </a:lnTo>
                  <a:lnTo>
                    <a:pt x="0" y="0"/>
                  </a:lnTo>
                  <a:lnTo>
                    <a:pt x="0" y="1647825"/>
                  </a:lnTo>
                  <a:close/>
                </a:path>
              </a:pathLst>
            </a:custGeom>
            <a:ln w="6350">
              <a:solidFill>
                <a:srgbClr val="FFCC00"/>
              </a:solidFill>
            </a:ln>
          </p:spPr>
          <p:txBody>
            <a:bodyPr wrap="square" lIns="0" tIns="0" rIns="0" bIns="0" rtlCol="0"/>
            <a:lstStyle/>
            <a:p>
              <a:endParaRPr/>
            </a:p>
          </p:txBody>
        </p:sp>
        <p:pic>
          <p:nvPicPr>
            <p:cNvPr id="15" name="object 15"/>
            <p:cNvPicPr/>
            <p:nvPr/>
          </p:nvPicPr>
          <p:blipFill>
            <a:blip r:embed="rId3" cstate="print"/>
            <a:stretch>
              <a:fillRect/>
            </a:stretch>
          </p:blipFill>
          <p:spPr>
            <a:xfrm>
              <a:off x="4314825" y="3657600"/>
              <a:ext cx="4876800" cy="533400"/>
            </a:xfrm>
            <a:prstGeom prst="rect">
              <a:avLst/>
            </a:prstGeom>
          </p:spPr>
        </p:pic>
      </p:grpSp>
      <p:sp>
        <p:nvSpPr>
          <p:cNvPr id="16" name="object 16"/>
          <p:cNvSpPr txBox="1"/>
          <p:nvPr/>
        </p:nvSpPr>
        <p:spPr>
          <a:xfrm>
            <a:off x="4519235" y="1092517"/>
            <a:ext cx="6085885" cy="1572866"/>
          </a:xfrm>
          <a:prstGeom prst="rect">
            <a:avLst/>
          </a:prstGeom>
        </p:spPr>
        <p:txBody>
          <a:bodyPr vert="horz" wrap="square" lIns="0" tIns="33655" rIns="0" bIns="0" rtlCol="0" anchor="t">
            <a:spAutoFit/>
          </a:bodyPr>
          <a:lstStyle/>
          <a:p>
            <a:pPr marL="184785" indent="-172085">
              <a:spcBef>
                <a:spcPts val="265"/>
              </a:spcBef>
              <a:buChar char="•"/>
              <a:tabLst>
                <a:tab pos="184785" algn="l"/>
              </a:tabLst>
            </a:pPr>
            <a:r>
              <a:rPr lang="en-US" dirty="0">
                <a:latin typeface="Calibri"/>
                <a:cs typeface="Calibri"/>
              </a:rPr>
              <a:t>ITEC created weekly tag-up meetings to go over issues with the campus</a:t>
            </a:r>
          </a:p>
          <a:p>
            <a:pPr marL="184785" indent="-172085">
              <a:spcBef>
                <a:spcPts val="265"/>
              </a:spcBef>
              <a:buChar char="•"/>
              <a:tabLst>
                <a:tab pos="184785" algn="l"/>
              </a:tabLst>
            </a:pPr>
            <a:r>
              <a:rPr lang="en-US" dirty="0">
                <a:latin typeface="Calibri"/>
                <a:cs typeface="Calibri"/>
              </a:rPr>
              <a:t>Me and my staff were liaisons between campus and ITEC</a:t>
            </a:r>
          </a:p>
          <a:p>
            <a:pPr>
              <a:lnSpc>
                <a:spcPct val="100000"/>
              </a:lnSpc>
              <a:spcBef>
                <a:spcPts val="705"/>
              </a:spcBef>
              <a:buFont typeface="Calibri"/>
              <a:buChar char="•"/>
            </a:pPr>
            <a:endParaRPr sz="1800" dirty="0">
              <a:latin typeface="Calibri"/>
              <a:cs typeface="Calibri"/>
            </a:endParaRPr>
          </a:p>
          <a:p>
            <a:pPr marL="184785" indent="-172085">
              <a:lnSpc>
                <a:spcPct val="100000"/>
              </a:lnSpc>
              <a:spcBef>
                <a:spcPts val="170"/>
              </a:spcBef>
              <a:buChar char="•"/>
            </a:pPr>
            <a:endParaRPr sz="1800" spc="-10" dirty="0">
              <a:latin typeface="Calibri"/>
              <a:cs typeface="Calibri"/>
            </a:endParaRPr>
          </a:p>
        </p:txBody>
      </p:sp>
      <p:sp>
        <p:nvSpPr>
          <p:cNvPr id="17" name="object 17"/>
          <p:cNvSpPr txBox="1">
            <a:spLocks noGrp="1"/>
          </p:cNvSpPr>
          <p:nvPr>
            <p:ph type="ftr" sz="quarter" idx="5"/>
          </p:nvPr>
        </p:nvSpPr>
        <p:spPr>
          <a:prstGeom prst="rect">
            <a:avLst/>
          </a:prstGeom>
        </p:spPr>
        <p:txBody>
          <a:bodyPr vert="horz" wrap="square" lIns="0" tIns="15875" rIns="0" bIns="0" rtlCol="0">
            <a:spAutoFit/>
          </a:bodyPr>
          <a:lstStyle/>
          <a:p>
            <a:pPr marL="12700">
              <a:lnSpc>
                <a:spcPct val="100000"/>
              </a:lnSpc>
              <a:spcBef>
                <a:spcPts val="125"/>
              </a:spcBef>
            </a:pPr>
            <a:r>
              <a:t>Where</a:t>
            </a:r>
            <a:r>
              <a:rPr spc="-65"/>
              <a:t> </a:t>
            </a:r>
            <a:r>
              <a:t>community</a:t>
            </a:r>
            <a:r>
              <a:rPr spc="-20"/>
              <a:t> </a:t>
            </a:r>
            <a:r>
              <a:t>meets</a:t>
            </a:r>
            <a:r>
              <a:rPr spc="-60"/>
              <a:t> </a:t>
            </a:r>
            <a:r>
              <a:rPr spc="-10"/>
              <a:t>opportunity</a:t>
            </a:r>
          </a:p>
        </p:txBody>
      </p:sp>
      <p:sp>
        <p:nvSpPr>
          <p:cNvPr id="19" name="object 7">
            <a:extLst>
              <a:ext uri="{FF2B5EF4-FFF2-40B4-BE49-F238E27FC236}">
                <a16:creationId xmlns:a16="http://schemas.microsoft.com/office/drawing/2014/main" id="{71129204-0D6F-6E64-11FE-0861CE524054}"/>
              </a:ext>
            </a:extLst>
          </p:cNvPr>
          <p:cNvSpPr txBox="1">
            <a:spLocks/>
          </p:cNvSpPr>
          <p:nvPr/>
        </p:nvSpPr>
        <p:spPr>
          <a:xfrm>
            <a:off x="4521067" y="2368347"/>
            <a:ext cx="4222646" cy="289823"/>
          </a:xfrm>
          <a:prstGeom prst="rect">
            <a:avLst/>
          </a:prstGeom>
        </p:spPr>
        <p:txBody>
          <a:bodyPr vert="horz" wrap="square" lIns="0" tIns="12700" rIns="0" bIns="0" rtlCol="0" anchor="t">
            <a:spAutoFit/>
          </a:bodyPr>
          <a:lstStyle>
            <a:lvl1pPr>
              <a:defRPr sz="4400" b="1" i="0" u="sng">
                <a:solidFill>
                  <a:schemeClr val="bg1"/>
                </a:solidFill>
                <a:latin typeface="Gill Sans MT"/>
                <a:ea typeface="+mj-ea"/>
                <a:cs typeface="Gill Sans MT"/>
              </a:defRPr>
            </a:lvl1pPr>
          </a:lstStyle>
          <a:p>
            <a:pPr marL="12700">
              <a:spcBef>
                <a:spcPts val="100"/>
              </a:spcBef>
            </a:pPr>
            <a:r>
              <a:rPr lang="en-US" sz="1800" b="0" u="none" dirty="0">
                <a:solidFill>
                  <a:srgbClr val="000000"/>
                </a:solidFill>
                <a:latin typeface="Calibri"/>
                <a:cs typeface="Calibri"/>
              </a:rPr>
              <a:t>Communications Internally</a:t>
            </a:r>
            <a:endParaRPr lang="en-US" dirty="0"/>
          </a:p>
        </p:txBody>
      </p:sp>
      <p:sp>
        <p:nvSpPr>
          <p:cNvPr id="21" name="TextBox 20">
            <a:extLst>
              <a:ext uri="{FF2B5EF4-FFF2-40B4-BE49-F238E27FC236}">
                <a16:creationId xmlns:a16="http://schemas.microsoft.com/office/drawing/2014/main" id="{AAECE7CD-C894-9303-60C5-F2B5AF61D338}"/>
              </a:ext>
            </a:extLst>
          </p:cNvPr>
          <p:cNvSpPr txBox="1"/>
          <p:nvPr/>
        </p:nvSpPr>
        <p:spPr>
          <a:xfrm>
            <a:off x="4520609" y="2845981"/>
            <a:ext cx="6172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84785" indent="-172085" rtl="0">
              <a:buFont typeface=""/>
              <a:buChar char="•"/>
            </a:pPr>
            <a:r>
              <a:rPr lang="en-US" dirty="0">
                <a:latin typeface="Calibri"/>
                <a:cs typeface="Arial"/>
              </a:rPr>
              <a:t>After tag-up meetings IT met internally and discussed issues noticed amongst members also</a:t>
            </a:r>
            <a:endParaRPr lang="en-US" dirty="0">
              <a:solidFill>
                <a:srgbClr val="000000"/>
              </a:solidFill>
              <a:latin typeface="Calibri"/>
              <a:ea typeface="Calibri"/>
              <a:cs typeface="Arial"/>
            </a:endParaRPr>
          </a:p>
          <a:p>
            <a:pPr marL="184785" indent="-172085">
              <a:buFont typeface=""/>
              <a:buChar char="•"/>
            </a:pPr>
            <a:endParaRPr lang="en-US" dirty="0">
              <a:solidFill>
                <a:srgbClr val="000000"/>
              </a:solidFill>
              <a:latin typeface="Calibri"/>
              <a:ea typeface="Calibri"/>
              <a:cs typeface="Arial"/>
            </a:endParaRPr>
          </a:p>
        </p:txBody>
      </p:sp>
      <p:sp>
        <p:nvSpPr>
          <p:cNvPr id="22" name="object 7">
            <a:extLst>
              <a:ext uri="{FF2B5EF4-FFF2-40B4-BE49-F238E27FC236}">
                <a16:creationId xmlns:a16="http://schemas.microsoft.com/office/drawing/2014/main" id="{6E7EC6AA-8639-C05D-99FF-C45D82A28C90}"/>
              </a:ext>
            </a:extLst>
          </p:cNvPr>
          <p:cNvSpPr txBox="1">
            <a:spLocks/>
          </p:cNvSpPr>
          <p:nvPr/>
        </p:nvSpPr>
        <p:spPr>
          <a:xfrm>
            <a:off x="4521067" y="3768300"/>
            <a:ext cx="4222646" cy="289823"/>
          </a:xfrm>
          <a:prstGeom prst="rect">
            <a:avLst/>
          </a:prstGeom>
        </p:spPr>
        <p:txBody>
          <a:bodyPr vert="horz" wrap="square" lIns="0" tIns="12700" rIns="0" bIns="0" rtlCol="0" anchor="t">
            <a:spAutoFit/>
          </a:bodyPr>
          <a:lstStyle>
            <a:lvl1pPr>
              <a:defRPr sz="4400" b="1" i="0" u="sng">
                <a:solidFill>
                  <a:schemeClr val="bg1"/>
                </a:solidFill>
                <a:latin typeface="Gill Sans MT"/>
                <a:ea typeface="+mj-ea"/>
                <a:cs typeface="Gill Sans MT"/>
              </a:defRPr>
            </a:lvl1pPr>
          </a:lstStyle>
          <a:p>
            <a:pPr marL="12700">
              <a:spcBef>
                <a:spcPts val="100"/>
              </a:spcBef>
            </a:pPr>
            <a:r>
              <a:rPr lang="en-US" sz="1800" b="0" u="none" dirty="0">
                <a:solidFill>
                  <a:srgbClr val="000000"/>
                </a:solidFill>
                <a:latin typeface="Calibri"/>
                <a:cs typeface="Calibri"/>
              </a:rPr>
              <a:t>Communications Externally</a:t>
            </a:r>
            <a:endParaRPr lang="en-US" dirty="0"/>
          </a:p>
        </p:txBody>
      </p:sp>
      <p:sp>
        <p:nvSpPr>
          <p:cNvPr id="18" name="TextBox 17">
            <a:extLst>
              <a:ext uri="{FF2B5EF4-FFF2-40B4-BE49-F238E27FC236}">
                <a16:creationId xmlns:a16="http://schemas.microsoft.com/office/drawing/2014/main" id="{1E04DBA2-BB9E-D226-82D8-F9730A0F99CC}"/>
              </a:ext>
            </a:extLst>
          </p:cNvPr>
          <p:cNvSpPr txBox="1"/>
          <p:nvPr/>
        </p:nvSpPr>
        <p:spPr>
          <a:xfrm>
            <a:off x="4520609" y="4183911"/>
            <a:ext cx="6172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84785" indent="-172085" rtl="0">
              <a:buFont typeface="Arial"/>
              <a:buChar char="•"/>
            </a:pPr>
            <a:endParaRPr lang="en-US" dirty="0">
              <a:solidFill>
                <a:srgbClr val="000000"/>
              </a:solidFill>
              <a:latin typeface="Calibri"/>
              <a:ea typeface="Calibri"/>
              <a:cs typeface="Arial"/>
            </a:endParaRPr>
          </a:p>
          <a:p>
            <a:pPr marL="184785" indent="-172085">
              <a:buFont typeface="Arial"/>
              <a:buChar char="•"/>
            </a:pPr>
            <a:endParaRPr lang="en-US" dirty="0">
              <a:solidFill>
                <a:srgbClr val="000000"/>
              </a:solidFill>
              <a:latin typeface="Calibri"/>
              <a:ea typeface="Calibri"/>
              <a:cs typeface="Arial"/>
            </a:endParaRPr>
          </a:p>
          <a:p>
            <a:pPr marL="184785" indent="-172085">
              <a:buFont typeface="Arial"/>
              <a:buChar char="•"/>
            </a:pPr>
            <a:endParaRPr lang="en-US" dirty="0">
              <a:solidFill>
                <a:srgbClr val="000000"/>
              </a:solidFill>
              <a:latin typeface="Calibri"/>
              <a:ea typeface="Calibri"/>
              <a:cs typeface="Arial"/>
            </a:endParaRPr>
          </a:p>
        </p:txBody>
      </p:sp>
      <p:sp>
        <p:nvSpPr>
          <p:cNvPr id="20" name="TextBox 19">
            <a:extLst>
              <a:ext uri="{FF2B5EF4-FFF2-40B4-BE49-F238E27FC236}">
                <a16:creationId xmlns:a16="http://schemas.microsoft.com/office/drawing/2014/main" id="{27BD5C9C-19CD-989D-A8CB-E3508EA09180}"/>
              </a:ext>
            </a:extLst>
          </p:cNvPr>
          <p:cNvSpPr txBox="1"/>
          <p:nvPr/>
        </p:nvSpPr>
        <p:spPr>
          <a:xfrm>
            <a:off x="4372037" y="4348658"/>
            <a:ext cx="6172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84785" indent="-172085" rtl="0">
              <a:buFont typeface=""/>
              <a:buChar char="•"/>
            </a:pPr>
            <a:r>
              <a:rPr lang="en-US" dirty="0">
                <a:latin typeface="Calibri"/>
                <a:ea typeface="Calibri"/>
                <a:cs typeface="Arial"/>
              </a:rPr>
              <a:t>Monthly Data Standards meetings to discuss progress, code freeze implications, and answer general questions</a:t>
            </a:r>
            <a:endParaRPr lang="en-US" dirty="0">
              <a:solidFill>
                <a:srgbClr val="000000"/>
              </a:solidFill>
              <a:latin typeface="Calibri"/>
              <a:ea typeface="Calibri"/>
              <a:cs typeface="Arial"/>
            </a:endParaRPr>
          </a:p>
          <a:p>
            <a:pPr marL="184785" indent="-172085">
              <a:buFont typeface=""/>
              <a:buChar char="•"/>
            </a:pPr>
            <a:endParaRPr lang="en-US" dirty="0">
              <a:solidFill>
                <a:srgbClr val="000000"/>
              </a:solidFill>
              <a:latin typeface="Calibri"/>
              <a:ea typeface="Calibri"/>
              <a:cs typeface="Arial"/>
            </a:endParaRPr>
          </a:p>
        </p:txBody>
      </p:sp>
    </p:spTree>
    <p:extLst>
      <p:ext uri="{BB962C8B-B14F-4D97-AF65-F5344CB8AC3E}">
        <p14:creationId xmlns:p14="http://schemas.microsoft.com/office/powerpoint/2010/main" val="1044808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58737" rIns="0" bIns="0" rtlCol="0" anchor="t">
            <a:spAutoFit/>
          </a:bodyPr>
          <a:lstStyle/>
          <a:p>
            <a:pPr marL="48895">
              <a:spcBef>
                <a:spcPts val="130"/>
              </a:spcBef>
              <a:tabLst>
                <a:tab pos="11258550" algn="l"/>
              </a:tabLst>
            </a:pPr>
            <a:r>
              <a:rPr lang="en-US" spc="685" dirty="0"/>
              <a:t> </a:t>
            </a:r>
            <a:r>
              <a:rPr lang="en-US" spc="-145" dirty="0"/>
              <a:t>Conflicts and Challenges</a:t>
            </a:r>
            <a:r>
              <a:rPr lang="en-US" dirty="0"/>
              <a:t>	</a:t>
            </a:r>
            <a:endParaRPr dirty="0"/>
          </a:p>
        </p:txBody>
      </p:sp>
      <p:sp>
        <p:nvSpPr>
          <p:cNvPr id="9" name="object 9"/>
          <p:cNvSpPr txBox="1">
            <a:spLocks noGrp="1"/>
          </p:cNvSpPr>
          <p:nvPr>
            <p:ph type="ftr" sz="quarter" idx="5"/>
          </p:nvPr>
        </p:nvSpPr>
        <p:spPr>
          <a:prstGeom prst="rect">
            <a:avLst/>
          </a:prstGeom>
        </p:spPr>
        <p:txBody>
          <a:bodyPr vert="horz" wrap="square" lIns="0" tIns="15875" rIns="0" bIns="0" rtlCol="0">
            <a:spAutoFit/>
          </a:bodyPr>
          <a:lstStyle/>
          <a:p>
            <a:pPr marL="12700">
              <a:lnSpc>
                <a:spcPct val="100000"/>
              </a:lnSpc>
              <a:spcBef>
                <a:spcPts val="125"/>
              </a:spcBef>
            </a:pPr>
            <a:r>
              <a:t>Where</a:t>
            </a:r>
            <a:r>
              <a:rPr spc="-65"/>
              <a:t> </a:t>
            </a:r>
            <a:r>
              <a:t>community</a:t>
            </a:r>
            <a:r>
              <a:rPr spc="-20"/>
              <a:t> </a:t>
            </a:r>
            <a:r>
              <a:t>meets</a:t>
            </a:r>
            <a:r>
              <a:rPr spc="-60"/>
              <a:t> </a:t>
            </a:r>
            <a:r>
              <a:rPr spc="-10"/>
              <a:t>opportunity</a:t>
            </a:r>
          </a:p>
        </p:txBody>
      </p:sp>
      <p:grpSp>
        <p:nvGrpSpPr>
          <p:cNvPr id="3" name="object 3">
            <a:extLst>
              <a:ext uri="{FF2B5EF4-FFF2-40B4-BE49-F238E27FC236}">
                <a16:creationId xmlns:a16="http://schemas.microsoft.com/office/drawing/2014/main" id="{09B11034-85A3-260C-D747-013142E408E8}"/>
              </a:ext>
            </a:extLst>
          </p:cNvPr>
          <p:cNvGrpSpPr/>
          <p:nvPr/>
        </p:nvGrpSpPr>
        <p:grpSpPr>
          <a:xfrm>
            <a:off x="413298" y="1354137"/>
            <a:ext cx="11032288" cy="1637030"/>
            <a:chOff x="3973576" y="523875"/>
            <a:chExt cx="6969125" cy="1637030"/>
          </a:xfrm>
        </p:grpSpPr>
        <p:sp>
          <p:nvSpPr>
            <p:cNvPr id="4" name="object 4">
              <a:extLst>
                <a:ext uri="{FF2B5EF4-FFF2-40B4-BE49-F238E27FC236}">
                  <a16:creationId xmlns:a16="http://schemas.microsoft.com/office/drawing/2014/main" id="{028935EA-A81A-C14F-6D26-046B3C1859B0}"/>
                </a:ext>
              </a:extLst>
            </p:cNvPr>
            <p:cNvSpPr/>
            <p:nvPr/>
          </p:nvSpPr>
          <p:spPr>
            <a:xfrm>
              <a:off x="3976751" y="795400"/>
              <a:ext cx="6962775" cy="1362075"/>
            </a:xfrm>
            <a:custGeom>
              <a:avLst/>
              <a:gdLst/>
              <a:ahLst/>
              <a:cxnLst/>
              <a:rect l="l" t="t" r="r" b="b"/>
              <a:pathLst>
                <a:path w="6962775" h="1362075">
                  <a:moveTo>
                    <a:pt x="6962775" y="0"/>
                  </a:moveTo>
                  <a:lnTo>
                    <a:pt x="0" y="0"/>
                  </a:lnTo>
                  <a:lnTo>
                    <a:pt x="0" y="1362075"/>
                  </a:lnTo>
                  <a:lnTo>
                    <a:pt x="6962775" y="1362075"/>
                  </a:lnTo>
                  <a:lnTo>
                    <a:pt x="6962775" y="0"/>
                  </a:lnTo>
                  <a:close/>
                </a:path>
              </a:pathLst>
            </a:custGeom>
            <a:solidFill>
              <a:srgbClr val="FFFFFF">
                <a:alpha val="90194"/>
              </a:srgbClr>
            </a:solidFill>
          </p:spPr>
          <p:txBody>
            <a:bodyPr wrap="square" lIns="0" tIns="0" rIns="0" bIns="0" rtlCol="0"/>
            <a:lstStyle/>
            <a:p>
              <a:endParaRPr/>
            </a:p>
          </p:txBody>
        </p:sp>
        <p:sp>
          <p:nvSpPr>
            <p:cNvPr id="5" name="object 5">
              <a:extLst>
                <a:ext uri="{FF2B5EF4-FFF2-40B4-BE49-F238E27FC236}">
                  <a16:creationId xmlns:a16="http://schemas.microsoft.com/office/drawing/2014/main" id="{5C661C51-80D1-C31C-782B-C4FFF6EE6D73}"/>
                </a:ext>
              </a:extLst>
            </p:cNvPr>
            <p:cNvSpPr/>
            <p:nvPr/>
          </p:nvSpPr>
          <p:spPr>
            <a:xfrm>
              <a:off x="3976751" y="795400"/>
              <a:ext cx="6962775" cy="1362075"/>
            </a:xfrm>
            <a:custGeom>
              <a:avLst/>
              <a:gdLst/>
              <a:ahLst/>
              <a:cxnLst/>
              <a:rect l="l" t="t" r="r" b="b"/>
              <a:pathLst>
                <a:path w="6962775" h="1362075">
                  <a:moveTo>
                    <a:pt x="0" y="1362075"/>
                  </a:moveTo>
                  <a:lnTo>
                    <a:pt x="6962775" y="1362075"/>
                  </a:lnTo>
                  <a:lnTo>
                    <a:pt x="6962775" y="0"/>
                  </a:lnTo>
                  <a:lnTo>
                    <a:pt x="0" y="0"/>
                  </a:lnTo>
                  <a:lnTo>
                    <a:pt x="0" y="1362075"/>
                  </a:lnTo>
                  <a:close/>
                </a:path>
              </a:pathLst>
            </a:custGeom>
            <a:ln w="6350">
              <a:solidFill>
                <a:srgbClr val="FFCC00"/>
              </a:solidFill>
            </a:ln>
          </p:spPr>
          <p:txBody>
            <a:bodyPr wrap="square" lIns="0" tIns="0" rIns="0" bIns="0" rtlCol="0"/>
            <a:lstStyle/>
            <a:p>
              <a:endParaRPr dirty="0"/>
            </a:p>
          </p:txBody>
        </p:sp>
        <p:pic>
          <p:nvPicPr>
            <p:cNvPr id="6" name="object 6">
              <a:extLst>
                <a:ext uri="{FF2B5EF4-FFF2-40B4-BE49-F238E27FC236}">
                  <a16:creationId xmlns:a16="http://schemas.microsoft.com/office/drawing/2014/main" id="{6A00BFCA-362D-0852-0BAE-AF95A99E1B8A}"/>
                </a:ext>
              </a:extLst>
            </p:cNvPr>
            <p:cNvPicPr/>
            <p:nvPr/>
          </p:nvPicPr>
          <p:blipFill>
            <a:blip r:embed="rId3" cstate="print"/>
            <a:stretch>
              <a:fillRect/>
            </a:stretch>
          </p:blipFill>
          <p:spPr>
            <a:xfrm>
              <a:off x="4314825" y="523875"/>
              <a:ext cx="4876800" cy="533400"/>
            </a:xfrm>
            <a:prstGeom prst="rect">
              <a:avLst/>
            </a:prstGeom>
          </p:spPr>
        </p:pic>
      </p:grpSp>
      <p:grpSp>
        <p:nvGrpSpPr>
          <p:cNvPr id="7" name="object 3">
            <a:extLst>
              <a:ext uri="{FF2B5EF4-FFF2-40B4-BE49-F238E27FC236}">
                <a16:creationId xmlns:a16="http://schemas.microsoft.com/office/drawing/2014/main" id="{960A2F32-E555-C729-B73E-6A7ADB3CD4F2}"/>
              </a:ext>
            </a:extLst>
          </p:cNvPr>
          <p:cNvGrpSpPr/>
          <p:nvPr/>
        </p:nvGrpSpPr>
        <p:grpSpPr>
          <a:xfrm>
            <a:off x="456882" y="3259262"/>
            <a:ext cx="10983678" cy="2173131"/>
            <a:chOff x="3973576" y="523875"/>
            <a:chExt cx="6969125" cy="1637030"/>
          </a:xfrm>
        </p:grpSpPr>
        <p:sp>
          <p:nvSpPr>
            <p:cNvPr id="8" name="object 4">
              <a:extLst>
                <a:ext uri="{FF2B5EF4-FFF2-40B4-BE49-F238E27FC236}">
                  <a16:creationId xmlns:a16="http://schemas.microsoft.com/office/drawing/2014/main" id="{D3051594-C7FD-B183-BB8D-95F76E177C46}"/>
                </a:ext>
              </a:extLst>
            </p:cNvPr>
            <p:cNvSpPr/>
            <p:nvPr/>
          </p:nvSpPr>
          <p:spPr>
            <a:xfrm>
              <a:off x="3976751" y="795400"/>
              <a:ext cx="6962775" cy="1362075"/>
            </a:xfrm>
            <a:custGeom>
              <a:avLst/>
              <a:gdLst/>
              <a:ahLst/>
              <a:cxnLst/>
              <a:rect l="l" t="t" r="r" b="b"/>
              <a:pathLst>
                <a:path w="6962775" h="1362075">
                  <a:moveTo>
                    <a:pt x="6962775" y="0"/>
                  </a:moveTo>
                  <a:lnTo>
                    <a:pt x="0" y="0"/>
                  </a:lnTo>
                  <a:lnTo>
                    <a:pt x="0" y="1362075"/>
                  </a:lnTo>
                  <a:lnTo>
                    <a:pt x="6962775" y="1362075"/>
                  </a:lnTo>
                  <a:lnTo>
                    <a:pt x="6962775" y="0"/>
                  </a:lnTo>
                  <a:close/>
                </a:path>
              </a:pathLst>
            </a:custGeom>
            <a:solidFill>
              <a:srgbClr val="FFFFFF">
                <a:alpha val="90194"/>
              </a:srgbClr>
            </a:solidFill>
          </p:spPr>
          <p:txBody>
            <a:bodyPr wrap="square" lIns="0" tIns="0" rIns="0" bIns="0" rtlCol="0"/>
            <a:lstStyle/>
            <a:p>
              <a:endParaRPr/>
            </a:p>
          </p:txBody>
        </p:sp>
        <p:sp>
          <p:nvSpPr>
            <p:cNvPr id="11" name="object 5">
              <a:extLst>
                <a:ext uri="{FF2B5EF4-FFF2-40B4-BE49-F238E27FC236}">
                  <a16:creationId xmlns:a16="http://schemas.microsoft.com/office/drawing/2014/main" id="{FE3BB126-7982-79F3-465E-821C1EC464C7}"/>
                </a:ext>
              </a:extLst>
            </p:cNvPr>
            <p:cNvSpPr/>
            <p:nvPr/>
          </p:nvSpPr>
          <p:spPr>
            <a:xfrm>
              <a:off x="3976751" y="795400"/>
              <a:ext cx="6962775" cy="1362075"/>
            </a:xfrm>
            <a:custGeom>
              <a:avLst/>
              <a:gdLst/>
              <a:ahLst/>
              <a:cxnLst/>
              <a:rect l="l" t="t" r="r" b="b"/>
              <a:pathLst>
                <a:path w="6962775" h="1362075">
                  <a:moveTo>
                    <a:pt x="0" y="1362075"/>
                  </a:moveTo>
                  <a:lnTo>
                    <a:pt x="6962775" y="1362075"/>
                  </a:lnTo>
                  <a:lnTo>
                    <a:pt x="6962775" y="0"/>
                  </a:lnTo>
                  <a:lnTo>
                    <a:pt x="0" y="0"/>
                  </a:lnTo>
                  <a:lnTo>
                    <a:pt x="0" y="1362075"/>
                  </a:lnTo>
                  <a:close/>
                </a:path>
              </a:pathLst>
            </a:custGeom>
            <a:ln w="6350">
              <a:solidFill>
                <a:srgbClr val="FFCC00"/>
              </a:solidFill>
            </a:ln>
          </p:spPr>
          <p:txBody>
            <a:bodyPr wrap="square" lIns="0" tIns="0" rIns="0" bIns="0" rtlCol="0"/>
            <a:lstStyle/>
            <a:p>
              <a:endParaRPr/>
            </a:p>
          </p:txBody>
        </p:sp>
        <p:pic>
          <p:nvPicPr>
            <p:cNvPr id="12" name="object 6">
              <a:extLst>
                <a:ext uri="{FF2B5EF4-FFF2-40B4-BE49-F238E27FC236}">
                  <a16:creationId xmlns:a16="http://schemas.microsoft.com/office/drawing/2014/main" id="{DD3E09B7-4B72-A946-0A5C-B5E344EA63F0}"/>
                </a:ext>
              </a:extLst>
            </p:cNvPr>
            <p:cNvPicPr/>
            <p:nvPr/>
          </p:nvPicPr>
          <p:blipFill>
            <a:blip r:embed="rId3" cstate="print"/>
            <a:stretch>
              <a:fillRect/>
            </a:stretch>
          </p:blipFill>
          <p:spPr>
            <a:xfrm>
              <a:off x="4314825" y="523875"/>
              <a:ext cx="4876800" cy="533400"/>
            </a:xfrm>
            <a:prstGeom prst="rect">
              <a:avLst/>
            </a:prstGeom>
          </p:spPr>
        </p:pic>
      </p:grpSp>
      <p:sp>
        <p:nvSpPr>
          <p:cNvPr id="13" name="TextBox 12">
            <a:extLst>
              <a:ext uri="{FF2B5EF4-FFF2-40B4-BE49-F238E27FC236}">
                <a16:creationId xmlns:a16="http://schemas.microsoft.com/office/drawing/2014/main" id="{D6C985A9-F1EC-B4CC-216B-517C807D9DD7}"/>
              </a:ext>
            </a:extLst>
          </p:cNvPr>
          <p:cNvSpPr txBox="1">
            <a:spLocks/>
          </p:cNvSpPr>
          <p:nvPr/>
        </p:nvSpPr>
        <p:spPr>
          <a:xfrm>
            <a:off x="2584697" y="1425607"/>
            <a:ext cx="4457700" cy="400110"/>
          </a:xfrm>
          <a:prstGeom prst="rect">
            <a:avLst/>
          </a:prstGeom>
          <a:noFill/>
        </p:spPr>
        <p:txBody>
          <a:bodyPr wrap="square" rtlCol="0">
            <a:spAutoFit/>
          </a:bodyPr>
          <a:lstStyle/>
          <a:p>
            <a:r>
              <a:rPr lang="en-US" sz="2000" dirty="0"/>
              <a:t>Major Components not in Scope</a:t>
            </a:r>
          </a:p>
        </p:txBody>
      </p:sp>
      <p:sp>
        <p:nvSpPr>
          <p:cNvPr id="14" name="TextBox 13">
            <a:extLst>
              <a:ext uri="{FF2B5EF4-FFF2-40B4-BE49-F238E27FC236}">
                <a16:creationId xmlns:a16="http://schemas.microsoft.com/office/drawing/2014/main" id="{39E2A103-5465-1F49-D61E-A883B87958A4}"/>
              </a:ext>
            </a:extLst>
          </p:cNvPr>
          <p:cNvSpPr txBox="1"/>
          <p:nvPr/>
        </p:nvSpPr>
        <p:spPr>
          <a:xfrm>
            <a:off x="460057" y="1887537"/>
            <a:ext cx="10938770" cy="923330"/>
          </a:xfrm>
          <a:prstGeom prst="rect">
            <a:avLst/>
          </a:prstGeom>
          <a:noFill/>
        </p:spPr>
        <p:txBody>
          <a:bodyPr wrap="square" rtlCol="0">
            <a:spAutoFit/>
          </a:bodyPr>
          <a:lstStyle/>
          <a:p>
            <a:pPr marL="285750" indent="-285750">
              <a:buFont typeface="Arial" panose="020B0604020202020204" pitchFamily="34" charset="0"/>
              <a:buChar char="•"/>
            </a:pPr>
            <a:r>
              <a:rPr lang="en-US" dirty="0"/>
              <a:t>We rely heavily on Banner job automation through </a:t>
            </a:r>
            <a:r>
              <a:rPr lang="en-US" dirty="0" err="1"/>
              <a:t>AppWorx</a:t>
            </a:r>
            <a:endParaRPr lang="en-US" dirty="0"/>
          </a:p>
          <a:p>
            <a:pPr marL="285750" indent="-285750">
              <a:buFont typeface="Arial" panose="020B0604020202020204" pitchFamily="34" charset="0"/>
              <a:buChar char="•"/>
            </a:pPr>
            <a:r>
              <a:rPr lang="en-US" dirty="0" err="1"/>
              <a:t>AppWorx</a:t>
            </a:r>
            <a:r>
              <a:rPr lang="en-US" dirty="0"/>
              <a:t> could not be moved to PRODTEST environment</a:t>
            </a:r>
          </a:p>
          <a:p>
            <a:pPr marL="285750" indent="-285750">
              <a:buFont typeface="Arial" panose="020B0604020202020204" pitchFamily="34" charset="0"/>
              <a:buChar char="•"/>
            </a:pPr>
            <a:r>
              <a:rPr lang="en-US" dirty="0"/>
              <a:t>Could not have users effectively test the environment outside of IT</a:t>
            </a:r>
          </a:p>
        </p:txBody>
      </p:sp>
      <p:sp>
        <p:nvSpPr>
          <p:cNvPr id="10" name="TextBox 9">
            <a:extLst>
              <a:ext uri="{FF2B5EF4-FFF2-40B4-BE49-F238E27FC236}">
                <a16:creationId xmlns:a16="http://schemas.microsoft.com/office/drawing/2014/main" id="{34F78530-A5EB-313D-B3C0-C0A5D1CC2F54}"/>
              </a:ext>
            </a:extLst>
          </p:cNvPr>
          <p:cNvSpPr txBox="1">
            <a:spLocks/>
          </p:cNvSpPr>
          <p:nvPr/>
        </p:nvSpPr>
        <p:spPr>
          <a:xfrm>
            <a:off x="2608893" y="3419652"/>
            <a:ext cx="4457700" cy="400110"/>
          </a:xfrm>
          <a:prstGeom prst="rect">
            <a:avLst/>
          </a:prstGeom>
          <a:noFill/>
        </p:spPr>
        <p:txBody>
          <a:bodyPr wrap="square" rtlCol="0">
            <a:spAutoFit/>
          </a:bodyPr>
          <a:lstStyle/>
          <a:p>
            <a:r>
              <a:rPr lang="en-US" sz="2000" dirty="0"/>
              <a:t>Post go-live “gotchas”</a:t>
            </a:r>
          </a:p>
        </p:txBody>
      </p:sp>
      <p:sp>
        <p:nvSpPr>
          <p:cNvPr id="15" name="TextBox 14">
            <a:extLst>
              <a:ext uri="{FF2B5EF4-FFF2-40B4-BE49-F238E27FC236}">
                <a16:creationId xmlns:a16="http://schemas.microsoft.com/office/drawing/2014/main" id="{57364B5A-EF48-C822-B9DE-EBB6EA2F986D}"/>
              </a:ext>
            </a:extLst>
          </p:cNvPr>
          <p:cNvSpPr txBox="1"/>
          <p:nvPr/>
        </p:nvSpPr>
        <p:spPr>
          <a:xfrm>
            <a:off x="460057" y="4167397"/>
            <a:ext cx="9715075" cy="923330"/>
          </a:xfrm>
          <a:prstGeom prst="rect">
            <a:avLst/>
          </a:prstGeom>
          <a:noFill/>
        </p:spPr>
        <p:txBody>
          <a:bodyPr wrap="square" rtlCol="0">
            <a:spAutoFit/>
          </a:bodyPr>
          <a:lstStyle/>
          <a:p>
            <a:pPr marL="285750" indent="-285750">
              <a:buFont typeface="Arial" panose="020B0604020202020204" pitchFamily="34" charset="0"/>
              <a:buChar char="•"/>
            </a:pPr>
            <a:r>
              <a:rPr lang="en-US" dirty="0"/>
              <a:t>We found out we were the first </a:t>
            </a:r>
            <a:r>
              <a:rPr lang="en-US" dirty="0" err="1"/>
              <a:t>AppWorx</a:t>
            </a:r>
            <a:r>
              <a:rPr lang="en-US" dirty="0"/>
              <a:t> customer moving over to the new environment</a:t>
            </a:r>
          </a:p>
          <a:p>
            <a:pPr marL="285750" indent="-285750">
              <a:buFont typeface="Arial" panose="020B0604020202020204" pitchFamily="34" charset="0"/>
              <a:buChar char="•"/>
            </a:pPr>
            <a:r>
              <a:rPr lang="en-US" dirty="0"/>
              <a:t>New versions of software that come with the new OS</a:t>
            </a:r>
          </a:p>
          <a:p>
            <a:pPr marL="285750" indent="-285750">
              <a:buFont typeface="Arial" panose="020B0604020202020204" pitchFamily="34" charset="0"/>
              <a:buChar char="•"/>
            </a:pPr>
            <a:r>
              <a:rPr lang="en-US" dirty="0"/>
              <a:t>Items that could have been tested that were forgotten or unknown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58737" rIns="0" bIns="0" rtlCol="0" anchor="t">
            <a:spAutoFit/>
          </a:bodyPr>
          <a:lstStyle/>
          <a:p>
            <a:pPr marL="48895">
              <a:spcBef>
                <a:spcPts val="130"/>
              </a:spcBef>
              <a:tabLst>
                <a:tab pos="11258550" algn="l"/>
              </a:tabLst>
            </a:pPr>
            <a:r>
              <a:rPr lang="en-US" spc="685" dirty="0"/>
              <a:t> </a:t>
            </a:r>
            <a:r>
              <a:rPr lang="en-US" spc="-145" dirty="0"/>
              <a:t>How did carry on?</a:t>
            </a:r>
            <a:endParaRPr lang="en-US" dirty="0"/>
          </a:p>
        </p:txBody>
      </p:sp>
      <p:grpSp>
        <p:nvGrpSpPr>
          <p:cNvPr id="3" name="object 3"/>
          <p:cNvGrpSpPr/>
          <p:nvPr/>
        </p:nvGrpSpPr>
        <p:grpSpPr>
          <a:xfrm>
            <a:off x="925512" y="1601850"/>
            <a:ext cx="10474325" cy="4149725"/>
            <a:chOff x="925512" y="1601850"/>
            <a:chExt cx="10474325" cy="4149725"/>
          </a:xfrm>
        </p:grpSpPr>
        <p:pic>
          <p:nvPicPr>
            <p:cNvPr id="4" name="object 4"/>
            <p:cNvPicPr/>
            <p:nvPr/>
          </p:nvPicPr>
          <p:blipFill>
            <a:blip r:embed="rId3" cstate="print"/>
            <a:stretch>
              <a:fillRect/>
            </a:stretch>
          </p:blipFill>
          <p:spPr>
            <a:xfrm>
              <a:off x="928687" y="1605025"/>
              <a:ext cx="10467975" cy="971550"/>
            </a:xfrm>
            <a:prstGeom prst="rect">
              <a:avLst/>
            </a:prstGeom>
          </p:spPr>
        </p:pic>
        <p:sp>
          <p:nvSpPr>
            <p:cNvPr id="5" name="object 5"/>
            <p:cNvSpPr/>
            <p:nvPr/>
          </p:nvSpPr>
          <p:spPr>
            <a:xfrm>
              <a:off x="928687" y="1605025"/>
              <a:ext cx="10467975" cy="971550"/>
            </a:xfrm>
            <a:custGeom>
              <a:avLst/>
              <a:gdLst/>
              <a:ahLst/>
              <a:cxnLst/>
              <a:rect l="l" t="t" r="r" b="b"/>
              <a:pathLst>
                <a:path w="10467975" h="971550">
                  <a:moveTo>
                    <a:pt x="0" y="971550"/>
                  </a:moveTo>
                  <a:lnTo>
                    <a:pt x="10467975" y="971550"/>
                  </a:lnTo>
                  <a:lnTo>
                    <a:pt x="10467975" y="0"/>
                  </a:lnTo>
                  <a:lnTo>
                    <a:pt x="0" y="0"/>
                  </a:lnTo>
                  <a:lnTo>
                    <a:pt x="0" y="971550"/>
                  </a:lnTo>
                  <a:close/>
                </a:path>
              </a:pathLst>
            </a:custGeom>
            <a:ln w="6350">
              <a:solidFill>
                <a:srgbClr val="FFCC00"/>
              </a:solidFill>
            </a:ln>
          </p:spPr>
          <p:txBody>
            <a:bodyPr wrap="square" lIns="0" tIns="0" rIns="0" bIns="0" rtlCol="0"/>
            <a:lstStyle/>
            <a:p>
              <a:endParaRPr/>
            </a:p>
          </p:txBody>
        </p:sp>
        <p:sp>
          <p:nvSpPr>
            <p:cNvPr id="6" name="object 6"/>
            <p:cNvSpPr/>
            <p:nvPr/>
          </p:nvSpPr>
          <p:spPr>
            <a:xfrm>
              <a:off x="928687" y="2576512"/>
              <a:ext cx="10467975" cy="3171825"/>
            </a:xfrm>
            <a:custGeom>
              <a:avLst/>
              <a:gdLst/>
              <a:ahLst/>
              <a:cxnLst/>
              <a:rect l="l" t="t" r="r" b="b"/>
              <a:pathLst>
                <a:path w="10467975" h="3171825">
                  <a:moveTo>
                    <a:pt x="10467975" y="0"/>
                  </a:moveTo>
                  <a:lnTo>
                    <a:pt x="0" y="0"/>
                  </a:lnTo>
                  <a:lnTo>
                    <a:pt x="0" y="3171825"/>
                  </a:lnTo>
                  <a:lnTo>
                    <a:pt x="10467975" y="3171825"/>
                  </a:lnTo>
                  <a:lnTo>
                    <a:pt x="10467975" y="0"/>
                  </a:lnTo>
                  <a:close/>
                </a:path>
              </a:pathLst>
            </a:custGeom>
            <a:solidFill>
              <a:srgbClr val="FFEBCA">
                <a:alpha val="90194"/>
              </a:srgbClr>
            </a:solidFill>
          </p:spPr>
          <p:txBody>
            <a:bodyPr wrap="square" lIns="0" tIns="0" rIns="0" bIns="0" rtlCol="0"/>
            <a:lstStyle/>
            <a:p>
              <a:endParaRPr/>
            </a:p>
          </p:txBody>
        </p:sp>
        <p:sp>
          <p:nvSpPr>
            <p:cNvPr id="7" name="object 7"/>
            <p:cNvSpPr/>
            <p:nvPr/>
          </p:nvSpPr>
          <p:spPr>
            <a:xfrm>
              <a:off x="928687" y="2576512"/>
              <a:ext cx="10467975" cy="3171825"/>
            </a:xfrm>
            <a:custGeom>
              <a:avLst/>
              <a:gdLst/>
              <a:ahLst/>
              <a:cxnLst/>
              <a:rect l="l" t="t" r="r" b="b"/>
              <a:pathLst>
                <a:path w="10467975" h="3171825">
                  <a:moveTo>
                    <a:pt x="0" y="3171825"/>
                  </a:moveTo>
                  <a:lnTo>
                    <a:pt x="10467975" y="3171825"/>
                  </a:lnTo>
                  <a:lnTo>
                    <a:pt x="10467975" y="0"/>
                  </a:lnTo>
                  <a:lnTo>
                    <a:pt x="0" y="0"/>
                  </a:lnTo>
                  <a:lnTo>
                    <a:pt x="0" y="3171825"/>
                  </a:lnTo>
                  <a:close/>
                </a:path>
              </a:pathLst>
            </a:custGeom>
            <a:ln w="6350">
              <a:solidFill>
                <a:srgbClr val="FFEBCA"/>
              </a:solidFill>
            </a:ln>
          </p:spPr>
          <p:txBody>
            <a:bodyPr wrap="square" lIns="0" tIns="0" rIns="0" bIns="0" rtlCol="0"/>
            <a:lstStyle/>
            <a:p>
              <a:endParaRPr/>
            </a:p>
          </p:txBody>
        </p:sp>
      </p:grpSp>
      <p:sp>
        <p:nvSpPr>
          <p:cNvPr id="8" name="object 8"/>
          <p:cNvSpPr txBox="1">
            <a:spLocks noGrp="1"/>
          </p:cNvSpPr>
          <p:nvPr>
            <p:ph type="body" idx="1"/>
          </p:nvPr>
        </p:nvSpPr>
        <p:spPr>
          <a:xfrm>
            <a:off x="1089342" y="1771014"/>
            <a:ext cx="9309735" cy="532197"/>
          </a:xfrm>
          <a:prstGeom prst="rect">
            <a:avLst/>
          </a:prstGeom>
        </p:spPr>
        <p:txBody>
          <a:bodyPr vert="horz" wrap="square" lIns="0" tIns="16510" rIns="0" bIns="0" rtlCol="0" anchor="t">
            <a:spAutoFit/>
          </a:bodyPr>
          <a:lstStyle/>
          <a:p>
            <a:pPr marL="813435" algn="ctr">
              <a:spcBef>
                <a:spcPts val="130"/>
              </a:spcBef>
            </a:pPr>
            <a:r>
              <a:rPr lang="en-US" spc="-10" dirty="0">
                <a:ea typeface="Calibri"/>
              </a:rPr>
              <a:t>Hope for the Best Approach</a:t>
            </a:r>
            <a:endParaRPr spc="-10" dirty="0"/>
          </a:p>
        </p:txBody>
      </p:sp>
      <p:sp>
        <p:nvSpPr>
          <p:cNvPr id="9" name="object 9"/>
          <p:cNvSpPr txBox="1">
            <a:spLocks noGrp="1"/>
          </p:cNvSpPr>
          <p:nvPr>
            <p:ph type="ftr" sz="quarter" idx="5"/>
          </p:nvPr>
        </p:nvSpPr>
        <p:spPr>
          <a:prstGeom prst="rect">
            <a:avLst/>
          </a:prstGeom>
        </p:spPr>
        <p:txBody>
          <a:bodyPr vert="horz" wrap="square" lIns="0" tIns="15875" rIns="0" bIns="0" rtlCol="0">
            <a:spAutoFit/>
          </a:bodyPr>
          <a:lstStyle/>
          <a:p>
            <a:pPr marL="12700">
              <a:lnSpc>
                <a:spcPct val="100000"/>
              </a:lnSpc>
              <a:spcBef>
                <a:spcPts val="125"/>
              </a:spcBef>
            </a:pPr>
            <a:r>
              <a:t>Where</a:t>
            </a:r>
            <a:r>
              <a:rPr spc="-65"/>
              <a:t> </a:t>
            </a:r>
            <a:r>
              <a:t>community</a:t>
            </a:r>
            <a:r>
              <a:rPr spc="-20"/>
              <a:t> </a:t>
            </a:r>
            <a:r>
              <a:t>meets</a:t>
            </a:r>
            <a:r>
              <a:rPr spc="-60"/>
              <a:t> </a:t>
            </a:r>
            <a:r>
              <a:rPr spc="-10"/>
              <a:t>opportunity</a:t>
            </a:r>
          </a:p>
        </p:txBody>
      </p:sp>
      <p:sp>
        <p:nvSpPr>
          <p:cNvPr id="10" name="TextBox 9">
            <a:extLst>
              <a:ext uri="{FF2B5EF4-FFF2-40B4-BE49-F238E27FC236}">
                <a16:creationId xmlns:a16="http://schemas.microsoft.com/office/drawing/2014/main" id="{B7683C40-AA7D-B4E3-478E-57212A01802B}"/>
              </a:ext>
            </a:extLst>
          </p:cNvPr>
          <p:cNvSpPr txBox="1"/>
          <p:nvPr/>
        </p:nvSpPr>
        <p:spPr>
          <a:xfrm>
            <a:off x="1089342" y="2655651"/>
            <a:ext cx="10097467"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a:t>Inability to test made us choose to push forward</a:t>
            </a:r>
          </a:p>
          <a:p>
            <a:pPr marL="285750" indent="-285750">
              <a:buFont typeface="Arial" panose="020B0604020202020204" pitchFamily="34" charset="0"/>
              <a:buChar char="•"/>
            </a:pPr>
            <a:r>
              <a:rPr lang="en-US" sz="2400" dirty="0"/>
              <a:t>Triage over testing </a:t>
            </a:r>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444582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58737" rIns="0" bIns="0" rtlCol="0" anchor="t">
            <a:spAutoFit/>
          </a:bodyPr>
          <a:lstStyle/>
          <a:p>
            <a:pPr marL="48895">
              <a:spcBef>
                <a:spcPts val="130"/>
              </a:spcBef>
              <a:tabLst>
                <a:tab pos="11258550" algn="l"/>
              </a:tabLst>
            </a:pPr>
            <a:r>
              <a:rPr lang="en-US" spc="680"/>
              <a:t> </a:t>
            </a:r>
            <a:r>
              <a:rPr lang="en-US" spc="-125"/>
              <a:t>What I applied from this Academy</a:t>
            </a:r>
            <a:r>
              <a:t>	</a:t>
            </a:r>
          </a:p>
        </p:txBody>
      </p:sp>
      <p:grpSp>
        <p:nvGrpSpPr>
          <p:cNvPr id="3" name="object 3"/>
          <p:cNvGrpSpPr/>
          <p:nvPr/>
        </p:nvGrpSpPr>
        <p:grpSpPr>
          <a:xfrm>
            <a:off x="1020762" y="1320182"/>
            <a:ext cx="4721225" cy="4547218"/>
            <a:chOff x="1020762" y="1592325"/>
            <a:chExt cx="4721225" cy="3854450"/>
          </a:xfrm>
        </p:grpSpPr>
        <p:pic>
          <p:nvPicPr>
            <p:cNvPr id="4" name="object 4"/>
            <p:cNvPicPr/>
            <p:nvPr/>
          </p:nvPicPr>
          <p:blipFill>
            <a:blip r:embed="rId3" cstate="print"/>
            <a:stretch>
              <a:fillRect/>
            </a:stretch>
          </p:blipFill>
          <p:spPr>
            <a:xfrm>
              <a:off x="1023937" y="1595500"/>
              <a:ext cx="4714875" cy="781050"/>
            </a:xfrm>
            <a:prstGeom prst="rect">
              <a:avLst/>
            </a:prstGeom>
          </p:spPr>
        </p:pic>
        <p:sp>
          <p:nvSpPr>
            <p:cNvPr id="5" name="object 5"/>
            <p:cNvSpPr/>
            <p:nvPr/>
          </p:nvSpPr>
          <p:spPr>
            <a:xfrm>
              <a:off x="1023937" y="1595500"/>
              <a:ext cx="4714875" cy="781050"/>
            </a:xfrm>
            <a:custGeom>
              <a:avLst/>
              <a:gdLst/>
              <a:ahLst/>
              <a:cxnLst/>
              <a:rect l="l" t="t" r="r" b="b"/>
              <a:pathLst>
                <a:path w="4714875" h="781050">
                  <a:moveTo>
                    <a:pt x="0" y="781050"/>
                  </a:moveTo>
                  <a:lnTo>
                    <a:pt x="4714875" y="781050"/>
                  </a:lnTo>
                  <a:lnTo>
                    <a:pt x="4714875" y="0"/>
                  </a:lnTo>
                  <a:lnTo>
                    <a:pt x="0" y="0"/>
                  </a:lnTo>
                  <a:lnTo>
                    <a:pt x="0" y="781050"/>
                  </a:lnTo>
                  <a:close/>
                </a:path>
              </a:pathLst>
            </a:custGeom>
            <a:ln w="6350">
              <a:solidFill>
                <a:srgbClr val="FFCC00"/>
              </a:solidFill>
            </a:ln>
          </p:spPr>
          <p:txBody>
            <a:bodyPr wrap="square" lIns="0" tIns="0" rIns="0" bIns="0" rtlCol="0"/>
            <a:lstStyle/>
            <a:p>
              <a:endParaRPr/>
            </a:p>
          </p:txBody>
        </p:sp>
        <p:sp>
          <p:nvSpPr>
            <p:cNvPr id="6" name="object 6"/>
            <p:cNvSpPr/>
            <p:nvPr/>
          </p:nvSpPr>
          <p:spPr>
            <a:xfrm>
              <a:off x="1023937" y="2376550"/>
              <a:ext cx="4714875" cy="3067050"/>
            </a:xfrm>
            <a:custGeom>
              <a:avLst/>
              <a:gdLst/>
              <a:ahLst/>
              <a:cxnLst/>
              <a:rect l="l" t="t" r="r" b="b"/>
              <a:pathLst>
                <a:path w="4714875" h="3067050">
                  <a:moveTo>
                    <a:pt x="0" y="3067050"/>
                  </a:moveTo>
                  <a:lnTo>
                    <a:pt x="4714875" y="3067050"/>
                  </a:lnTo>
                  <a:lnTo>
                    <a:pt x="4714875" y="0"/>
                  </a:lnTo>
                  <a:lnTo>
                    <a:pt x="0" y="0"/>
                  </a:lnTo>
                  <a:lnTo>
                    <a:pt x="0" y="3067050"/>
                  </a:lnTo>
                  <a:close/>
                </a:path>
              </a:pathLst>
            </a:custGeom>
            <a:ln w="6350">
              <a:solidFill>
                <a:srgbClr val="FFEBCA"/>
              </a:solidFill>
            </a:ln>
          </p:spPr>
          <p:txBody>
            <a:bodyPr wrap="square" lIns="0" tIns="0" rIns="0" bIns="0" rtlCol="0"/>
            <a:lstStyle/>
            <a:p>
              <a:endParaRPr/>
            </a:p>
          </p:txBody>
        </p:sp>
      </p:grpSp>
      <p:grpSp>
        <p:nvGrpSpPr>
          <p:cNvPr id="8" name="object 8"/>
          <p:cNvGrpSpPr/>
          <p:nvPr/>
        </p:nvGrpSpPr>
        <p:grpSpPr>
          <a:xfrm>
            <a:off x="6296340" y="1331128"/>
            <a:ext cx="4711700" cy="787400"/>
            <a:chOff x="6392926" y="1592325"/>
            <a:chExt cx="4711700" cy="787400"/>
          </a:xfrm>
        </p:grpSpPr>
        <p:pic>
          <p:nvPicPr>
            <p:cNvPr id="9" name="object 9"/>
            <p:cNvPicPr/>
            <p:nvPr/>
          </p:nvPicPr>
          <p:blipFill>
            <a:blip r:embed="rId4" cstate="print"/>
            <a:stretch>
              <a:fillRect/>
            </a:stretch>
          </p:blipFill>
          <p:spPr>
            <a:xfrm>
              <a:off x="6396101" y="1595500"/>
              <a:ext cx="4705350" cy="781050"/>
            </a:xfrm>
            <a:prstGeom prst="rect">
              <a:avLst/>
            </a:prstGeom>
          </p:spPr>
        </p:pic>
        <p:sp>
          <p:nvSpPr>
            <p:cNvPr id="10" name="object 10"/>
            <p:cNvSpPr/>
            <p:nvPr/>
          </p:nvSpPr>
          <p:spPr>
            <a:xfrm>
              <a:off x="6396101" y="1595500"/>
              <a:ext cx="4705350" cy="781050"/>
            </a:xfrm>
            <a:custGeom>
              <a:avLst/>
              <a:gdLst/>
              <a:ahLst/>
              <a:cxnLst/>
              <a:rect l="l" t="t" r="r" b="b"/>
              <a:pathLst>
                <a:path w="4705350" h="781050">
                  <a:moveTo>
                    <a:pt x="0" y="781050"/>
                  </a:moveTo>
                  <a:lnTo>
                    <a:pt x="4705350" y="781050"/>
                  </a:lnTo>
                  <a:lnTo>
                    <a:pt x="4705350" y="0"/>
                  </a:lnTo>
                  <a:lnTo>
                    <a:pt x="0" y="0"/>
                  </a:lnTo>
                  <a:lnTo>
                    <a:pt x="0" y="781050"/>
                  </a:lnTo>
                  <a:close/>
                </a:path>
              </a:pathLst>
            </a:custGeom>
            <a:ln w="6350">
              <a:solidFill>
                <a:srgbClr val="FFCC00"/>
              </a:solidFill>
            </a:ln>
          </p:spPr>
          <p:txBody>
            <a:bodyPr wrap="square" lIns="0" tIns="0" rIns="0" bIns="0" rtlCol="0"/>
            <a:lstStyle/>
            <a:p>
              <a:endParaRPr/>
            </a:p>
          </p:txBody>
        </p:sp>
      </p:grpSp>
      <p:sp>
        <p:nvSpPr>
          <p:cNvPr id="7" name="object 7"/>
          <p:cNvSpPr txBox="1">
            <a:spLocks/>
          </p:cNvSpPr>
          <p:nvPr/>
        </p:nvSpPr>
        <p:spPr>
          <a:xfrm>
            <a:off x="1020762" y="2245356"/>
            <a:ext cx="4714875" cy="3618297"/>
          </a:xfrm>
          <a:prstGeom prst="rect">
            <a:avLst/>
          </a:prstGeom>
          <a:solidFill>
            <a:srgbClr val="FFEBCA">
              <a:alpha val="90194"/>
            </a:srgbClr>
          </a:solidFill>
          <a:ln>
            <a:solidFill>
              <a:srgbClr val="4472C4"/>
            </a:solidFill>
          </a:ln>
        </p:spPr>
        <p:txBody>
          <a:bodyPr vert="horz" wrap="square" lIns="0" tIns="133350" rIns="0" bIns="0" rtlCol="0" anchor="t">
            <a:noAutofit/>
          </a:bodyPr>
          <a:lstStyle/>
          <a:p>
            <a:pPr marL="370840" marR="525145" indent="-227965">
              <a:lnSpc>
                <a:spcPts val="2930"/>
              </a:lnSpc>
              <a:spcBef>
                <a:spcPts val="1050"/>
              </a:spcBef>
              <a:buChar char="•"/>
              <a:tabLst>
                <a:tab pos="372110" algn="l"/>
              </a:tabLst>
            </a:pPr>
            <a:r>
              <a:rPr lang="en-US" sz="2400" spc="-10" dirty="0">
                <a:latin typeface="Calibri"/>
                <a:cs typeface="Calibri"/>
              </a:rPr>
              <a:t>"Communicate the way people want to be communicated to"</a:t>
            </a:r>
          </a:p>
          <a:p>
            <a:pPr marL="370840" marR="525145" indent="-227965">
              <a:spcBef>
                <a:spcPts val="1050"/>
              </a:spcBef>
              <a:buChar char="•"/>
              <a:tabLst>
                <a:tab pos="372110" algn="l"/>
              </a:tabLst>
            </a:pPr>
            <a:r>
              <a:rPr lang="en-US" sz="2400" spc="-10" dirty="0">
                <a:latin typeface="Calibri"/>
                <a:cs typeface="Calibri"/>
              </a:rPr>
              <a:t>Multiple methods for informing users of go-live and what was happening</a:t>
            </a:r>
          </a:p>
        </p:txBody>
      </p:sp>
      <p:sp>
        <p:nvSpPr>
          <p:cNvPr id="12" name="object 12"/>
          <p:cNvSpPr/>
          <p:nvPr/>
        </p:nvSpPr>
        <p:spPr>
          <a:xfrm>
            <a:off x="6299516" y="2118529"/>
            <a:ext cx="4714875" cy="3745123"/>
          </a:xfrm>
          <a:custGeom>
            <a:avLst/>
            <a:gdLst/>
            <a:ahLst/>
            <a:cxnLst/>
            <a:rect l="l" t="t" r="r" b="b"/>
            <a:pathLst>
              <a:path w="4705350" h="3067050">
                <a:moveTo>
                  <a:pt x="0" y="3067050"/>
                </a:moveTo>
                <a:lnTo>
                  <a:pt x="4705350" y="3067050"/>
                </a:lnTo>
                <a:lnTo>
                  <a:pt x="4705350" y="0"/>
                </a:lnTo>
                <a:lnTo>
                  <a:pt x="0" y="0"/>
                </a:lnTo>
                <a:lnTo>
                  <a:pt x="0" y="3067050"/>
                </a:lnTo>
                <a:close/>
              </a:path>
            </a:pathLst>
          </a:custGeom>
          <a:ln w="6350">
            <a:solidFill>
              <a:srgbClr val="FFEBCA"/>
            </a:solidFill>
          </a:ln>
        </p:spPr>
        <p:txBody>
          <a:bodyPr wrap="square" lIns="0" tIns="0" rIns="0" bIns="0" rtlCol="0"/>
          <a:lstStyle/>
          <a:p>
            <a:endParaRPr/>
          </a:p>
        </p:txBody>
      </p:sp>
      <p:sp>
        <p:nvSpPr>
          <p:cNvPr id="13" name="object 13"/>
          <p:cNvSpPr txBox="1"/>
          <p:nvPr/>
        </p:nvSpPr>
        <p:spPr>
          <a:xfrm>
            <a:off x="6289990" y="2128057"/>
            <a:ext cx="4714875" cy="3745122"/>
          </a:xfrm>
          <a:prstGeom prst="rect">
            <a:avLst/>
          </a:prstGeom>
          <a:solidFill>
            <a:srgbClr val="FFEBCA">
              <a:alpha val="90194"/>
            </a:srgbClr>
          </a:solidFill>
        </p:spPr>
        <p:txBody>
          <a:bodyPr vert="horz" wrap="square" lIns="0" tIns="123189" rIns="0" bIns="0" rtlCol="0">
            <a:noAutofit/>
          </a:bodyPr>
          <a:lstStyle/>
          <a:p>
            <a:pPr marL="374015" marR="504825" indent="-229235">
              <a:lnSpc>
                <a:spcPct val="91500"/>
              </a:lnSpc>
              <a:spcBef>
                <a:spcPts val="969"/>
              </a:spcBef>
              <a:buChar char="•"/>
              <a:tabLst>
                <a:tab pos="374015" algn="l"/>
              </a:tabLst>
            </a:pPr>
            <a:r>
              <a:rPr lang="en-US" sz="2700" dirty="0">
                <a:latin typeface="Calibri"/>
                <a:cs typeface="Calibri"/>
              </a:rPr>
              <a:t>Time chunking and blocking out time on calendar</a:t>
            </a:r>
          </a:p>
          <a:p>
            <a:pPr marL="374015" marR="504825" indent="-229235">
              <a:lnSpc>
                <a:spcPct val="91500"/>
              </a:lnSpc>
              <a:spcBef>
                <a:spcPts val="969"/>
              </a:spcBef>
              <a:buChar char="•"/>
              <a:tabLst>
                <a:tab pos="374015" algn="l"/>
              </a:tabLst>
            </a:pPr>
            <a:r>
              <a:rPr lang="en-US" sz="2700" dirty="0">
                <a:latin typeface="Calibri"/>
                <a:cs typeface="Calibri"/>
              </a:rPr>
              <a:t>Imperative toward the success of this project, with other emails and work coming in this project would not have been completed</a:t>
            </a:r>
          </a:p>
          <a:p>
            <a:pPr marL="374015" marR="504825" indent="-229235">
              <a:lnSpc>
                <a:spcPct val="91500"/>
              </a:lnSpc>
              <a:spcBef>
                <a:spcPts val="969"/>
              </a:spcBef>
              <a:buChar char="•"/>
              <a:tabLst>
                <a:tab pos="374015" algn="l"/>
              </a:tabLst>
            </a:pPr>
            <a:endParaRPr sz="2700" dirty="0">
              <a:latin typeface="Calibri"/>
              <a:cs typeface="Calibri"/>
            </a:endParaRPr>
          </a:p>
        </p:txBody>
      </p:sp>
      <p:sp>
        <p:nvSpPr>
          <p:cNvPr id="14" name="object 14"/>
          <p:cNvSpPr txBox="1">
            <a:spLocks noGrp="1"/>
          </p:cNvSpPr>
          <p:nvPr>
            <p:ph type="ftr" sz="quarter" idx="5"/>
          </p:nvPr>
        </p:nvSpPr>
        <p:spPr>
          <a:prstGeom prst="rect">
            <a:avLst/>
          </a:prstGeom>
        </p:spPr>
        <p:txBody>
          <a:bodyPr vert="horz" wrap="square" lIns="0" tIns="15875" rIns="0" bIns="0" rtlCol="0">
            <a:spAutoFit/>
          </a:bodyPr>
          <a:lstStyle/>
          <a:p>
            <a:pPr marL="12700">
              <a:lnSpc>
                <a:spcPct val="100000"/>
              </a:lnSpc>
              <a:spcBef>
                <a:spcPts val="125"/>
              </a:spcBef>
            </a:pPr>
            <a:r>
              <a:t>Where</a:t>
            </a:r>
            <a:r>
              <a:rPr spc="-65"/>
              <a:t> </a:t>
            </a:r>
            <a:r>
              <a:t>community</a:t>
            </a:r>
            <a:r>
              <a:rPr spc="-20"/>
              <a:t> </a:t>
            </a:r>
            <a:r>
              <a:t>meets</a:t>
            </a:r>
            <a:r>
              <a:rPr spc="-60"/>
              <a:t> </a:t>
            </a:r>
            <a:r>
              <a:rPr spc="-10"/>
              <a:t>opportunity</a:t>
            </a:r>
          </a:p>
        </p:txBody>
      </p:sp>
      <p:sp>
        <p:nvSpPr>
          <p:cNvPr id="15" name="TextBox 14">
            <a:extLst>
              <a:ext uri="{FF2B5EF4-FFF2-40B4-BE49-F238E27FC236}">
                <a16:creationId xmlns:a16="http://schemas.microsoft.com/office/drawing/2014/main" id="{8AE229D3-89A6-A632-9587-9B3085D0B375}"/>
              </a:ext>
            </a:extLst>
          </p:cNvPr>
          <p:cNvSpPr txBox="1"/>
          <p:nvPr/>
        </p:nvSpPr>
        <p:spPr>
          <a:xfrm>
            <a:off x="1265464" y="1469570"/>
            <a:ext cx="424542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a:latin typeface="Calibri"/>
                <a:ea typeface="Calibri"/>
                <a:cs typeface="Calibri"/>
              </a:rPr>
              <a:t>Communication Strategies</a:t>
            </a:r>
            <a:endParaRPr lang="en-US" sz="2800"/>
          </a:p>
        </p:txBody>
      </p:sp>
      <p:sp>
        <p:nvSpPr>
          <p:cNvPr id="11" name="TextBox 10">
            <a:extLst>
              <a:ext uri="{FF2B5EF4-FFF2-40B4-BE49-F238E27FC236}">
                <a16:creationId xmlns:a16="http://schemas.microsoft.com/office/drawing/2014/main" id="{F1AB8A4C-AE66-783D-57EB-F463433C3BBC}"/>
              </a:ext>
            </a:extLst>
          </p:cNvPr>
          <p:cNvSpPr txBox="1"/>
          <p:nvPr/>
        </p:nvSpPr>
        <p:spPr>
          <a:xfrm>
            <a:off x="6529476" y="1469570"/>
            <a:ext cx="424542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a:latin typeface="Calibri"/>
                <a:ea typeface="Calibri"/>
                <a:cs typeface="Calibri"/>
              </a:rPr>
              <a:t>Time Management</a:t>
            </a:r>
            <a:endParaRPr lang="en-US" sz="2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58737" rIns="0" bIns="0" rtlCol="0" anchor="t">
            <a:spAutoFit/>
          </a:bodyPr>
          <a:lstStyle/>
          <a:p>
            <a:pPr marL="48895">
              <a:spcBef>
                <a:spcPts val="130"/>
              </a:spcBef>
              <a:tabLst>
                <a:tab pos="11258550" algn="l"/>
              </a:tabLst>
            </a:pPr>
            <a:r>
              <a:rPr lang="en-US" spc="685" dirty="0"/>
              <a:t> </a:t>
            </a:r>
            <a:r>
              <a:rPr lang="en-US" spc="-145" dirty="0"/>
              <a:t>What would I have done differently?</a:t>
            </a:r>
            <a:endParaRPr lang="en-US" dirty="0"/>
          </a:p>
        </p:txBody>
      </p:sp>
      <p:grpSp>
        <p:nvGrpSpPr>
          <p:cNvPr id="3" name="object 3"/>
          <p:cNvGrpSpPr/>
          <p:nvPr/>
        </p:nvGrpSpPr>
        <p:grpSpPr>
          <a:xfrm>
            <a:off x="925512" y="1601850"/>
            <a:ext cx="10474325" cy="4149725"/>
            <a:chOff x="925512" y="1601850"/>
            <a:chExt cx="10474325" cy="4149725"/>
          </a:xfrm>
        </p:grpSpPr>
        <p:pic>
          <p:nvPicPr>
            <p:cNvPr id="4" name="object 4"/>
            <p:cNvPicPr/>
            <p:nvPr/>
          </p:nvPicPr>
          <p:blipFill>
            <a:blip r:embed="rId3" cstate="print"/>
            <a:stretch>
              <a:fillRect/>
            </a:stretch>
          </p:blipFill>
          <p:spPr>
            <a:xfrm>
              <a:off x="928687" y="1605025"/>
              <a:ext cx="10467975" cy="971550"/>
            </a:xfrm>
            <a:prstGeom prst="rect">
              <a:avLst/>
            </a:prstGeom>
          </p:spPr>
        </p:pic>
        <p:sp>
          <p:nvSpPr>
            <p:cNvPr id="5" name="object 5"/>
            <p:cNvSpPr/>
            <p:nvPr/>
          </p:nvSpPr>
          <p:spPr>
            <a:xfrm>
              <a:off x="928687" y="1605025"/>
              <a:ext cx="10467975" cy="971550"/>
            </a:xfrm>
            <a:custGeom>
              <a:avLst/>
              <a:gdLst/>
              <a:ahLst/>
              <a:cxnLst/>
              <a:rect l="l" t="t" r="r" b="b"/>
              <a:pathLst>
                <a:path w="10467975" h="971550">
                  <a:moveTo>
                    <a:pt x="0" y="971550"/>
                  </a:moveTo>
                  <a:lnTo>
                    <a:pt x="10467975" y="971550"/>
                  </a:lnTo>
                  <a:lnTo>
                    <a:pt x="10467975" y="0"/>
                  </a:lnTo>
                  <a:lnTo>
                    <a:pt x="0" y="0"/>
                  </a:lnTo>
                  <a:lnTo>
                    <a:pt x="0" y="971550"/>
                  </a:lnTo>
                  <a:close/>
                </a:path>
              </a:pathLst>
            </a:custGeom>
            <a:ln w="6350">
              <a:solidFill>
                <a:srgbClr val="FFCC00"/>
              </a:solidFill>
            </a:ln>
          </p:spPr>
          <p:txBody>
            <a:bodyPr wrap="square" lIns="0" tIns="0" rIns="0" bIns="0" rtlCol="0"/>
            <a:lstStyle/>
            <a:p>
              <a:endParaRPr/>
            </a:p>
          </p:txBody>
        </p:sp>
        <p:sp>
          <p:nvSpPr>
            <p:cNvPr id="6" name="object 6"/>
            <p:cNvSpPr/>
            <p:nvPr/>
          </p:nvSpPr>
          <p:spPr>
            <a:xfrm>
              <a:off x="928687" y="2576512"/>
              <a:ext cx="10467975" cy="3171825"/>
            </a:xfrm>
            <a:custGeom>
              <a:avLst/>
              <a:gdLst/>
              <a:ahLst/>
              <a:cxnLst/>
              <a:rect l="l" t="t" r="r" b="b"/>
              <a:pathLst>
                <a:path w="10467975" h="3171825">
                  <a:moveTo>
                    <a:pt x="10467975" y="0"/>
                  </a:moveTo>
                  <a:lnTo>
                    <a:pt x="0" y="0"/>
                  </a:lnTo>
                  <a:lnTo>
                    <a:pt x="0" y="3171825"/>
                  </a:lnTo>
                  <a:lnTo>
                    <a:pt x="10467975" y="3171825"/>
                  </a:lnTo>
                  <a:lnTo>
                    <a:pt x="10467975" y="0"/>
                  </a:lnTo>
                  <a:close/>
                </a:path>
              </a:pathLst>
            </a:custGeom>
            <a:solidFill>
              <a:srgbClr val="FFEBCA">
                <a:alpha val="90194"/>
              </a:srgbClr>
            </a:solidFill>
          </p:spPr>
          <p:txBody>
            <a:bodyPr wrap="square" lIns="0" tIns="0" rIns="0" bIns="0" rtlCol="0"/>
            <a:lstStyle/>
            <a:p>
              <a:endParaRPr/>
            </a:p>
          </p:txBody>
        </p:sp>
        <p:sp>
          <p:nvSpPr>
            <p:cNvPr id="7" name="object 7"/>
            <p:cNvSpPr/>
            <p:nvPr/>
          </p:nvSpPr>
          <p:spPr>
            <a:xfrm>
              <a:off x="928687" y="2576512"/>
              <a:ext cx="10467975" cy="3171825"/>
            </a:xfrm>
            <a:custGeom>
              <a:avLst/>
              <a:gdLst/>
              <a:ahLst/>
              <a:cxnLst/>
              <a:rect l="l" t="t" r="r" b="b"/>
              <a:pathLst>
                <a:path w="10467975" h="3171825">
                  <a:moveTo>
                    <a:pt x="0" y="3171825"/>
                  </a:moveTo>
                  <a:lnTo>
                    <a:pt x="10467975" y="3171825"/>
                  </a:lnTo>
                  <a:lnTo>
                    <a:pt x="10467975" y="0"/>
                  </a:lnTo>
                  <a:lnTo>
                    <a:pt x="0" y="0"/>
                  </a:lnTo>
                  <a:lnTo>
                    <a:pt x="0" y="3171825"/>
                  </a:lnTo>
                  <a:close/>
                </a:path>
              </a:pathLst>
            </a:custGeom>
            <a:ln w="6350">
              <a:solidFill>
                <a:srgbClr val="FFEBCA"/>
              </a:solidFill>
            </a:ln>
          </p:spPr>
          <p:txBody>
            <a:bodyPr wrap="square" lIns="0" tIns="0" rIns="0" bIns="0" rtlCol="0"/>
            <a:lstStyle/>
            <a:p>
              <a:endParaRPr/>
            </a:p>
          </p:txBody>
        </p:sp>
      </p:grpSp>
      <p:sp>
        <p:nvSpPr>
          <p:cNvPr id="8" name="object 8"/>
          <p:cNvSpPr txBox="1">
            <a:spLocks noGrp="1"/>
          </p:cNvSpPr>
          <p:nvPr>
            <p:ph type="body" idx="1"/>
          </p:nvPr>
        </p:nvSpPr>
        <p:spPr>
          <a:xfrm>
            <a:off x="1089342" y="1771014"/>
            <a:ext cx="9309735" cy="532197"/>
          </a:xfrm>
          <a:prstGeom prst="rect">
            <a:avLst/>
          </a:prstGeom>
        </p:spPr>
        <p:txBody>
          <a:bodyPr vert="horz" wrap="square" lIns="0" tIns="16510" rIns="0" bIns="0" rtlCol="0" anchor="t">
            <a:spAutoFit/>
          </a:bodyPr>
          <a:lstStyle/>
          <a:p>
            <a:pPr marL="813435" algn="ctr">
              <a:spcBef>
                <a:spcPts val="130"/>
              </a:spcBef>
            </a:pPr>
            <a:r>
              <a:rPr lang="en-US" spc="-10" dirty="0"/>
              <a:t>Key lessons learned</a:t>
            </a:r>
            <a:endParaRPr spc="-10" dirty="0"/>
          </a:p>
        </p:txBody>
      </p:sp>
      <p:sp>
        <p:nvSpPr>
          <p:cNvPr id="9" name="object 9"/>
          <p:cNvSpPr txBox="1">
            <a:spLocks noGrp="1"/>
          </p:cNvSpPr>
          <p:nvPr>
            <p:ph type="ftr" sz="quarter" idx="5"/>
          </p:nvPr>
        </p:nvSpPr>
        <p:spPr>
          <a:prstGeom prst="rect">
            <a:avLst/>
          </a:prstGeom>
        </p:spPr>
        <p:txBody>
          <a:bodyPr vert="horz" wrap="square" lIns="0" tIns="15875" rIns="0" bIns="0" rtlCol="0">
            <a:spAutoFit/>
          </a:bodyPr>
          <a:lstStyle/>
          <a:p>
            <a:pPr marL="12700">
              <a:lnSpc>
                <a:spcPct val="100000"/>
              </a:lnSpc>
              <a:spcBef>
                <a:spcPts val="125"/>
              </a:spcBef>
            </a:pPr>
            <a:r>
              <a:t>Where</a:t>
            </a:r>
            <a:r>
              <a:rPr spc="-65"/>
              <a:t> </a:t>
            </a:r>
            <a:r>
              <a:t>community</a:t>
            </a:r>
            <a:r>
              <a:rPr spc="-20"/>
              <a:t> </a:t>
            </a:r>
            <a:r>
              <a:t>meets</a:t>
            </a:r>
            <a:r>
              <a:rPr spc="-60"/>
              <a:t> </a:t>
            </a:r>
            <a:r>
              <a:rPr spc="-10"/>
              <a:t>opportunity</a:t>
            </a:r>
          </a:p>
        </p:txBody>
      </p:sp>
      <p:sp>
        <p:nvSpPr>
          <p:cNvPr id="10" name="TextBox 9">
            <a:extLst>
              <a:ext uri="{FF2B5EF4-FFF2-40B4-BE49-F238E27FC236}">
                <a16:creationId xmlns:a16="http://schemas.microsoft.com/office/drawing/2014/main" id="{B7683C40-AA7D-B4E3-478E-57212A01802B}"/>
              </a:ext>
            </a:extLst>
          </p:cNvPr>
          <p:cNvSpPr txBox="1"/>
          <p:nvPr/>
        </p:nvSpPr>
        <p:spPr>
          <a:xfrm>
            <a:off x="1089342" y="2655651"/>
            <a:ext cx="10097467" cy="1569660"/>
          </a:xfrm>
          <a:prstGeom prst="rect">
            <a:avLst/>
          </a:prstGeom>
          <a:noFill/>
        </p:spPr>
        <p:txBody>
          <a:bodyPr wrap="square" rtlCol="0">
            <a:spAutoFit/>
          </a:bodyPr>
          <a:lstStyle/>
          <a:p>
            <a:pPr marL="285750" indent="-285750">
              <a:buFont typeface="Arial" panose="020B0604020202020204" pitchFamily="34" charset="0"/>
              <a:buChar char="•"/>
            </a:pPr>
            <a:r>
              <a:rPr lang="en-US" sz="2400" dirty="0"/>
              <a:t>Too lenient on testing</a:t>
            </a:r>
          </a:p>
          <a:p>
            <a:pPr marL="285750" indent="-285750">
              <a:buFont typeface="Arial" panose="020B0604020202020204" pitchFamily="34" charset="0"/>
              <a:buChar char="•"/>
            </a:pPr>
            <a:r>
              <a:rPr lang="en-US" sz="2400" dirty="0"/>
              <a:t>Software version checking</a:t>
            </a:r>
          </a:p>
          <a:p>
            <a:pPr marL="285750" indent="-285750">
              <a:buFont typeface="Arial" panose="020B0604020202020204" pitchFamily="34" charset="0"/>
              <a:buChar char="•"/>
            </a:pPr>
            <a:r>
              <a:rPr lang="en-US" sz="2400" dirty="0"/>
              <a:t>Work with other schools that went live</a:t>
            </a:r>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1193321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73828" y="2457767"/>
            <a:ext cx="3249930" cy="792480"/>
          </a:xfrm>
          <a:prstGeom prst="rect">
            <a:avLst/>
          </a:prstGeom>
        </p:spPr>
        <p:txBody>
          <a:bodyPr vert="horz" wrap="square" lIns="0" tIns="16510" rIns="0" bIns="0" rtlCol="0">
            <a:spAutoFit/>
          </a:bodyPr>
          <a:lstStyle/>
          <a:p>
            <a:pPr marL="12700">
              <a:lnSpc>
                <a:spcPct val="100000"/>
              </a:lnSpc>
              <a:spcBef>
                <a:spcPts val="130"/>
              </a:spcBef>
            </a:pPr>
            <a:r>
              <a:rPr sz="5000" u="none" spc="-10"/>
              <a:t>Questions?</a:t>
            </a:r>
            <a:endParaRPr sz="5000"/>
          </a:p>
        </p:txBody>
      </p:sp>
      <p:sp>
        <p:nvSpPr>
          <p:cNvPr id="3" name="object 3"/>
          <p:cNvSpPr txBox="1">
            <a:spLocks noGrp="1"/>
          </p:cNvSpPr>
          <p:nvPr>
            <p:ph type="ftr" sz="quarter" idx="5"/>
          </p:nvPr>
        </p:nvSpPr>
        <p:spPr>
          <a:prstGeom prst="rect">
            <a:avLst/>
          </a:prstGeom>
        </p:spPr>
        <p:txBody>
          <a:bodyPr vert="horz" wrap="square" lIns="0" tIns="15875" rIns="0" bIns="0" rtlCol="0">
            <a:spAutoFit/>
          </a:bodyPr>
          <a:lstStyle/>
          <a:p>
            <a:pPr marL="12700">
              <a:lnSpc>
                <a:spcPct val="100000"/>
              </a:lnSpc>
              <a:spcBef>
                <a:spcPts val="125"/>
              </a:spcBef>
            </a:pPr>
            <a:r>
              <a:t>Where</a:t>
            </a:r>
            <a:r>
              <a:rPr spc="-65"/>
              <a:t> </a:t>
            </a:r>
            <a:r>
              <a:t>community</a:t>
            </a:r>
            <a:r>
              <a:rPr spc="-20"/>
              <a:t> </a:t>
            </a:r>
            <a:r>
              <a:t>meets</a:t>
            </a:r>
            <a:r>
              <a:rPr spc="-60"/>
              <a:t> </a:t>
            </a:r>
            <a:r>
              <a:rPr spc="-10"/>
              <a:t>opportunity</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231</TotalTime>
  <Words>1742</Words>
  <Application>Microsoft Office PowerPoint</Application>
  <PresentationFormat>Widescreen</PresentationFormat>
  <Paragraphs>145</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Transitioning Banner Servers from Oracle Linux 7 to 8 </vt:lpstr>
      <vt:lpstr>PowerPoint Presentation</vt:lpstr>
      <vt:lpstr>Description and Scope of The Project</vt:lpstr>
      <vt:lpstr>Communications with ITEC</vt:lpstr>
      <vt:lpstr> Conflicts and Challenges </vt:lpstr>
      <vt:lpstr> How did carry on?</vt:lpstr>
      <vt:lpstr> What I applied from this Academy </vt:lpstr>
      <vt:lpstr> What would I have done differently?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Haaland, Andrew R.</dc:creator>
  <cp:lastModifiedBy>Haaland, Andrew R.</cp:lastModifiedBy>
  <cp:revision>10</cp:revision>
  <dcterms:created xsi:type="dcterms:W3CDTF">2024-05-02T13:49:49Z</dcterms:created>
  <dcterms:modified xsi:type="dcterms:W3CDTF">2024-05-08T02:23:42Z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2023-08-25T00:00:00Z</vt:filetime>
  </property>
  <property fmtid="{D5CDD505-2E9C-101B-9397-08002B2CF9AE}" pid="3" name="LastSaved">
    <vt:filetime>2024-05-02T00:00:00Z</vt:filetime>
  </property>
</Properties>
</file>